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3.xml" ContentType="application/vnd.openxmlformats-officedocument.themeOverride+xml"/>
  <Override PartName="/ppt/notesSlides/notesSlide4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heme/themeOverride4.xml" ContentType="application/vnd.openxmlformats-officedocument.themeOverride+xml"/>
  <Override PartName="/ppt/notesSlides/notesSlide5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theme/themeOverride5.xml" ContentType="application/vnd.openxmlformats-officedocument.themeOverr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theme/themeOverride6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4814" r:id="rId4"/>
  </p:sldMasterIdLst>
  <p:notesMasterIdLst>
    <p:notesMasterId r:id="rId15"/>
  </p:notesMasterIdLst>
  <p:handoutMasterIdLst>
    <p:handoutMasterId r:id="rId16"/>
  </p:handoutMasterIdLst>
  <p:sldIdLst>
    <p:sldId id="327" r:id="rId5"/>
    <p:sldId id="500" r:id="rId6"/>
    <p:sldId id="513" r:id="rId7"/>
    <p:sldId id="515" r:id="rId8"/>
    <p:sldId id="516" r:id="rId9"/>
    <p:sldId id="517" r:id="rId10"/>
    <p:sldId id="518" r:id="rId11"/>
    <p:sldId id="457" r:id="rId12"/>
    <p:sldId id="514" r:id="rId13"/>
    <p:sldId id="478" r:id="rId14"/>
  </p:sldIdLst>
  <p:sldSz cx="12192000" cy="6858000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userDrawn="1">
          <p15:clr>
            <a:srgbClr val="A4A3A4"/>
          </p15:clr>
        </p15:guide>
        <p15:guide id="2" pos="455" userDrawn="1">
          <p15:clr>
            <a:srgbClr val="A4A3A4"/>
          </p15:clr>
        </p15:guide>
        <p15:guide id="3" pos="7213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Venäläinen Salla (Karvi)" initials="VS(" lastIdx="1" clrIdx="0">
    <p:extLst>
      <p:ext uri="{19B8F6BF-5375-455C-9EA6-DF929625EA0E}">
        <p15:presenceInfo xmlns:p15="http://schemas.microsoft.com/office/powerpoint/2012/main" userId="S::salla.venalainen@karvi.fi::f4a40236-f448-4bff-86f9-b25af50f77d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hidden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A300"/>
    <a:srgbClr val="D20D0D"/>
    <a:srgbClr val="96CBF0"/>
    <a:srgbClr val="28A7DA"/>
    <a:srgbClr val="EDB354"/>
    <a:srgbClr val="378DC4"/>
    <a:srgbClr val="1366AA"/>
    <a:srgbClr val="B7E6FB"/>
    <a:srgbClr val="7ACDF2"/>
    <a:srgbClr val="928B8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4" autoAdjust="0"/>
    <p:restoredTop sz="85930" autoAdjust="0"/>
  </p:normalViewPr>
  <p:slideViewPr>
    <p:cSldViewPr snapToGrid="0" snapToObjects="1">
      <p:cViewPr varScale="1">
        <p:scale>
          <a:sx n="48" d="100"/>
          <a:sy n="48" d="100"/>
        </p:scale>
        <p:origin x="29" y="610"/>
      </p:cViewPr>
      <p:guideLst>
        <p:guide orient="horz"/>
        <p:guide pos="455"/>
        <p:guide pos="7213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9" d="100"/>
        <a:sy n="89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oleObject" Target="../embeddings/oleObject1.bin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4.xm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oleObject" Target="../embeddings/oleObject2.bin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5.xml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oleObject" Target="file:///C:\Users\03039512\Work%20Folders\KARVI\MAT19-20%20(K-asema)\Raportti\RAP4A%20analyyseja2.xlsx" TargetMode="Externa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6.xml"/><Relationship Id="rId2" Type="http://schemas.microsoft.com/office/2011/relationships/chartColorStyle" Target="colors6.xml"/><Relationship Id="rId1" Type="http://schemas.microsoft.com/office/2011/relationships/chartStyle" Target="style6.xml"/><Relationship Id="rId4" Type="http://schemas.openxmlformats.org/officeDocument/2006/relationships/oleObject" Target="file:///C:\Users\03039512\Work%20Folders\KARVI\MAT19-20%20(K-asema)\Raportti\RAP4A%20analyyseja2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4140170435685348"/>
          <c:y val="5.0925925925925923E-2"/>
          <c:w val="0.82804283041778159"/>
          <c:h val="0.6614872127410302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'Heikot oppijat'!$D$143</c:f>
              <c:strCache>
                <c:ptCount val="1"/>
                <c:pt idx="0">
                  <c:v>heikoimmin suoriutuvat oppijat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dLbl>
              <c:idx val="3"/>
              <c:layout>
                <c:manualLayout>
                  <c:x val="2.2222222222222171E-2"/>
                  <c:y val="1.851851851851843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C833-459D-B313-04A0A4834EE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Arial Narrow" panose="020B0606020202030204" pitchFamily="34" charset="0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'Heikot oppijat'!$B$146:$B$159</c:f>
              <c:strCache>
                <c:ptCount val="14"/>
                <c:pt idx="0">
                  <c:v>&lt; 150</c:v>
                </c:pt>
                <c:pt idx="1">
                  <c:v>150–200</c:v>
                </c:pt>
                <c:pt idx="2">
                  <c:v>200–250</c:v>
                </c:pt>
                <c:pt idx="3">
                  <c:v>250–300</c:v>
                </c:pt>
                <c:pt idx="4">
                  <c:v>300–350</c:v>
                </c:pt>
                <c:pt idx="5">
                  <c:v>350–400</c:v>
                </c:pt>
                <c:pt idx="6">
                  <c:v>400–450</c:v>
                </c:pt>
                <c:pt idx="7">
                  <c:v>450–500</c:v>
                </c:pt>
                <c:pt idx="8">
                  <c:v>500–550</c:v>
                </c:pt>
                <c:pt idx="9">
                  <c:v>550–600</c:v>
                </c:pt>
                <c:pt idx="10">
                  <c:v>600–650</c:v>
                </c:pt>
                <c:pt idx="11">
                  <c:v>650–700</c:v>
                </c:pt>
                <c:pt idx="12">
                  <c:v>700–750</c:v>
                </c:pt>
                <c:pt idx="13">
                  <c:v>&gt;750</c:v>
                </c:pt>
              </c:strCache>
            </c:strRef>
          </c:cat>
          <c:val>
            <c:numRef>
              <c:f>'Heikot oppijat'!$D$146:$D$159</c:f>
              <c:numCache>
                <c:formatCode>General</c:formatCode>
                <c:ptCount val="14"/>
                <c:pt idx="0">
                  <c:v>50</c:v>
                </c:pt>
                <c:pt idx="1">
                  <c:v>53</c:v>
                </c:pt>
                <c:pt idx="2">
                  <c:v>166</c:v>
                </c:pt>
                <c:pt idx="3">
                  <c:v>334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833-459D-B313-04A0A4834EE7}"/>
            </c:ext>
          </c:extLst>
        </c:ser>
        <c:ser>
          <c:idx val="1"/>
          <c:order val="1"/>
          <c:tx>
            <c:strRef>
              <c:f>'Heikot oppijat'!$F$143</c:f>
              <c:strCache>
                <c:ptCount val="1"/>
                <c:pt idx="0">
                  <c:v>keskiosaajat</c:v>
                </c:pt>
              </c:strCache>
            </c:strRef>
          </c:tx>
          <c:spPr>
            <a:solidFill>
              <a:schemeClr val="accent2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Arial Narrow" panose="020B0606020202030204" pitchFamily="34" charset="0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'Heikot oppijat'!$B$146:$B$159</c:f>
              <c:strCache>
                <c:ptCount val="14"/>
                <c:pt idx="0">
                  <c:v>&lt; 150</c:v>
                </c:pt>
                <c:pt idx="1">
                  <c:v>150–200</c:v>
                </c:pt>
                <c:pt idx="2">
                  <c:v>200–250</c:v>
                </c:pt>
                <c:pt idx="3">
                  <c:v>250–300</c:v>
                </c:pt>
                <c:pt idx="4">
                  <c:v>300–350</c:v>
                </c:pt>
                <c:pt idx="5">
                  <c:v>350–400</c:v>
                </c:pt>
                <c:pt idx="6">
                  <c:v>400–450</c:v>
                </c:pt>
                <c:pt idx="7">
                  <c:v>450–500</c:v>
                </c:pt>
                <c:pt idx="8">
                  <c:v>500–550</c:v>
                </c:pt>
                <c:pt idx="9">
                  <c:v>550–600</c:v>
                </c:pt>
                <c:pt idx="10">
                  <c:v>600–650</c:v>
                </c:pt>
                <c:pt idx="11">
                  <c:v>650–700</c:v>
                </c:pt>
                <c:pt idx="12">
                  <c:v>700–750</c:v>
                </c:pt>
                <c:pt idx="13">
                  <c:v>&gt;750</c:v>
                </c:pt>
              </c:strCache>
            </c:strRef>
          </c:cat>
          <c:val>
            <c:numRef>
              <c:f>'Heikot oppijat'!$F$146:$F$159</c:f>
              <c:numCache>
                <c:formatCode>General</c:formatCode>
                <c:ptCount val="14"/>
                <c:pt idx="5">
                  <c:v>16</c:v>
                </c:pt>
                <c:pt idx="6">
                  <c:v>697</c:v>
                </c:pt>
                <c:pt idx="7">
                  <c:v>671</c:v>
                </c:pt>
                <c:pt idx="8">
                  <c:v>101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833-459D-B313-04A0A4834EE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1081248624"/>
        <c:axId val="1097299080"/>
      </c:barChart>
      <c:lineChart>
        <c:grouping val="standard"/>
        <c:varyColors val="0"/>
        <c:ser>
          <c:idx val="2"/>
          <c:order val="2"/>
          <c:tx>
            <c:strRef>
              <c:f>'Heikot oppijat'!$G$143</c:f>
              <c:strCache>
                <c:ptCount val="1"/>
                <c:pt idx="0">
                  <c:v>kaikki oppilaat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'Heikot oppijat'!$B$146:$B$159</c:f>
              <c:strCache>
                <c:ptCount val="14"/>
                <c:pt idx="0">
                  <c:v>&lt; 150</c:v>
                </c:pt>
                <c:pt idx="1">
                  <c:v>150–200</c:v>
                </c:pt>
                <c:pt idx="2">
                  <c:v>200–250</c:v>
                </c:pt>
                <c:pt idx="3">
                  <c:v>250–300</c:v>
                </c:pt>
                <c:pt idx="4">
                  <c:v>300–350</c:v>
                </c:pt>
                <c:pt idx="5">
                  <c:v>350–400</c:v>
                </c:pt>
                <c:pt idx="6">
                  <c:v>400–450</c:v>
                </c:pt>
                <c:pt idx="7">
                  <c:v>450–500</c:v>
                </c:pt>
                <c:pt idx="8">
                  <c:v>500–550</c:v>
                </c:pt>
                <c:pt idx="9">
                  <c:v>550–600</c:v>
                </c:pt>
                <c:pt idx="10">
                  <c:v>600–650</c:v>
                </c:pt>
                <c:pt idx="11">
                  <c:v>650–700</c:v>
                </c:pt>
                <c:pt idx="12">
                  <c:v>700–750</c:v>
                </c:pt>
                <c:pt idx="13">
                  <c:v>&gt;750</c:v>
                </c:pt>
              </c:strCache>
            </c:strRef>
          </c:cat>
          <c:val>
            <c:numRef>
              <c:f>'Heikot oppijat'!$G$146:$G$159</c:f>
              <c:numCache>
                <c:formatCode>General</c:formatCode>
                <c:ptCount val="14"/>
                <c:pt idx="0">
                  <c:v>55</c:v>
                </c:pt>
                <c:pt idx="1">
                  <c:v>56</c:v>
                </c:pt>
                <c:pt idx="2">
                  <c:v>180</c:v>
                </c:pt>
                <c:pt idx="3">
                  <c:v>646</c:v>
                </c:pt>
                <c:pt idx="4">
                  <c:v>1431</c:v>
                </c:pt>
                <c:pt idx="5">
                  <c:v>1873</c:v>
                </c:pt>
                <c:pt idx="6">
                  <c:v>2089</c:v>
                </c:pt>
                <c:pt idx="7">
                  <c:v>1970</c:v>
                </c:pt>
                <c:pt idx="8">
                  <c:v>1615</c:v>
                </c:pt>
                <c:pt idx="9">
                  <c:v>1316</c:v>
                </c:pt>
                <c:pt idx="10">
                  <c:v>793</c:v>
                </c:pt>
                <c:pt idx="11">
                  <c:v>290</c:v>
                </c:pt>
                <c:pt idx="12">
                  <c:v>122</c:v>
                </c:pt>
                <c:pt idx="13">
                  <c:v>45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3-C833-459D-B313-04A0A4834EE7}"/>
            </c:ext>
          </c:extLst>
        </c:ser>
        <c:ser>
          <c:idx val="3"/>
          <c:order val="3"/>
          <c:tx>
            <c:strRef>
              <c:f>'Heikot oppijat'!$H$143</c:f>
              <c:strCache>
                <c:ptCount val="1"/>
                <c:pt idx="0">
                  <c:v>heikommin menestynyt populaatio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val>
            <c:numRef>
              <c:f>'Heikot oppijat'!$H$146:$H$159</c:f>
              <c:numCache>
                <c:formatCode>General</c:formatCode>
                <c:ptCount val="14"/>
                <c:pt idx="0">
                  <c:v>55</c:v>
                </c:pt>
                <c:pt idx="1">
                  <c:v>55</c:v>
                </c:pt>
                <c:pt idx="2">
                  <c:v>162</c:v>
                </c:pt>
                <c:pt idx="3">
                  <c:v>580</c:v>
                </c:pt>
                <c:pt idx="4">
                  <c:v>1249</c:v>
                </c:pt>
                <c:pt idx="5">
                  <c:v>727</c:v>
                </c:pt>
                <c:pt idx="6">
                  <c:v>332</c:v>
                </c:pt>
                <c:pt idx="7">
                  <c:v>82</c:v>
                </c:pt>
                <c:pt idx="8">
                  <c:v>8</c:v>
                </c:pt>
                <c:pt idx="9">
                  <c:v>1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4-C833-459D-B313-04A0A4834EE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81248624"/>
        <c:axId val="1097299080"/>
      </c:lineChart>
      <c:catAx>
        <c:axId val="1081248624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Arial Narrow" panose="020B0606020202030204" pitchFamily="34" charset="0"/>
                    <a:ea typeface="+mn-ea"/>
                    <a:cs typeface="+mn-cs"/>
                  </a:defRPr>
                </a:pPr>
                <a:r>
                  <a:rPr lang="fi-FI"/>
                  <a:t>osaamisen taso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/>
                  </a:solidFill>
                  <a:latin typeface="Arial Narrow" panose="020B0606020202030204" pitchFamily="34" charset="0"/>
                  <a:ea typeface="+mn-ea"/>
                  <a:cs typeface="+mn-cs"/>
                </a:defRPr>
              </a:pPr>
              <a:endParaRPr lang="fi-FI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endParaRPr lang="fi-FI"/>
          </a:p>
        </c:txPr>
        <c:crossAx val="1097299080"/>
        <c:crosses val="autoZero"/>
        <c:auto val="1"/>
        <c:lblAlgn val="ctr"/>
        <c:lblOffset val="100"/>
        <c:noMultiLvlLbl val="0"/>
      </c:catAx>
      <c:valAx>
        <c:axId val="1097299080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Arial Narrow" panose="020B0606020202030204" pitchFamily="34" charset="0"/>
                    <a:ea typeface="+mn-ea"/>
                    <a:cs typeface="+mn-cs"/>
                  </a:defRPr>
                </a:pPr>
                <a:r>
                  <a:rPr lang="fi-FI"/>
                  <a:t>oppilasmäärä</a:t>
                </a:r>
              </a:p>
            </c:rich>
          </c:tx>
          <c:layout>
            <c:manualLayout>
              <c:xMode val="edge"/>
              <c:yMode val="edge"/>
              <c:x val="8.3333333333333332E-3"/>
              <c:y val="0.2591356809565471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/>
                  </a:solidFill>
                  <a:latin typeface="Arial Narrow" panose="020B0606020202030204" pitchFamily="34" charset="0"/>
                  <a:ea typeface="+mn-ea"/>
                  <a:cs typeface="+mn-cs"/>
                </a:defRPr>
              </a:pPr>
              <a:endParaRPr lang="fi-FI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endParaRPr lang="fi-FI"/>
          </a:p>
        </c:txPr>
        <c:crossAx val="1081248624"/>
        <c:crosses val="autoZero"/>
        <c:crossBetween val="between"/>
      </c:valAx>
      <c:spPr>
        <a:noFill/>
        <a:ln>
          <a:solidFill>
            <a:schemeClr val="tx1"/>
          </a:solidFill>
        </a:ln>
        <a:effectLst/>
      </c:spPr>
    </c:plotArea>
    <c:legend>
      <c:legendPos val="b"/>
      <c:layout>
        <c:manualLayout>
          <c:xMode val="edge"/>
          <c:yMode val="edge"/>
          <c:x val="0.15613290522958628"/>
          <c:y val="5.4159362719683926E-2"/>
          <c:w val="0.80490580879027973"/>
          <c:h val="0.1155694582607705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/>
              </a:solidFill>
              <a:latin typeface="Arial Narrow" panose="020B0606020202030204" pitchFamily="34" charset="0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600">
          <a:solidFill>
            <a:schemeClr val="tx1"/>
          </a:solidFill>
          <a:latin typeface="Arial Narrow" panose="020B0606020202030204" pitchFamily="34" charset="0"/>
        </a:defRPr>
      </a:pPr>
      <a:endParaRPr lang="fi-FI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2703937007874017"/>
          <c:y val="3.7037037037037035E-2"/>
          <c:w val="0.84240507436570433"/>
          <c:h val="0.70685877806940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'Heikot oppijat'!$K$345</c:f>
              <c:strCache>
                <c:ptCount val="1"/>
                <c:pt idx="0">
                  <c:v>keskiosaajat (n = 1 485)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Arial Narrow" panose="020B0606020202030204" pitchFamily="34" charset="0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'Heikot oppijat'!$C$346:$C$355</c:f>
              <c:strCache>
                <c:ptCount val="10"/>
                <c:pt idx="0">
                  <c:v>0-9 %</c:v>
                </c:pt>
                <c:pt idx="1">
                  <c:v>10-19 %</c:v>
                </c:pt>
                <c:pt idx="2">
                  <c:v>20-29 %</c:v>
                </c:pt>
                <c:pt idx="3">
                  <c:v>30-39 %</c:v>
                </c:pt>
                <c:pt idx="4">
                  <c:v>40-49 %</c:v>
                </c:pt>
                <c:pt idx="5">
                  <c:v>50-59 %</c:v>
                </c:pt>
                <c:pt idx="6">
                  <c:v>60-69 %</c:v>
                </c:pt>
                <c:pt idx="7">
                  <c:v>70-79 %</c:v>
                </c:pt>
                <c:pt idx="8">
                  <c:v>80-89 %</c:v>
                </c:pt>
                <c:pt idx="9">
                  <c:v>90-100 %</c:v>
                </c:pt>
              </c:strCache>
            </c:strRef>
          </c:cat>
          <c:val>
            <c:numRef>
              <c:f>'Heikot oppijat'!$K$346:$K$355</c:f>
              <c:numCache>
                <c:formatCode>General</c:formatCode>
                <c:ptCount val="10"/>
                <c:pt idx="3">
                  <c:v>0.1</c:v>
                </c:pt>
                <c:pt idx="4">
                  <c:v>0.3</c:v>
                </c:pt>
                <c:pt idx="5">
                  <c:v>2.2000000000000002</c:v>
                </c:pt>
                <c:pt idx="6">
                  <c:v>16</c:v>
                </c:pt>
                <c:pt idx="7">
                  <c:v>30.6</c:v>
                </c:pt>
                <c:pt idx="8">
                  <c:v>38.9</c:v>
                </c:pt>
                <c:pt idx="9">
                  <c:v>11.9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37B-4A5C-9794-58F6E3ECC063}"/>
            </c:ext>
          </c:extLst>
        </c:ser>
        <c:ser>
          <c:idx val="1"/>
          <c:order val="1"/>
          <c:tx>
            <c:strRef>
              <c:f>'Heikot oppijat'!$L$345</c:f>
              <c:strCache>
                <c:ptCount val="1"/>
                <c:pt idx="0">
                  <c:v>heikoimmin suoriutuneet (n = 603)</c:v>
                </c:pt>
              </c:strCache>
            </c:strRef>
          </c:tx>
          <c:spPr>
            <a:solidFill>
              <a:schemeClr val="accent2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dLbls>
            <c:dLbl>
              <c:idx val="3"/>
              <c:layout>
                <c:manualLayout>
                  <c:x val="-1.0185067526415994E-16"/>
                  <c:y val="1.388888888888891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37B-4A5C-9794-58F6E3ECC06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Arial Narrow" panose="020B0606020202030204" pitchFamily="34" charset="0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'Heikot oppijat'!$C$346:$C$355</c:f>
              <c:strCache>
                <c:ptCount val="10"/>
                <c:pt idx="0">
                  <c:v>0-9 %</c:v>
                </c:pt>
                <c:pt idx="1">
                  <c:v>10-19 %</c:v>
                </c:pt>
                <c:pt idx="2">
                  <c:v>20-29 %</c:v>
                </c:pt>
                <c:pt idx="3">
                  <c:v>30-39 %</c:v>
                </c:pt>
                <c:pt idx="4">
                  <c:v>40-49 %</c:v>
                </c:pt>
                <c:pt idx="5">
                  <c:v>50-59 %</c:v>
                </c:pt>
                <c:pt idx="6">
                  <c:v>60-69 %</c:v>
                </c:pt>
                <c:pt idx="7">
                  <c:v>70-79 %</c:v>
                </c:pt>
                <c:pt idx="8">
                  <c:v>80-89 %</c:v>
                </c:pt>
                <c:pt idx="9">
                  <c:v>90-100 %</c:v>
                </c:pt>
              </c:strCache>
            </c:strRef>
          </c:cat>
          <c:val>
            <c:numRef>
              <c:f>'Heikot oppijat'!$L$346:$L$355</c:f>
              <c:numCache>
                <c:formatCode>General</c:formatCode>
                <c:ptCount val="10"/>
                <c:pt idx="0">
                  <c:v>4.5</c:v>
                </c:pt>
                <c:pt idx="1">
                  <c:v>7.8</c:v>
                </c:pt>
                <c:pt idx="2">
                  <c:v>12.4</c:v>
                </c:pt>
                <c:pt idx="3">
                  <c:v>32.799999999999997</c:v>
                </c:pt>
                <c:pt idx="4">
                  <c:v>25.2</c:v>
                </c:pt>
                <c:pt idx="5">
                  <c:v>14.8</c:v>
                </c:pt>
                <c:pt idx="6">
                  <c:v>2.5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37B-4A5C-9794-58F6E3ECC06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2091114320"/>
        <c:axId val="2091109280"/>
      </c:barChart>
      <c:catAx>
        <c:axId val="2091114320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Arial Narrow" panose="020B0606020202030204" pitchFamily="34" charset="0"/>
                    <a:ea typeface="+mn-ea"/>
                    <a:cs typeface="+mn-cs"/>
                  </a:defRPr>
                </a:pPr>
                <a:r>
                  <a:rPr lang="fi-FI"/>
                  <a:t>ratkaisuprosentti</a:t>
                </a:r>
              </a:p>
            </c:rich>
          </c:tx>
          <c:layout>
            <c:manualLayout>
              <c:xMode val="edge"/>
              <c:yMode val="edge"/>
              <c:x val="0.43772790901137359"/>
              <c:y val="0.9255548264800233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/>
                  </a:solidFill>
                  <a:latin typeface="Arial Narrow" panose="020B0606020202030204" pitchFamily="34" charset="0"/>
                  <a:ea typeface="+mn-ea"/>
                  <a:cs typeface="+mn-cs"/>
                </a:defRPr>
              </a:pPr>
              <a:endParaRPr lang="fi-FI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endParaRPr lang="fi-FI"/>
          </a:p>
        </c:txPr>
        <c:crossAx val="2091109280"/>
        <c:crosses val="autoZero"/>
        <c:auto val="1"/>
        <c:lblAlgn val="ctr"/>
        <c:lblOffset val="100"/>
        <c:noMultiLvlLbl val="0"/>
      </c:catAx>
      <c:valAx>
        <c:axId val="20911092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Arial Narrow" panose="020B0606020202030204" pitchFamily="34" charset="0"/>
                    <a:ea typeface="+mn-ea"/>
                    <a:cs typeface="+mn-cs"/>
                  </a:defRPr>
                </a:pPr>
                <a:r>
                  <a:rPr lang="fi-FI"/>
                  <a:t>osuus oppilasta (%)</a:t>
                </a:r>
              </a:p>
            </c:rich>
          </c:tx>
          <c:layout>
            <c:manualLayout>
              <c:xMode val="edge"/>
              <c:yMode val="edge"/>
              <c:x val="2.7777777777777779E-3"/>
              <c:y val="0.2540773549139691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/>
                  </a:solidFill>
                  <a:latin typeface="Arial Narrow" panose="020B0606020202030204" pitchFamily="34" charset="0"/>
                  <a:ea typeface="+mn-ea"/>
                  <a:cs typeface="+mn-cs"/>
                </a:defRPr>
              </a:pPr>
              <a:endParaRPr lang="fi-FI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endParaRPr lang="fi-FI"/>
          </a:p>
        </c:txPr>
        <c:crossAx val="2091114320"/>
        <c:crosses val="autoZero"/>
        <c:crossBetween val="between"/>
      </c:valAx>
      <c:spPr>
        <a:noFill/>
        <a:ln>
          <a:solidFill>
            <a:schemeClr val="tx1"/>
          </a:solidFill>
        </a:ln>
        <a:effectLst/>
      </c:spPr>
    </c:plotArea>
    <c:legend>
      <c:legendPos val="b"/>
      <c:layout>
        <c:manualLayout>
          <c:xMode val="edge"/>
          <c:yMode val="edge"/>
          <c:x val="0.14557699037620297"/>
          <c:y val="4.2244823563721209E-2"/>
          <c:w val="0.48174625135724369"/>
          <c:h val="0.1383107319918343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/>
              </a:solidFill>
              <a:latin typeface="Arial Narrow" panose="020B0606020202030204" pitchFamily="34" charset="0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600">
          <a:solidFill>
            <a:schemeClr val="tx1"/>
          </a:solidFill>
          <a:latin typeface="Arial Narrow" panose="020B0606020202030204" pitchFamily="34" charset="0"/>
        </a:defRPr>
      </a:pPr>
      <a:endParaRPr lang="fi-FI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920" b="0" i="0" u="none" strike="noStrike" kern="1200" spc="0" baseline="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r>
              <a:rPr lang="fi-FI"/>
              <a:t>Koko FUNA-otos</a:t>
            </a:r>
          </a:p>
        </c:rich>
      </c:tx>
      <c:layout>
        <c:manualLayout>
          <c:xMode val="edge"/>
          <c:yMode val="edge"/>
          <c:x val="0.46113982301939993"/>
          <c:y val="3.6120942525924207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920" b="0" i="0" u="none" strike="noStrike" kern="1200" spc="0" baseline="0">
              <a:solidFill>
                <a:schemeClr val="tx1"/>
              </a:solidFill>
              <a:latin typeface="Arial Narrow" panose="020B0606020202030204" pitchFamily="34" charset="0"/>
              <a:ea typeface="+mn-ea"/>
              <a:cs typeface="+mn-cs"/>
            </a:defRPr>
          </a:pPr>
          <a:endParaRPr lang="fi-FI"/>
        </a:p>
      </c:txPr>
    </c:title>
    <c:autoTitleDeleted val="0"/>
    <c:plotArea>
      <c:layout>
        <c:manualLayout>
          <c:layoutTarget val="inner"/>
          <c:xMode val="edge"/>
          <c:yMode val="edge"/>
          <c:x val="0.11819088153506378"/>
          <c:y val="8.8402960046660831E-2"/>
          <c:w val="0.85125343872292614"/>
          <c:h val="0.732443501019676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FUNA!$J$421</c:f>
              <c:strCache>
                <c:ptCount val="1"/>
                <c:pt idx="0">
                  <c:v>heikosti suoriutuneet (&lt; 395 pistettä arvioinnissa; n = 299)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dLbls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600" b="0" i="0" u="none" strike="noStrike" kern="1200" baseline="0">
                      <a:solidFill>
                        <a:srgbClr val="FF0000"/>
                      </a:solidFill>
                      <a:latin typeface="Arial Narrow" panose="020B0606020202030204" pitchFamily="34" charset="0"/>
                      <a:ea typeface="+mn-ea"/>
                      <a:cs typeface="+mn-cs"/>
                    </a:defRPr>
                  </a:pPr>
                  <a:endParaRPr lang="fi-FI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2-7B93-4AD4-BF2B-E76BA0FB97F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Arial Narrow" panose="020B0606020202030204" pitchFamily="34" charset="0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FUNA!$C$422:$C$433</c:f>
              <c:numCache>
                <c:formatCode>General</c:formatCode>
                <c:ptCount val="12"/>
                <c:pt idx="0">
                  <c:v>3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  <c:pt idx="5">
                  <c:v>8</c:v>
                </c:pt>
                <c:pt idx="6">
                  <c:v>9</c:v>
                </c:pt>
                <c:pt idx="7">
                  <c:v>10</c:v>
                </c:pt>
                <c:pt idx="8">
                  <c:v>11</c:v>
                </c:pt>
                <c:pt idx="9">
                  <c:v>12</c:v>
                </c:pt>
                <c:pt idx="10">
                  <c:v>13</c:v>
                </c:pt>
                <c:pt idx="11">
                  <c:v>14</c:v>
                </c:pt>
              </c:numCache>
            </c:numRef>
          </c:cat>
          <c:val>
            <c:numRef>
              <c:f>FUNA!$J$422:$J$433</c:f>
              <c:numCache>
                <c:formatCode>General</c:formatCode>
                <c:ptCount val="12"/>
                <c:pt idx="0">
                  <c:v>3.7</c:v>
                </c:pt>
                <c:pt idx="1">
                  <c:v>15.4</c:v>
                </c:pt>
                <c:pt idx="2">
                  <c:v>18.399999999999999</c:v>
                </c:pt>
                <c:pt idx="3">
                  <c:v>19.399999999999999</c:v>
                </c:pt>
                <c:pt idx="4">
                  <c:v>10.7</c:v>
                </c:pt>
                <c:pt idx="5">
                  <c:v>10</c:v>
                </c:pt>
                <c:pt idx="6">
                  <c:v>2.7</c:v>
                </c:pt>
                <c:pt idx="7">
                  <c:v>8.4</c:v>
                </c:pt>
                <c:pt idx="8">
                  <c:v>7.7</c:v>
                </c:pt>
                <c:pt idx="9">
                  <c:v>2.7</c:v>
                </c:pt>
                <c:pt idx="10">
                  <c:v>0.7</c:v>
                </c:pt>
                <c:pt idx="11">
                  <c:v>0.3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B93-4AD4-BF2B-E76BA0FB97F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972069184"/>
        <c:axId val="972063424"/>
      </c:barChart>
      <c:lineChart>
        <c:grouping val="standard"/>
        <c:varyColors val="0"/>
        <c:ser>
          <c:idx val="1"/>
          <c:order val="1"/>
          <c:tx>
            <c:strRef>
              <c:f>FUNA!$K$421</c:f>
              <c:strCache>
                <c:ptCount val="1"/>
                <c:pt idx="0">
                  <c:v>keskiosaajat (395−538 pistettä arvioinnissa; n = 425)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FUNA!$C$422:$C$433</c:f>
              <c:numCache>
                <c:formatCode>General</c:formatCode>
                <c:ptCount val="12"/>
                <c:pt idx="0">
                  <c:v>3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  <c:pt idx="5">
                  <c:v>8</c:v>
                </c:pt>
                <c:pt idx="6">
                  <c:v>9</c:v>
                </c:pt>
                <c:pt idx="7">
                  <c:v>10</c:v>
                </c:pt>
                <c:pt idx="8">
                  <c:v>11</c:v>
                </c:pt>
                <c:pt idx="9">
                  <c:v>12</c:v>
                </c:pt>
                <c:pt idx="10">
                  <c:v>13</c:v>
                </c:pt>
                <c:pt idx="11">
                  <c:v>14</c:v>
                </c:pt>
              </c:numCache>
            </c:numRef>
          </c:cat>
          <c:val>
            <c:numRef>
              <c:f>FUNA!$K$422:$K$433</c:f>
              <c:numCache>
                <c:formatCode>General</c:formatCode>
                <c:ptCount val="12"/>
                <c:pt idx="0">
                  <c:v>0.2</c:v>
                </c:pt>
                <c:pt idx="1">
                  <c:v>0.5</c:v>
                </c:pt>
                <c:pt idx="2">
                  <c:v>4.2</c:v>
                </c:pt>
                <c:pt idx="3">
                  <c:v>6.8</c:v>
                </c:pt>
                <c:pt idx="4">
                  <c:v>7.5</c:v>
                </c:pt>
                <c:pt idx="5">
                  <c:v>7.5</c:v>
                </c:pt>
                <c:pt idx="6">
                  <c:v>8.6999999999999993</c:v>
                </c:pt>
                <c:pt idx="7">
                  <c:v>13.2</c:v>
                </c:pt>
                <c:pt idx="8">
                  <c:v>18.8</c:v>
                </c:pt>
                <c:pt idx="9">
                  <c:v>19.3</c:v>
                </c:pt>
                <c:pt idx="10">
                  <c:v>11.3</c:v>
                </c:pt>
                <c:pt idx="11">
                  <c:v>1.9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1-7B93-4AD4-BF2B-E76BA0FB97F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72069184"/>
        <c:axId val="972063424"/>
      </c:lineChart>
      <c:catAx>
        <c:axId val="972069184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Arial Narrow" panose="020B0606020202030204" pitchFamily="34" charset="0"/>
                    <a:ea typeface="+mn-ea"/>
                    <a:cs typeface="+mn-cs"/>
                  </a:defRPr>
                </a:pPr>
                <a:r>
                  <a:rPr lang="fi-FI"/>
                  <a:t>matemaattinen vuosiluokka koko testin perusteella</a:t>
                </a:r>
              </a:p>
            </c:rich>
          </c:tx>
          <c:layout>
            <c:manualLayout>
              <c:xMode val="edge"/>
              <c:yMode val="edge"/>
              <c:x val="0.28865318299817888"/>
              <c:y val="0.9235046463702457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/>
                  </a:solidFill>
                  <a:latin typeface="Arial Narrow" panose="020B0606020202030204" pitchFamily="34" charset="0"/>
                  <a:ea typeface="+mn-ea"/>
                  <a:cs typeface="+mn-cs"/>
                </a:defRPr>
              </a:pPr>
              <a:endParaRPr lang="fi-FI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endParaRPr lang="fi-FI"/>
          </a:p>
        </c:txPr>
        <c:crossAx val="972063424"/>
        <c:crosses val="autoZero"/>
        <c:auto val="1"/>
        <c:lblAlgn val="ctr"/>
        <c:lblOffset val="100"/>
        <c:noMultiLvlLbl val="0"/>
      </c:catAx>
      <c:valAx>
        <c:axId val="972063424"/>
        <c:scaling>
          <c:orientation val="minMax"/>
          <c:max val="35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Arial Narrow" panose="020B0606020202030204" pitchFamily="34" charset="0"/>
                    <a:ea typeface="+mn-ea"/>
                    <a:cs typeface="+mn-cs"/>
                  </a:defRPr>
                </a:pPr>
                <a:r>
                  <a:rPr lang="fi-FI"/>
                  <a:t>prosenttia oppilaista</a:t>
                </a:r>
              </a:p>
            </c:rich>
          </c:tx>
          <c:layout>
            <c:manualLayout>
              <c:xMode val="edge"/>
              <c:yMode val="edge"/>
              <c:x val="2.7777777777777779E-3"/>
              <c:y val="0.23779272382618841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/>
                  </a:solidFill>
                  <a:latin typeface="Arial Narrow" panose="020B0606020202030204" pitchFamily="34" charset="0"/>
                  <a:ea typeface="+mn-ea"/>
                  <a:cs typeface="+mn-cs"/>
                </a:defRPr>
              </a:pPr>
              <a:endParaRPr lang="fi-FI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endParaRPr lang="fi-FI"/>
          </a:p>
        </c:txPr>
        <c:crossAx val="972069184"/>
        <c:crosses val="autoZero"/>
        <c:crossBetween val="between"/>
      </c:valAx>
      <c:spPr>
        <a:noFill/>
        <a:ln>
          <a:solidFill>
            <a:schemeClr val="tx1"/>
          </a:solidFill>
        </a:ln>
        <a:effectLst/>
      </c:spPr>
    </c:plotArea>
    <c:legend>
      <c:legendPos val="b"/>
      <c:layout>
        <c:manualLayout>
          <c:xMode val="edge"/>
          <c:yMode val="edge"/>
          <c:x val="0.16697938281993202"/>
          <c:y val="0.10705962962962963"/>
          <c:w val="0.76121350044528091"/>
          <c:h val="0.1470455218361657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/>
              </a:solidFill>
              <a:latin typeface="Arial Narrow" panose="020B0606020202030204" pitchFamily="34" charset="0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600">
          <a:solidFill>
            <a:schemeClr val="tx1"/>
          </a:solidFill>
          <a:latin typeface="Arial Narrow" panose="020B0606020202030204" pitchFamily="34" charset="0"/>
        </a:defRPr>
      </a:pPr>
      <a:endParaRPr lang="fi-FI"/>
    </a:p>
  </c:txPr>
  <c:externalData r:id="rId4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27236220472440947"/>
          <c:y val="2.3148148148148147E-2"/>
          <c:w val="0.68283223972003504"/>
          <c:h val="0.72990438461747276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FUNA!$G$1160:$G$1161</c:f>
              <c:strCache>
                <c:ptCount val="2"/>
                <c:pt idx="0">
                  <c:v>heikosti suoriutuneet</c:v>
                </c:pt>
                <c:pt idx="1">
                  <c:v>pojat (n = 186)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Arial Narrow" panose="020B0606020202030204" pitchFamily="34" charset="0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FUNA!$C$1162:$C$1165</c:f>
              <c:strCache>
                <c:ptCount val="4"/>
                <c:pt idx="0">
                  <c:v>Matematiikka-ahdistus</c:v>
                </c:pt>
                <c:pt idx="1">
                  <c:v>Hyödyllisyys</c:v>
                </c:pt>
                <c:pt idx="2">
                  <c:v>Matematiikasta pitäminen</c:v>
                </c:pt>
                <c:pt idx="3">
                  <c:v>Minä osaajana</c:v>
                </c:pt>
              </c:strCache>
            </c:strRef>
          </c:cat>
          <c:val>
            <c:numRef>
              <c:f>FUNA!$G$1162:$G$1165</c:f>
              <c:numCache>
                <c:formatCode>0.0</c:formatCode>
                <c:ptCount val="4"/>
                <c:pt idx="0">
                  <c:v>2.9615</c:v>
                </c:pt>
                <c:pt idx="1">
                  <c:v>3.1240000000000001</c:v>
                </c:pt>
                <c:pt idx="2">
                  <c:v>2.5019999999999998</c:v>
                </c:pt>
                <c:pt idx="3">
                  <c:v>2.556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1D4-41E3-8F68-4834D2B91777}"/>
            </c:ext>
          </c:extLst>
        </c:ser>
        <c:ser>
          <c:idx val="1"/>
          <c:order val="1"/>
          <c:tx>
            <c:strRef>
              <c:f>FUNA!$H$1160:$H$1161</c:f>
              <c:strCache>
                <c:ptCount val="2"/>
                <c:pt idx="0">
                  <c:v>heikosti suoriutuneet</c:v>
                </c:pt>
                <c:pt idx="1">
                  <c:v>tytöt (n = 114)</c:v>
                </c:pt>
              </c:strCache>
            </c:strRef>
          </c:tx>
          <c:spPr>
            <a:solidFill>
              <a:schemeClr val="accent2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Arial Narrow" panose="020B0606020202030204" pitchFamily="34" charset="0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FUNA!$C$1162:$C$1165</c:f>
              <c:strCache>
                <c:ptCount val="4"/>
                <c:pt idx="0">
                  <c:v>Matematiikka-ahdistus</c:v>
                </c:pt>
                <c:pt idx="1">
                  <c:v>Hyödyllisyys</c:v>
                </c:pt>
                <c:pt idx="2">
                  <c:v>Matematiikasta pitäminen</c:v>
                </c:pt>
                <c:pt idx="3">
                  <c:v>Minä osaajana</c:v>
                </c:pt>
              </c:strCache>
            </c:strRef>
          </c:cat>
          <c:val>
            <c:numRef>
              <c:f>FUNA!$H$1162:$H$1165</c:f>
              <c:numCache>
                <c:formatCode>0.0</c:formatCode>
                <c:ptCount val="4"/>
                <c:pt idx="0">
                  <c:v>3.4108000000000001</c:v>
                </c:pt>
                <c:pt idx="1">
                  <c:v>3.153</c:v>
                </c:pt>
                <c:pt idx="2">
                  <c:v>2.367</c:v>
                </c:pt>
                <c:pt idx="3">
                  <c:v>2.218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1D4-41E3-8F68-4834D2B9177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502644703"/>
        <c:axId val="502646863"/>
      </c:barChart>
      <c:catAx>
        <c:axId val="502644703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endParaRPr lang="fi-FI"/>
          </a:p>
        </c:txPr>
        <c:crossAx val="502646863"/>
        <c:crosses val="autoZero"/>
        <c:auto val="1"/>
        <c:lblAlgn val="ctr"/>
        <c:lblOffset val="100"/>
        <c:noMultiLvlLbl val="0"/>
      </c:catAx>
      <c:valAx>
        <c:axId val="502646863"/>
        <c:scaling>
          <c:orientation val="minMax"/>
          <c:max val="5"/>
          <c:min val="1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endParaRPr lang="fi-FI"/>
          </a:p>
        </c:txPr>
        <c:crossAx val="502644703"/>
        <c:crosses val="autoZero"/>
        <c:crossBetween val="between"/>
        <c:majorUnit val="0.5"/>
      </c:valAx>
      <c:spPr>
        <a:noFill/>
        <a:ln>
          <a:solidFill>
            <a:schemeClr val="tx1"/>
          </a:solidFill>
        </a:ln>
        <a:effectLst/>
      </c:spPr>
    </c:plotArea>
    <c:legend>
      <c:legendPos val="b"/>
      <c:layout>
        <c:manualLayout>
          <c:xMode val="edge"/>
          <c:yMode val="edge"/>
          <c:x val="0"/>
          <c:y val="0.8831007582385535"/>
          <c:w val="0.94684956008259136"/>
          <c:h val="0.1168992417614464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/>
              </a:solidFill>
              <a:latin typeface="Arial Narrow" panose="020B0606020202030204" pitchFamily="34" charset="0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600">
          <a:solidFill>
            <a:schemeClr val="tx1"/>
          </a:solidFill>
          <a:latin typeface="Arial Narrow" panose="020B0606020202030204" pitchFamily="34" charset="0"/>
        </a:defRPr>
      </a:pPr>
      <a:endParaRPr lang="fi-FI"/>
    </a:p>
  </c:txPr>
  <c:externalData r:id="rId4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680" b="0" i="0" u="none" strike="noStrike" kern="1200" spc="0" baseline="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r>
              <a:rPr lang="fi-FI"/>
              <a:t>myönteiset tunteet</a:t>
            </a:r>
          </a:p>
        </c:rich>
      </c:tx>
      <c:layout>
        <c:manualLayout>
          <c:xMode val="edge"/>
          <c:yMode val="edge"/>
          <c:x val="0.31299389463109561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80" b="0" i="0" u="none" strike="noStrike" kern="1200" spc="0" baseline="0">
              <a:solidFill>
                <a:schemeClr val="tx1"/>
              </a:solidFill>
              <a:latin typeface="Arial Narrow" panose="020B0606020202030204" pitchFamily="34" charset="0"/>
              <a:ea typeface="+mn-ea"/>
              <a:cs typeface="+mn-cs"/>
            </a:defRPr>
          </a:pPr>
          <a:endParaRPr lang="fi-FI"/>
        </a:p>
      </c:txPr>
    </c:title>
    <c:autoTitleDeleted val="0"/>
    <c:plotArea>
      <c:layout>
        <c:manualLayout>
          <c:layoutTarget val="inner"/>
          <c:xMode val="edge"/>
          <c:yMode val="edge"/>
          <c:x val="0.24146557152054107"/>
          <c:y val="0.10212962962962965"/>
          <c:w val="0.72235958712708082"/>
          <c:h val="0.7482957859434236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'Heikot oppijat'!$C$862</c:f>
              <c:strCache>
                <c:ptCount val="1"/>
                <c:pt idx="0">
                  <c:v>poika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accent1"/>
                    </a:solidFill>
                    <a:latin typeface="Arial Narrow" panose="020B0606020202030204" pitchFamily="34" charset="0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'Heikot oppijat'!$B$863:$B$867</c:f>
              <c:strCache>
                <c:ptCount val="5"/>
                <c:pt idx="0">
                  <c:v>innostunut</c:v>
                </c:pt>
                <c:pt idx="1">
                  <c:v>kiinnostunut</c:v>
                </c:pt>
                <c:pt idx="2">
                  <c:v>onnistunut</c:v>
                </c:pt>
                <c:pt idx="3">
                  <c:v>tyytyväinen</c:v>
                </c:pt>
                <c:pt idx="4">
                  <c:v>varma</c:v>
                </c:pt>
              </c:strCache>
            </c:strRef>
          </c:cat>
          <c:val>
            <c:numRef>
              <c:f>'Heikot oppijat'!$C$863:$C$867</c:f>
              <c:numCache>
                <c:formatCode>0.0</c:formatCode>
                <c:ptCount val="5"/>
                <c:pt idx="0">
                  <c:v>2.44</c:v>
                </c:pt>
                <c:pt idx="1">
                  <c:v>2.5299999999999998</c:v>
                </c:pt>
                <c:pt idx="2">
                  <c:v>2.69</c:v>
                </c:pt>
                <c:pt idx="3">
                  <c:v>2.79</c:v>
                </c:pt>
                <c:pt idx="4">
                  <c:v>2.67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954-4D18-8E98-098891663CC6}"/>
            </c:ext>
          </c:extLst>
        </c:ser>
        <c:ser>
          <c:idx val="1"/>
          <c:order val="1"/>
          <c:tx>
            <c:strRef>
              <c:f>'Heikot oppijat'!$D$862</c:f>
              <c:strCache>
                <c:ptCount val="1"/>
                <c:pt idx="0">
                  <c:v>tyttö</c:v>
                </c:pt>
              </c:strCache>
            </c:strRef>
          </c:tx>
          <c:spPr>
            <a:solidFill>
              <a:schemeClr val="accent2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accent4"/>
                    </a:solidFill>
                    <a:latin typeface="Arial Narrow" panose="020B0606020202030204" pitchFamily="34" charset="0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'Heikot oppijat'!$B$863:$B$867</c:f>
              <c:strCache>
                <c:ptCount val="5"/>
                <c:pt idx="0">
                  <c:v>innostunut</c:v>
                </c:pt>
                <c:pt idx="1">
                  <c:v>kiinnostunut</c:v>
                </c:pt>
                <c:pt idx="2">
                  <c:v>onnistunut</c:v>
                </c:pt>
                <c:pt idx="3">
                  <c:v>tyytyväinen</c:v>
                </c:pt>
                <c:pt idx="4">
                  <c:v>varma</c:v>
                </c:pt>
              </c:strCache>
            </c:strRef>
          </c:cat>
          <c:val>
            <c:numRef>
              <c:f>'Heikot oppijat'!$D$863:$D$867</c:f>
              <c:numCache>
                <c:formatCode>0.0</c:formatCode>
                <c:ptCount val="5"/>
                <c:pt idx="0">
                  <c:v>2.16</c:v>
                </c:pt>
                <c:pt idx="1">
                  <c:v>2.38</c:v>
                </c:pt>
                <c:pt idx="2">
                  <c:v>2.52</c:v>
                </c:pt>
                <c:pt idx="3">
                  <c:v>2.4300000000000002</c:v>
                </c:pt>
                <c:pt idx="4">
                  <c:v>2.1800000000000002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954-4D18-8E98-098891663CC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979002912"/>
        <c:axId val="979003272"/>
      </c:barChart>
      <c:catAx>
        <c:axId val="97900291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endParaRPr lang="fi-FI"/>
          </a:p>
        </c:txPr>
        <c:crossAx val="979003272"/>
        <c:crosses val="autoZero"/>
        <c:auto val="1"/>
        <c:lblAlgn val="ctr"/>
        <c:lblOffset val="100"/>
        <c:noMultiLvlLbl val="0"/>
      </c:catAx>
      <c:valAx>
        <c:axId val="97900327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endParaRPr lang="fi-FI"/>
          </a:p>
        </c:txPr>
        <c:crossAx val="979002912"/>
        <c:crosses val="autoZero"/>
        <c:crossBetween val="between"/>
      </c:valAx>
      <c:spPr>
        <a:noFill/>
        <a:ln>
          <a:solidFill>
            <a:schemeClr val="tx1"/>
          </a:solidFill>
        </a:ln>
        <a:effectLst/>
      </c:spPr>
    </c:plotArea>
    <c:legend>
      <c:legendPos val="b"/>
      <c:layout>
        <c:manualLayout>
          <c:xMode val="edge"/>
          <c:yMode val="edge"/>
          <c:x val="0.42381270737384241"/>
          <c:y val="0.92088837853601635"/>
          <c:w val="0.46194702656354159"/>
          <c:h val="7.448199183435404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/>
              </a:solidFill>
              <a:latin typeface="Arial Narrow" panose="020B0606020202030204" pitchFamily="34" charset="0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400">
          <a:solidFill>
            <a:schemeClr val="tx1"/>
          </a:solidFill>
          <a:latin typeface="Arial Narrow" panose="020B0606020202030204" pitchFamily="34" charset="0"/>
        </a:defRPr>
      </a:pPr>
      <a:endParaRPr lang="fi-FI"/>
    </a:p>
  </c:txPr>
  <c:externalData r:id="rId4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680" b="0" i="0" u="none" strike="noStrike" kern="1200" spc="0" baseline="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r>
              <a:rPr lang="fi-FI"/>
              <a:t>kielteiset tunteet</a:t>
            </a:r>
          </a:p>
        </c:rich>
      </c:tx>
      <c:layout>
        <c:manualLayout>
          <c:xMode val="edge"/>
          <c:yMode val="edge"/>
          <c:x val="0.31299389463109561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80" b="0" i="0" u="none" strike="noStrike" kern="1200" spc="0" baseline="0">
              <a:solidFill>
                <a:schemeClr val="tx1"/>
              </a:solidFill>
              <a:latin typeface="Arial Narrow" panose="020B0606020202030204" pitchFamily="34" charset="0"/>
              <a:ea typeface="+mn-ea"/>
              <a:cs typeface="+mn-cs"/>
            </a:defRPr>
          </a:pPr>
          <a:endParaRPr lang="fi-FI"/>
        </a:p>
      </c:txPr>
    </c:title>
    <c:autoTitleDeleted val="0"/>
    <c:plotArea>
      <c:layout>
        <c:manualLayout>
          <c:layoutTarget val="inner"/>
          <c:xMode val="edge"/>
          <c:yMode val="edge"/>
          <c:x val="0.24146557152054107"/>
          <c:y val="0.10212962962962965"/>
          <c:w val="0.72235958712708082"/>
          <c:h val="0.7482957859434236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'Heikot oppijat'!$C$862</c:f>
              <c:strCache>
                <c:ptCount val="1"/>
                <c:pt idx="0">
                  <c:v>poika</c:v>
                </c:pt>
              </c:strCache>
            </c:strRef>
          </c:tx>
          <c:spPr>
            <a:solidFill>
              <a:srgbClr val="FFC000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accent4">
                        <a:lumMod val="75000"/>
                      </a:schemeClr>
                    </a:solidFill>
                    <a:latin typeface="Arial Narrow" panose="020B0606020202030204" pitchFamily="34" charset="0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'Heikot oppijat'!$B$868:$B$872</c:f>
              <c:strCache>
                <c:ptCount val="5"/>
                <c:pt idx="0">
                  <c:v>vihainen</c:v>
                </c:pt>
                <c:pt idx="1">
                  <c:v>avuton</c:v>
                </c:pt>
                <c:pt idx="2">
                  <c:v>ahdistunut</c:v>
                </c:pt>
                <c:pt idx="3">
                  <c:v>pettynyt</c:v>
                </c:pt>
                <c:pt idx="4">
                  <c:v>epävarma</c:v>
                </c:pt>
              </c:strCache>
            </c:strRef>
          </c:cat>
          <c:val>
            <c:numRef>
              <c:f>'Heikot oppijat'!$C$868:$C$872</c:f>
              <c:numCache>
                <c:formatCode>0.0</c:formatCode>
                <c:ptCount val="5"/>
                <c:pt idx="0">
                  <c:v>2.69</c:v>
                </c:pt>
                <c:pt idx="1">
                  <c:v>2.71</c:v>
                </c:pt>
                <c:pt idx="2">
                  <c:v>2.33</c:v>
                </c:pt>
                <c:pt idx="3">
                  <c:v>2.5499999999999998</c:v>
                </c:pt>
                <c:pt idx="4">
                  <c:v>2.63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4D9-4A59-9BEA-FAA495BD4F9F}"/>
            </c:ext>
          </c:extLst>
        </c:ser>
        <c:ser>
          <c:idx val="1"/>
          <c:order val="1"/>
          <c:tx>
            <c:strRef>
              <c:f>'Heikot oppijat'!$D$862</c:f>
              <c:strCache>
                <c:ptCount val="1"/>
                <c:pt idx="0">
                  <c:v>tyttö</c:v>
                </c:pt>
              </c:strCache>
            </c:strRef>
          </c:tx>
          <c:spPr>
            <a:solidFill>
              <a:srgbClr val="A5A5A5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Arial Narrow" panose="020B0606020202030204" pitchFamily="34" charset="0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'Heikot oppijat'!$B$868:$B$872</c:f>
              <c:strCache>
                <c:ptCount val="5"/>
                <c:pt idx="0">
                  <c:v>vihainen</c:v>
                </c:pt>
                <c:pt idx="1">
                  <c:v>avuton</c:v>
                </c:pt>
                <c:pt idx="2">
                  <c:v>ahdistunut</c:v>
                </c:pt>
                <c:pt idx="3">
                  <c:v>pettynyt</c:v>
                </c:pt>
                <c:pt idx="4">
                  <c:v>epävarma</c:v>
                </c:pt>
              </c:strCache>
            </c:strRef>
          </c:cat>
          <c:val>
            <c:numRef>
              <c:f>'Heikot oppijat'!$D$868:$D$872</c:f>
              <c:numCache>
                <c:formatCode>0.0</c:formatCode>
                <c:ptCount val="5"/>
                <c:pt idx="0">
                  <c:v>2.83</c:v>
                </c:pt>
                <c:pt idx="1">
                  <c:v>2.93</c:v>
                </c:pt>
                <c:pt idx="2">
                  <c:v>3.05</c:v>
                </c:pt>
                <c:pt idx="3">
                  <c:v>3.07</c:v>
                </c:pt>
                <c:pt idx="4">
                  <c:v>3.28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4D9-4A59-9BEA-FAA495BD4F9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979002912"/>
        <c:axId val="979003272"/>
      </c:barChart>
      <c:catAx>
        <c:axId val="97900291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endParaRPr lang="fi-FI"/>
          </a:p>
        </c:txPr>
        <c:crossAx val="979003272"/>
        <c:crosses val="autoZero"/>
        <c:auto val="1"/>
        <c:lblAlgn val="ctr"/>
        <c:lblOffset val="100"/>
        <c:noMultiLvlLbl val="0"/>
      </c:catAx>
      <c:valAx>
        <c:axId val="97900327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endParaRPr lang="fi-FI"/>
          </a:p>
        </c:txPr>
        <c:crossAx val="979002912"/>
        <c:crosses val="autoZero"/>
        <c:crossBetween val="between"/>
      </c:valAx>
      <c:spPr>
        <a:noFill/>
        <a:ln>
          <a:solidFill>
            <a:schemeClr val="tx1"/>
          </a:solidFill>
        </a:ln>
        <a:effectLst/>
      </c:spPr>
    </c:plotArea>
    <c:legend>
      <c:legendPos val="b"/>
      <c:layout>
        <c:manualLayout>
          <c:xMode val="edge"/>
          <c:yMode val="edge"/>
          <c:x val="0.31795641696497839"/>
          <c:y val="0.9162587489063867"/>
          <c:w val="0.40198653724610278"/>
          <c:h val="7.448199183435404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/>
              </a:solidFill>
              <a:latin typeface="Arial Narrow" panose="020B0606020202030204" pitchFamily="34" charset="0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400">
          <a:solidFill>
            <a:schemeClr val="tx1"/>
          </a:solidFill>
          <a:latin typeface="Arial Narrow" panose="020B0606020202030204" pitchFamily="34" charset="0"/>
        </a:defRPr>
      </a:pPr>
      <a:endParaRPr lang="fi-FI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939D04D9-2D90-E741-8C77-A958108973E5}" type="datetimeFigureOut">
              <a:rPr lang="en-US"/>
              <a:pPr>
                <a:defRPr/>
              </a:pPr>
              <a:t>12/12/2023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2666334D-7A27-9F43-9EC7-CCD7CF254AD1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0780599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3CBA4E3A-D2E6-4947-B46E-18DB598EA3A1}" type="datetime1">
              <a:rPr lang="fi-FI"/>
              <a:pPr>
                <a:defRPr/>
              </a:pPr>
              <a:t>12.12.2023</a:t>
            </a:fld>
            <a:endParaRPr lang="fi-F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i-FI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noProof="0"/>
              <a:t>Click to edit Master text styles</a:t>
            </a:r>
          </a:p>
          <a:p>
            <a:pPr lvl="1"/>
            <a:r>
              <a:rPr lang="fi-FI" noProof="0"/>
              <a:t>Second level</a:t>
            </a:r>
          </a:p>
          <a:p>
            <a:pPr lvl="2"/>
            <a:r>
              <a:rPr lang="fi-FI" noProof="0"/>
              <a:t>Third level</a:t>
            </a:r>
          </a:p>
          <a:p>
            <a:pPr lvl="3"/>
            <a:r>
              <a:rPr lang="fi-FI" noProof="0"/>
              <a:t>Fourth level</a:t>
            </a:r>
          </a:p>
          <a:p>
            <a:pPr lvl="4"/>
            <a:r>
              <a:rPr lang="fi-FI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F0889F7-7C3B-BA40-BE46-7E19F6C05879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8483771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F0889F7-7C3B-BA40-BE46-7E19F6C05879}" type="slidenum">
              <a:rPr kumimoji="0" lang="fi-FI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pPr marL="0" marR="0" lvl="0" indent="0" algn="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fi-FI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34386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F0889F7-7C3B-BA40-BE46-7E19F6C05879}" type="slidenum">
              <a:rPr kumimoji="0" lang="fi-FI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pPr marL="0" marR="0" lvl="0" indent="0" algn="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fi-FI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64315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F0889F7-7C3B-BA40-BE46-7E19F6C05879}" type="slidenum">
              <a:rPr lang="fi-FI" smtClean="0"/>
              <a:pPr>
                <a:defRPr/>
              </a:pPr>
              <a:t>8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274736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F0889F7-7C3B-BA40-BE46-7E19F6C05879}" type="slidenum">
              <a:rPr kumimoji="0" lang="fi-FI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pPr marL="0" marR="0" lvl="0" indent="0" algn="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fi-FI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00952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F0889F7-7C3B-BA40-BE46-7E19F6C05879}" type="slidenum">
              <a:rPr kumimoji="0" lang="fi-FI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pPr marL="0" marR="0" lvl="0" indent="0" algn="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fi-FI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35701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nsi valkoisella yläosall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apaamuotoinen: Muoto 6">
            <a:extLst>
              <a:ext uri="{FF2B5EF4-FFF2-40B4-BE49-F238E27FC236}">
                <a16:creationId xmlns:a16="http://schemas.microsoft.com/office/drawing/2014/main" id="{A8624717-6579-4108-8822-5868869BFBE2}"/>
              </a:ext>
            </a:extLst>
          </p:cNvPr>
          <p:cNvSpPr/>
          <p:nvPr userDrawn="1"/>
        </p:nvSpPr>
        <p:spPr>
          <a:xfrm>
            <a:off x="0" y="1592580"/>
            <a:ext cx="12199620" cy="5273040"/>
          </a:xfrm>
          <a:custGeom>
            <a:avLst/>
            <a:gdLst>
              <a:gd name="connsiteX0" fmla="*/ 0 w 12199620"/>
              <a:gd name="connsiteY0" fmla="*/ 1028700 h 5273040"/>
              <a:gd name="connsiteX1" fmla="*/ 3794760 w 12199620"/>
              <a:gd name="connsiteY1" fmla="*/ 0 h 5273040"/>
              <a:gd name="connsiteX2" fmla="*/ 12199620 w 12199620"/>
              <a:gd name="connsiteY2" fmla="*/ 0 h 5273040"/>
              <a:gd name="connsiteX3" fmla="*/ 12192000 w 12199620"/>
              <a:gd name="connsiteY3" fmla="*/ 5257800 h 5273040"/>
              <a:gd name="connsiteX4" fmla="*/ 0 w 12199620"/>
              <a:gd name="connsiteY4" fmla="*/ 5273040 h 5273040"/>
              <a:gd name="connsiteX5" fmla="*/ 0 w 12199620"/>
              <a:gd name="connsiteY5" fmla="*/ 1028700 h 52730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199620" h="5273040">
                <a:moveTo>
                  <a:pt x="0" y="1028700"/>
                </a:moveTo>
                <a:lnTo>
                  <a:pt x="3794760" y="0"/>
                </a:lnTo>
                <a:lnTo>
                  <a:pt x="12199620" y="0"/>
                </a:lnTo>
                <a:lnTo>
                  <a:pt x="12192000" y="5257800"/>
                </a:lnTo>
                <a:lnTo>
                  <a:pt x="0" y="5273040"/>
                </a:lnTo>
                <a:lnTo>
                  <a:pt x="0" y="1028700"/>
                </a:lnTo>
                <a:close/>
              </a:path>
            </a:pathLst>
          </a:custGeom>
          <a:solidFill>
            <a:srgbClr val="378DC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Title 1"/>
          <p:cNvSpPr>
            <a:spLocks noGrp="1"/>
          </p:cNvSpPr>
          <p:nvPr userDrawn="1">
            <p:ph type="ctrTitle"/>
          </p:nvPr>
        </p:nvSpPr>
        <p:spPr>
          <a:xfrm>
            <a:off x="5107577" y="2945332"/>
            <a:ext cx="6768133" cy="2123266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lnSpc>
                <a:spcPct val="80000"/>
              </a:lnSpc>
              <a:defRPr sz="6600" b="1" spc="-150"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 userDrawn="1">
            <p:ph type="subTitle" idx="1"/>
          </p:nvPr>
        </p:nvSpPr>
        <p:spPr>
          <a:xfrm>
            <a:off x="5107576" y="5329855"/>
            <a:ext cx="6768133" cy="731311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800" i="0">
                <a:solidFill>
                  <a:schemeClr val="bg1"/>
                </a:solidFill>
                <a:latin typeface="+mj-lt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dirty="0"/>
              <a:t>Muokkaa alaotsikon perustyyliä </a:t>
            </a:r>
            <a:r>
              <a:rPr lang="fi-FI" dirty="0" err="1"/>
              <a:t>napsautt</a:t>
            </a:r>
            <a:r>
              <a:rPr lang="fi-FI" dirty="0"/>
              <a:t>.</a:t>
            </a:r>
            <a:endParaRPr lang="en-US" dirty="0"/>
          </a:p>
        </p:txBody>
      </p:sp>
      <p:pic>
        <p:nvPicPr>
          <p:cNvPr id="13" name="Kuva 12">
            <a:extLst>
              <a:ext uri="{FF2B5EF4-FFF2-40B4-BE49-F238E27FC236}">
                <a16:creationId xmlns:a16="http://schemas.microsoft.com/office/drawing/2014/main" id="{9E59EEDD-EC4E-4BE9-B0CF-307A8AF9BAE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2" y="-11056"/>
            <a:ext cx="3883843" cy="1762799"/>
          </a:xfrm>
          <a:prstGeom prst="rect">
            <a:avLst/>
          </a:prstGeom>
        </p:spPr>
      </p:pic>
      <p:sp>
        <p:nvSpPr>
          <p:cNvPr id="10" name="Vapaamuotoinen: Muoto 9">
            <a:extLst>
              <a:ext uri="{FF2B5EF4-FFF2-40B4-BE49-F238E27FC236}">
                <a16:creationId xmlns:a16="http://schemas.microsoft.com/office/drawing/2014/main" id="{3902340E-5017-42B8-BD74-15ACF0A672AD}"/>
              </a:ext>
            </a:extLst>
          </p:cNvPr>
          <p:cNvSpPr/>
          <p:nvPr userDrawn="1"/>
        </p:nvSpPr>
        <p:spPr>
          <a:xfrm>
            <a:off x="1087752" y="1591430"/>
            <a:ext cx="4028531" cy="5272492"/>
          </a:xfrm>
          <a:custGeom>
            <a:avLst/>
            <a:gdLst>
              <a:gd name="connsiteX0" fmla="*/ 1699260 w 5143500"/>
              <a:gd name="connsiteY0" fmla="*/ 6896100 h 6911340"/>
              <a:gd name="connsiteX1" fmla="*/ 0 w 5143500"/>
              <a:gd name="connsiteY1" fmla="*/ 0 h 6911340"/>
              <a:gd name="connsiteX2" fmla="*/ 5143500 w 5143500"/>
              <a:gd name="connsiteY2" fmla="*/ 30480 h 6911340"/>
              <a:gd name="connsiteX3" fmla="*/ 3002280 w 5143500"/>
              <a:gd name="connsiteY3" fmla="*/ 6911340 h 6911340"/>
              <a:gd name="connsiteX4" fmla="*/ 1699260 w 5143500"/>
              <a:gd name="connsiteY4" fmla="*/ 6896100 h 6911340"/>
              <a:gd name="connsiteX0" fmla="*/ 1699260 w 5143500"/>
              <a:gd name="connsiteY0" fmla="*/ 6896100 h 6896100"/>
              <a:gd name="connsiteX1" fmla="*/ 0 w 5143500"/>
              <a:gd name="connsiteY1" fmla="*/ 0 h 6896100"/>
              <a:gd name="connsiteX2" fmla="*/ 5143500 w 5143500"/>
              <a:gd name="connsiteY2" fmla="*/ 30480 h 6896100"/>
              <a:gd name="connsiteX3" fmla="*/ 3002280 w 5143500"/>
              <a:gd name="connsiteY3" fmla="*/ 6895465 h 6896100"/>
              <a:gd name="connsiteX4" fmla="*/ 1699260 w 5143500"/>
              <a:gd name="connsiteY4" fmla="*/ 6896100 h 6896100"/>
              <a:gd name="connsiteX0" fmla="*/ 2181497 w 5625737"/>
              <a:gd name="connsiteY0" fmla="*/ 6896100 h 6896100"/>
              <a:gd name="connsiteX1" fmla="*/ 0 w 5625737"/>
              <a:gd name="connsiteY1" fmla="*/ 4830192 h 6896100"/>
              <a:gd name="connsiteX2" fmla="*/ 482237 w 5625737"/>
              <a:gd name="connsiteY2" fmla="*/ 0 h 6896100"/>
              <a:gd name="connsiteX3" fmla="*/ 5625737 w 5625737"/>
              <a:gd name="connsiteY3" fmla="*/ 30480 h 6896100"/>
              <a:gd name="connsiteX4" fmla="*/ 3484517 w 5625737"/>
              <a:gd name="connsiteY4" fmla="*/ 6895465 h 6896100"/>
              <a:gd name="connsiteX5" fmla="*/ 2181497 w 5625737"/>
              <a:gd name="connsiteY5" fmla="*/ 6896100 h 6896100"/>
              <a:gd name="connsiteX0" fmla="*/ 44753 w 6075438"/>
              <a:gd name="connsiteY0" fmla="*/ 7168259 h 7168259"/>
              <a:gd name="connsiteX1" fmla="*/ 449701 w 6075438"/>
              <a:gd name="connsiteY1" fmla="*/ 4830192 h 7168259"/>
              <a:gd name="connsiteX2" fmla="*/ 931938 w 6075438"/>
              <a:gd name="connsiteY2" fmla="*/ 0 h 7168259"/>
              <a:gd name="connsiteX3" fmla="*/ 6075438 w 6075438"/>
              <a:gd name="connsiteY3" fmla="*/ 30480 h 7168259"/>
              <a:gd name="connsiteX4" fmla="*/ 3934218 w 6075438"/>
              <a:gd name="connsiteY4" fmla="*/ 6895465 h 7168259"/>
              <a:gd name="connsiteX5" fmla="*/ 44753 w 6075438"/>
              <a:gd name="connsiteY5" fmla="*/ 7168259 h 7168259"/>
              <a:gd name="connsiteX0" fmla="*/ 44753 w 6075438"/>
              <a:gd name="connsiteY0" fmla="*/ 7168259 h 7168259"/>
              <a:gd name="connsiteX1" fmla="*/ 449701 w 6075438"/>
              <a:gd name="connsiteY1" fmla="*/ 4830192 h 7168259"/>
              <a:gd name="connsiteX2" fmla="*/ 931938 w 6075438"/>
              <a:gd name="connsiteY2" fmla="*/ 0 h 7168259"/>
              <a:gd name="connsiteX3" fmla="*/ 6075438 w 6075438"/>
              <a:gd name="connsiteY3" fmla="*/ 30480 h 7168259"/>
              <a:gd name="connsiteX4" fmla="*/ 1341241 w 6075438"/>
              <a:gd name="connsiteY4" fmla="*/ 7159120 h 7168259"/>
              <a:gd name="connsiteX5" fmla="*/ 44753 w 6075438"/>
              <a:gd name="connsiteY5" fmla="*/ 7168259 h 7168259"/>
              <a:gd name="connsiteX0" fmla="*/ 497478 w 6528163"/>
              <a:gd name="connsiteY0" fmla="*/ 7137779 h 7137779"/>
              <a:gd name="connsiteX1" fmla="*/ 902426 w 6528163"/>
              <a:gd name="connsiteY1" fmla="*/ 4799712 h 7137779"/>
              <a:gd name="connsiteX2" fmla="*/ 0 w 6528163"/>
              <a:gd name="connsiteY2" fmla="*/ 1194232 h 7137779"/>
              <a:gd name="connsiteX3" fmla="*/ 6528163 w 6528163"/>
              <a:gd name="connsiteY3" fmla="*/ 0 h 7137779"/>
              <a:gd name="connsiteX4" fmla="*/ 1793966 w 6528163"/>
              <a:gd name="connsiteY4" fmla="*/ 7128640 h 7137779"/>
              <a:gd name="connsiteX5" fmla="*/ 497478 w 6528163"/>
              <a:gd name="connsiteY5" fmla="*/ 7137779 h 7137779"/>
              <a:gd name="connsiteX0" fmla="*/ 44754 w 6075439"/>
              <a:gd name="connsiteY0" fmla="*/ 7137779 h 7137779"/>
              <a:gd name="connsiteX1" fmla="*/ 449702 w 6075439"/>
              <a:gd name="connsiteY1" fmla="*/ 4799712 h 7137779"/>
              <a:gd name="connsiteX2" fmla="*/ 2166378 w 6075439"/>
              <a:gd name="connsiteY2" fmla="*/ 275697 h 7137779"/>
              <a:gd name="connsiteX3" fmla="*/ 6075439 w 6075439"/>
              <a:gd name="connsiteY3" fmla="*/ 0 h 7137779"/>
              <a:gd name="connsiteX4" fmla="*/ 1341242 w 6075439"/>
              <a:gd name="connsiteY4" fmla="*/ 7128640 h 7137779"/>
              <a:gd name="connsiteX5" fmla="*/ 44754 w 6075439"/>
              <a:gd name="connsiteY5" fmla="*/ 7137779 h 7137779"/>
              <a:gd name="connsiteX0" fmla="*/ 607424 w 6638109"/>
              <a:gd name="connsiteY0" fmla="*/ 7137779 h 7137779"/>
              <a:gd name="connsiteX1" fmla="*/ 0 w 6638109"/>
              <a:gd name="connsiteY1" fmla="*/ 1219127 h 7137779"/>
              <a:gd name="connsiteX2" fmla="*/ 2729048 w 6638109"/>
              <a:gd name="connsiteY2" fmla="*/ 275697 h 7137779"/>
              <a:gd name="connsiteX3" fmla="*/ 6638109 w 6638109"/>
              <a:gd name="connsiteY3" fmla="*/ 0 h 7137779"/>
              <a:gd name="connsiteX4" fmla="*/ 1903912 w 6638109"/>
              <a:gd name="connsiteY4" fmla="*/ 7128640 h 7137779"/>
              <a:gd name="connsiteX5" fmla="*/ 607424 w 6638109"/>
              <a:gd name="connsiteY5" fmla="*/ 7137779 h 7137779"/>
              <a:gd name="connsiteX0" fmla="*/ 607424 w 3862251"/>
              <a:gd name="connsiteY0" fmla="*/ 6862082 h 6862082"/>
              <a:gd name="connsiteX1" fmla="*/ 0 w 3862251"/>
              <a:gd name="connsiteY1" fmla="*/ 943430 h 6862082"/>
              <a:gd name="connsiteX2" fmla="*/ 2729048 w 3862251"/>
              <a:gd name="connsiteY2" fmla="*/ 0 h 6862082"/>
              <a:gd name="connsiteX3" fmla="*/ 3862251 w 3862251"/>
              <a:gd name="connsiteY3" fmla="*/ 523770 h 6862082"/>
              <a:gd name="connsiteX4" fmla="*/ 1903912 w 3862251"/>
              <a:gd name="connsiteY4" fmla="*/ 6852943 h 6862082"/>
              <a:gd name="connsiteX5" fmla="*/ 607424 w 3862251"/>
              <a:gd name="connsiteY5" fmla="*/ 6862082 h 6862082"/>
              <a:gd name="connsiteX0" fmla="*/ 607424 w 4019006"/>
              <a:gd name="connsiteY0" fmla="*/ 6865619 h 6865619"/>
              <a:gd name="connsiteX1" fmla="*/ 0 w 4019006"/>
              <a:gd name="connsiteY1" fmla="*/ 946967 h 6865619"/>
              <a:gd name="connsiteX2" fmla="*/ 2729048 w 4019006"/>
              <a:gd name="connsiteY2" fmla="*/ 3537 h 6865619"/>
              <a:gd name="connsiteX3" fmla="*/ 4019006 w 4019006"/>
              <a:gd name="connsiteY3" fmla="*/ 0 h 6865619"/>
              <a:gd name="connsiteX4" fmla="*/ 1903912 w 4019006"/>
              <a:gd name="connsiteY4" fmla="*/ 6856480 h 6865619"/>
              <a:gd name="connsiteX5" fmla="*/ 607424 w 4019006"/>
              <a:gd name="connsiteY5" fmla="*/ 6865619 h 6865619"/>
              <a:gd name="connsiteX0" fmla="*/ 607424 w 4019006"/>
              <a:gd name="connsiteY0" fmla="*/ 6865619 h 6865619"/>
              <a:gd name="connsiteX1" fmla="*/ 0 w 4019006"/>
              <a:gd name="connsiteY1" fmla="*/ 946967 h 6865619"/>
              <a:gd name="connsiteX2" fmla="*/ 2729048 w 4019006"/>
              <a:gd name="connsiteY2" fmla="*/ 3537 h 6865619"/>
              <a:gd name="connsiteX3" fmla="*/ 4019006 w 4019006"/>
              <a:gd name="connsiteY3" fmla="*/ 0 h 6865619"/>
              <a:gd name="connsiteX4" fmla="*/ 1903912 w 4019006"/>
              <a:gd name="connsiteY4" fmla="*/ 6856480 h 6865619"/>
              <a:gd name="connsiteX5" fmla="*/ 607424 w 4019006"/>
              <a:gd name="connsiteY5" fmla="*/ 6865619 h 6865619"/>
              <a:gd name="connsiteX0" fmla="*/ 607424 w 4019006"/>
              <a:gd name="connsiteY0" fmla="*/ 6865619 h 6865619"/>
              <a:gd name="connsiteX1" fmla="*/ 0 w 4019006"/>
              <a:gd name="connsiteY1" fmla="*/ 946967 h 6865619"/>
              <a:gd name="connsiteX2" fmla="*/ 2729048 w 4019006"/>
              <a:gd name="connsiteY2" fmla="*/ 3537 h 6865619"/>
              <a:gd name="connsiteX3" fmla="*/ 4019006 w 4019006"/>
              <a:gd name="connsiteY3" fmla="*/ 0 h 6865619"/>
              <a:gd name="connsiteX4" fmla="*/ 1903912 w 4019006"/>
              <a:gd name="connsiteY4" fmla="*/ 6856480 h 6865619"/>
              <a:gd name="connsiteX5" fmla="*/ 607424 w 4019006"/>
              <a:gd name="connsiteY5" fmla="*/ 6865619 h 6865619"/>
              <a:gd name="connsiteX0" fmla="*/ 607424 w 4019006"/>
              <a:gd name="connsiteY0" fmla="*/ 6865619 h 6865619"/>
              <a:gd name="connsiteX1" fmla="*/ 0 w 4019006"/>
              <a:gd name="connsiteY1" fmla="*/ 946967 h 6865619"/>
              <a:gd name="connsiteX2" fmla="*/ 2729048 w 4019006"/>
              <a:gd name="connsiteY2" fmla="*/ 3537 h 6865619"/>
              <a:gd name="connsiteX3" fmla="*/ 4019006 w 4019006"/>
              <a:gd name="connsiteY3" fmla="*/ 0 h 6865619"/>
              <a:gd name="connsiteX4" fmla="*/ 1903912 w 4019006"/>
              <a:gd name="connsiteY4" fmla="*/ 6856480 h 6865619"/>
              <a:gd name="connsiteX5" fmla="*/ 607424 w 4019006"/>
              <a:gd name="connsiteY5" fmla="*/ 6865619 h 6865619"/>
              <a:gd name="connsiteX0" fmla="*/ 607424 w 4019006"/>
              <a:gd name="connsiteY0" fmla="*/ 6865619 h 6865619"/>
              <a:gd name="connsiteX1" fmla="*/ 0 w 4019006"/>
              <a:gd name="connsiteY1" fmla="*/ 946967 h 6865619"/>
              <a:gd name="connsiteX2" fmla="*/ 2729048 w 4019006"/>
              <a:gd name="connsiteY2" fmla="*/ 3537 h 6865619"/>
              <a:gd name="connsiteX3" fmla="*/ 4019006 w 4019006"/>
              <a:gd name="connsiteY3" fmla="*/ 0 h 6865619"/>
              <a:gd name="connsiteX4" fmla="*/ 1903912 w 4019006"/>
              <a:gd name="connsiteY4" fmla="*/ 6856480 h 6865619"/>
              <a:gd name="connsiteX5" fmla="*/ 607424 w 4019006"/>
              <a:gd name="connsiteY5" fmla="*/ 6865619 h 6865619"/>
              <a:gd name="connsiteX0" fmla="*/ 607424 w 4019006"/>
              <a:gd name="connsiteY0" fmla="*/ 6865619 h 6865619"/>
              <a:gd name="connsiteX1" fmla="*/ 0 w 4019006"/>
              <a:gd name="connsiteY1" fmla="*/ 946967 h 6865619"/>
              <a:gd name="connsiteX2" fmla="*/ 2729048 w 4019006"/>
              <a:gd name="connsiteY2" fmla="*/ 3537 h 6865619"/>
              <a:gd name="connsiteX3" fmla="*/ 4019006 w 4019006"/>
              <a:gd name="connsiteY3" fmla="*/ 0 h 6865619"/>
              <a:gd name="connsiteX4" fmla="*/ 1903912 w 4019006"/>
              <a:gd name="connsiteY4" fmla="*/ 6856480 h 6865619"/>
              <a:gd name="connsiteX5" fmla="*/ 607424 w 4019006"/>
              <a:gd name="connsiteY5" fmla="*/ 6865619 h 6865619"/>
              <a:gd name="connsiteX0" fmla="*/ 607424 w 4019006"/>
              <a:gd name="connsiteY0" fmla="*/ 6865619 h 6865619"/>
              <a:gd name="connsiteX1" fmla="*/ 0 w 4019006"/>
              <a:gd name="connsiteY1" fmla="*/ 946967 h 6865619"/>
              <a:gd name="connsiteX2" fmla="*/ 2694123 w 4019006"/>
              <a:gd name="connsiteY2" fmla="*/ 3537 h 6865619"/>
              <a:gd name="connsiteX3" fmla="*/ 4019006 w 4019006"/>
              <a:gd name="connsiteY3" fmla="*/ 0 h 6865619"/>
              <a:gd name="connsiteX4" fmla="*/ 1903912 w 4019006"/>
              <a:gd name="connsiteY4" fmla="*/ 6856480 h 6865619"/>
              <a:gd name="connsiteX5" fmla="*/ 607424 w 4019006"/>
              <a:gd name="connsiteY5" fmla="*/ 6865619 h 6865619"/>
              <a:gd name="connsiteX0" fmla="*/ 550274 w 3961856"/>
              <a:gd name="connsiteY0" fmla="*/ 6865619 h 6865619"/>
              <a:gd name="connsiteX1" fmla="*/ 0 w 3961856"/>
              <a:gd name="connsiteY1" fmla="*/ 1062729 h 6865619"/>
              <a:gd name="connsiteX2" fmla="*/ 2636973 w 3961856"/>
              <a:gd name="connsiteY2" fmla="*/ 3537 h 6865619"/>
              <a:gd name="connsiteX3" fmla="*/ 3961856 w 3961856"/>
              <a:gd name="connsiteY3" fmla="*/ 0 h 6865619"/>
              <a:gd name="connsiteX4" fmla="*/ 1846762 w 3961856"/>
              <a:gd name="connsiteY4" fmla="*/ 6856480 h 6865619"/>
              <a:gd name="connsiteX5" fmla="*/ 550274 w 3961856"/>
              <a:gd name="connsiteY5" fmla="*/ 6865619 h 6865619"/>
              <a:gd name="connsiteX0" fmla="*/ 616949 w 4028531"/>
              <a:gd name="connsiteY0" fmla="*/ 6865619 h 6865619"/>
              <a:gd name="connsiteX1" fmla="*/ 0 w 4028531"/>
              <a:gd name="connsiteY1" fmla="*/ 955236 h 6865619"/>
              <a:gd name="connsiteX2" fmla="*/ 2703648 w 4028531"/>
              <a:gd name="connsiteY2" fmla="*/ 3537 h 6865619"/>
              <a:gd name="connsiteX3" fmla="*/ 4028531 w 4028531"/>
              <a:gd name="connsiteY3" fmla="*/ 0 h 6865619"/>
              <a:gd name="connsiteX4" fmla="*/ 1913437 w 4028531"/>
              <a:gd name="connsiteY4" fmla="*/ 6856480 h 6865619"/>
              <a:gd name="connsiteX5" fmla="*/ 616949 w 4028531"/>
              <a:gd name="connsiteY5" fmla="*/ 6865619 h 68656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028531" h="6865619">
                <a:moveTo>
                  <a:pt x="616949" y="6865619"/>
                </a:moveTo>
                <a:lnTo>
                  <a:pt x="0" y="955236"/>
                </a:lnTo>
                <a:lnTo>
                  <a:pt x="2703648" y="3537"/>
                </a:lnTo>
                <a:lnTo>
                  <a:pt x="4028531" y="0"/>
                </a:lnTo>
                <a:lnTo>
                  <a:pt x="1913437" y="6856480"/>
                </a:lnTo>
                <a:lnTo>
                  <a:pt x="616949" y="6865619"/>
                </a:lnTo>
                <a:close/>
              </a:path>
            </a:pathLst>
          </a:custGeom>
          <a:gradFill flip="none" rotWithShape="1">
            <a:gsLst>
              <a:gs pos="0">
                <a:schemeClr val="tx2">
                  <a:lumMod val="40000"/>
                  <a:lumOff val="60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890000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2" name="Vapaamuotoinen: Muoto 11">
            <a:extLst>
              <a:ext uri="{FF2B5EF4-FFF2-40B4-BE49-F238E27FC236}">
                <a16:creationId xmlns:a16="http://schemas.microsoft.com/office/drawing/2014/main" id="{451C1F37-4CC1-4448-B32A-A93A992D8028}"/>
              </a:ext>
            </a:extLst>
          </p:cNvPr>
          <p:cNvSpPr/>
          <p:nvPr userDrawn="1"/>
        </p:nvSpPr>
        <p:spPr>
          <a:xfrm>
            <a:off x="646611" y="5122545"/>
            <a:ext cx="3051493" cy="1735773"/>
          </a:xfrm>
          <a:custGeom>
            <a:avLst/>
            <a:gdLst>
              <a:gd name="connsiteX0" fmla="*/ 0 w 3230880"/>
              <a:gd name="connsiteY0" fmla="*/ 2354580 h 2354580"/>
              <a:gd name="connsiteX1" fmla="*/ 3230880 w 3230880"/>
              <a:gd name="connsiteY1" fmla="*/ 0 h 2354580"/>
              <a:gd name="connsiteX2" fmla="*/ 2484120 w 3230880"/>
              <a:gd name="connsiteY2" fmla="*/ 2346960 h 2354580"/>
              <a:gd name="connsiteX3" fmla="*/ 0 w 3230880"/>
              <a:gd name="connsiteY3" fmla="*/ 2354580 h 2354580"/>
              <a:gd name="connsiteX0" fmla="*/ 0 w 3249930"/>
              <a:gd name="connsiteY0" fmla="*/ 2351405 h 2351405"/>
              <a:gd name="connsiteX1" fmla="*/ 3249930 w 3249930"/>
              <a:gd name="connsiteY1" fmla="*/ 0 h 2351405"/>
              <a:gd name="connsiteX2" fmla="*/ 2503170 w 3249930"/>
              <a:gd name="connsiteY2" fmla="*/ 2346960 h 2351405"/>
              <a:gd name="connsiteX3" fmla="*/ 0 w 3249930"/>
              <a:gd name="connsiteY3" fmla="*/ 2351405 h 2351405"/>
              <a:gd name="connsiteX0" fmla="*/ 0 w 3237230"/>
              <a:gd name="connsiteY0" fmla="*/ 2354580 h 2354580"/>
              <a:gd name="connsiteX1" fmla="*/ 3237230 w 3237230"/>
              <a:gd name="connsiteY1" fmla="*/ 0 h 2354580"/>
              <a:gd name="connsiteX2" fmla="*/ 2503170 w 3237230"/>
              <a:gd name="connsiteY2" fmla="*/ 2350135 h 2354580"/>
              <a:gd name="connsiteX3" fmla="*/ 0 w 3237230"/>
              <a:gd name="connsiteY3" fmla="*/ 2354580 h 2354580"/>
              <a:gd name="connsiteX0" fmla="*/ 0 w 3046730"/>
              <a:gd name="connsiteY0" fmla="*/ 1744980 h 1744980"/>
              <a:gd name="connsiteX1" fmla="*/ 3046730 w 3046730"/>
              <a:gd name="connsiteY1" fmla="*/ 0 h 1744980"/>
              <a:gd name="connsiteX2" fmla="*/ 2503170 w 3046730"/>
              <a:gd name="connsiteY2" fmla="*/ 1740535 h 1744980"/>
              <a:gd name="connsiteX3" fmla="*/ 0 w 3046730"/>
              <a:gd name="connsiteY3" fmla="*/ 1744980 h 1744980"/>
              <a:gd name="connsiteX0" fmla="*/ 0 w 3046730"/>
              <a:gd name="connsiteY0" fmla="*/ 1744980 h 1744980"/>
              <a:gd name="connsiteX1" fmla="*/ 3046730 w 3046730"/>
              <a:gd name="connsiteY1" fmla="*/ 0 h 1744980"/>
              <a:gd name="connsiteX2" fmla="*/ 2355532 w 3046730"/>
              <a:gd name="connsiteY2" fmla="*/ 1740535 h 1744980"/>
              <a:gd name="connsiteX3" fmla="*/ 0 w 3046730"/>
              <a:gd name="connsiteY3" fmla="*/ 1744980 h 1744980"/>
              <a:gd name="connsiteX0" fmla="*/ 0 w 3051493"/>
              <a:gd name="connsiteY0" fmla="*/ 1740217 h 1740217"/>
              <a:gd name="connsiteX1" fmla="*/ 3051493 w 3051493"/>
              <a:gd name="connsiteY1" fmla="*/ 0 h 1740217"/>
              <a:gd name="connsiteX2" fmla="*/ 2355532 w 3051493"/>
              <a:gd name="connsiteY2" fmla="*/ 1735772 h 1740217"/>
              <a:gd name="connsiteX3" fmla="*/ 0 w 3051493"/>
              <a:gd name="connsiteY3" fmla="*/ 1740217 h 1740217"/>
              <a:gd name="connsiteX0" fmla="*/ 0 w 3051493"/>
              <a:gd name="connsiteY0" fmla="*/ 1740217 h 1740217"/>
              <a:gd name="connsiteX1" fmla="*/ 3051493 w 3051493"/>
              <a:gd name="connsiteY1" fmla="*/ 0 h 1740217"/>
              <a:gd name="connsiteX2" fmla="*/ 2222182 w 3051493"/>
              <a:gd name="connsiteY2" fmla="*/ 1652429 h 1740217"/>
              <a:gd name="connsiteX3" fmla="*/ 0 w 3051493"/>
              <a:gd name="connsiteY3" fmla="*/ 1740217 h 1740217"/>
              <a:gd name="connsiteX0" fmla="*/ 0 w 3051493"/>
              <a:gd name="connsiteY0" fmla="*/ 1740217 h 1740535"/>
              <a:gd name="connsiteX1" fmla="*/ 3051493 w 3051493"/>
              <a:gd name="connsiteY1" fmla="*/ 0 h 1740535"/>
              <a:gd name="connsiteX2" fmla="*/ 2355532 w 3051493"/>
              <a:gd name="connsiteY2" fmla="*/ 1740535 h 1740535"/>
              <a:gd name="connsiteX3" fmla="*/ 0 w 3051493"/>
              <a:gd name="connsiteY3" fmla="*/ 1740217 h 1740535"/>
              <a:gd name="connsiteX0" fmla="*/ 0 w 3051493"/>
              <a:gd name="connsiteY0" fmla="*/ 1735455 h 1735773"/>
              <a:gd name="connsiteX1" fmla="*/ 3051493 w 3051493"/>
              <a:gd name="connsiteY1" fmla="*/ 0 h 1735773"/>
              <a:gd name="connsiteX2" fmla="*/ 2355532 w 3051493"/>
              <a:gd name="connsiteY2" fmla="*/ 1735773 h 1735773"/>
              <a:gd name="connsiteX3" fmla="*/ 0 w 3051493"/>
              <a:gd name="connsiteY3" fmla="*/ 1735455 h 17357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051493" h="1735773">
                <a:moveTo>
                  <a:pt x="0" y="1735455"/>
                </a:moveTo>
                <a:lnTo>
                  <a:pt x="3051493" y="0"/>
                </a:lnTo>
                <a:lnTo>
                  <a:pt x="2355532" y="1735773"/>
                </a:lnTo>
                <a:lnTo>
                  <a:pt x="0" y="1735455"/>
                </a:lnTo>
                <a:close/>
              </a:path>
            </a:pathLst>
          </a:custGeom>
          <a:solidFill>
            <a:srgbClr val="1366AA">
              <a:alpha val="64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8815431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 - Kaksi palst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720003" y="381000"/>
            <a:ext cx="10731165" cy="11957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5000"/>
              </a:lnSpc>
              <a:defRPr sz="3600" b="1" spc="-100">
                <a:solidFill>
                  <a:schemeClr val="tx1"/>
                </a:solidFill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720002" y="1685676"/>
            <a:ext cx="5317439" cy="3831557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37600" indent="-212400">
              <a:buClr>
                <a:srgbClr val="378DC4"/>
              </a:buClr>
              <a:buFont typeface="Arial" panose="020B0604020202020204" pitchFamily="34" charset="0"/>
              <a:buChar char="•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460800" indent="-230400">
              <a:buFont typeface="Arial" panose="020B0604020202020204" pitchFamily="34" charset="0"/>
              <a:buChar char="‒"/>
              <a:defRPr sz="1600" i="1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792000" indent="-194400">
              <a:buFont typeface="Arial" panose="020B0604020202020204" pitchFamily="34" charset="0"/>
              <a:buChar char="‒"/>
              <a:defRPr sz="1400" baseline="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087200" indent="-228600">
              <a:buFont typeface="Arial" panose="020B0604020202020204" pitchFamily="34" charset="0"/>
              <a:buChar char="‒"/>
              <a:defRPr sz="1300" baseline="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fi-FI" dirty="0"/>
              <a:t>Muokkaa tekstin perustyylejä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12" name="Content Placeholder 10"/>
          <p:cNvSpPr>
            <a:spLocks noGrp="1"/>
          </p:cNvSpPr>
          <p:nvPr>
            <p:ph sz="quarter" idx="18"/>
          </p:nvPr>
        </p:nvSpPr>
        <p:spPr>
          <a:xfrm>
            <a:off x="6183362" y="1685676"/>
            <a:ext cx="5229705" cy="3831557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37600" indent="-212400">
              <a:buClr>
                <a:srgbClr val="378DC4"/>
              </a:buClr>
              <a:buFont typeface="Arial" panose="020B0604020202020204" pitchFamily="34" charset="0"/>
              <a:buChar char="•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460800" indent="-230400">
              <a:buFont typeface="Arial" panose="020B0604020202020204" pitchFamily="34" charset="0"/>
              <a:buChar char="‒"/>
              <a:defRPr sz="1600" i="1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792000" indent="-194400">
              <a:buFont typeface="Arial" panose="020B0604020202020204" pitchFamily="34" charset="0"/>
              <a:buChar char="‒"/>
              <a:defRPr sz="1400" baseline="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087200" indent="-228600">
              <a:buFont typeface="Arial" panose="020B0604020202020204" pitchFamily="34" charset="0"/>
              <a:buChar char="‒"/>
              <a:defRPr sz="1300" baseline="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fi-FI" dirty="0"/>
              <a:t>Muokkaa tekstin perustyylejä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cxnSp>
        <p:nvCxnSpPr>
          <p:cNvPr id="16" name="Straight Connector 15"/>
          <p:cNvCxnSpPr/>
          <p:nvPr userDrawn="1"/>
        </p:nvCxnSpPr>
        <p:spPr>
          <a:xfrm>
            <a:off x="719667" y="6048320"/>
            <a:ext cx="10731500" cy="0"/>
          </a:xfrm>
          <a:prstGeom prst="line">
            <a:avLst/>
          </a:prstGeom>
          <a:ln w="12700" cmpd="sng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Date Placeholder 7"/>
          <p:cNvSpPr>
            <a:spLocks noGrp="1"/>
          </p:cNvSpPr>
          <p:nvPr>
            <p:ph type="dt" sz="half" idx="15"/>
          </p:nvPr>
        </p:nvSpPr>
        <p:spPr>
          <a:xfrm>
            <a:off x="6587067" y="6298084"/>
            <a:ext cx="4826000" cy="18573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CC866E-17CE-4BA3-AC10-2F2207232F9F}" type="datetime1">
              <a:rPr lang="fi-FI" smtClean="0"/>
              <a:t>12.12.2023</a:t>
            </a:fld>
            <a:endParaRPr lang="fi-FI"/>
          </a:p>
        </p:txBody>
      </p:sp>
      <p:sp>
        <p:nvSpPr>
          <p:cNvPr id="18" name="Slide Number Placeholder 9"/>
          <p:cNvSpPr>
            <a:spLocks noGrp="1"/>
          </p:cNvSpPr>
          <p:nvPr>
            <p:ph type="sldNum" sz="quarter" idx="17"/>
          </p:nvPr>
        </p:nvSpPr>
        <p:spPr>
          <a:xfrm>
            <a:off x="6587067" y="6483823"/>
            <a:ext cx="4826000" cy="161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07628F-9402-FB47-93B5-FC3C3BFEEBE0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pic>
        <p:nvPicPr>
          <p:cNvPr id="9" name="Kuva 8">
            <a:extLst>
              <a:ext uri="{FF2B5EF4-FFF2-40B4-BE49-F238E27FC236}">
                <a16:creationId xmlns:a16="http://schemas.microsoft.com/office/drawing/2014/main" id="{AEA15439-EFFF-4FD1-85B6-3148D8BC0B9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71434" y="6045445"/>
            <a:ext cx="1783907" cy="809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71510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 - tekstipalsta +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720003" y="381000"/>
            <a:ext cx="10731165" cy="11957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5000"/>
              </a:lnSpc>
              <a:defRPr sz="3600" b="1" spc="-100">
                <a:solidFill>
                  <a:schemeClr val="tx1"/>
                </a:solidFill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720002" y="1685676"/>
            <a:ext cx="5317439" cy="3831557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37600" indent="-212400">
              <a:buClr>
                <a:srgbClr val="378DC4"/>
              </a:buClr>
              <a:buFont typeface="Arial" panose="020B0604020202020204" pitchFamily="34" charset="0"/>
              <a:buChar char="•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460800" indent="-230400">
              <a:buFont typeface="Arial" panose="020B0604020202020204" pitchFamily="34" charset="0"/>
              <a:buChar char="‒"/>
              <a:defRPr sz="1600" i="1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792000" indent="-194400">
              <a:buFont typeface="Arial" panose="020B0604020202020204" pitchFamily="34" charset="0"/>
              <a:buChar char="‒"/>
              <a:defRPr sz="1400" baseline="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087200" indent="-228600">
              <a:buFont typeface="Arial" panose="020B0604020202020204" pitchFamily="34" charset="0"/>
              <a:buChar char="‒"/>
              <a:defRPr sz="1300" baseline="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fi-FI" dirty="0"/>
              <a:t>Muokkaa tekstin perustyylejä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12" name="Content Placeholder 10"/>
          <p:cNvSpPr>
            <a:spLocks noGrp="1"/>
          </p:cNvSpPr>
          <p:nvPr>
            <p:ph sz="quarter" idx="18"/>
          </p:nvPr>
        </p:nvSpPr>
        <p:spPr>
          <a:xfrm>
            <a:off x="6183362" y="1685676"/>
            <a:ext cx="5229705" cy="3831557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37600" indent="-212400">
              <a:buClr>
                <a:srgbClr val="378DC4"/>
              </a:buClr>
              <a:buFont typeface="Arial" panose="020B0604020202020204" pitchFamily="34" charset="0"/>
              <a:buChar char="•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460800" indent="-230400">
              <a:buFont typeface="Arial" panose="020B0604020202020204" pitchFamily="34" charset="0"/>
              <a:buChar char="‒"/>
              <a:defRPr sz="1600" i="1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792000" indent="-194400">
              <a:buFont typeface="Arial" panose="020B0604020202020204" pitchFamily="34" charset="0"/>
              <a:buChar char="‒"/>
              <a:defRPr sz="1400" baseline="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087200" indent="-228600">
              <a:buFont typeface="Arial" panose="020B0604020202020204" pitchFamily="34" charset="0"/>
              <a:buChar char="‒"/>
              <a:defRPr sz="1300" baseline="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endParaRPr lang="fi-FI" dirty="0"/>
          </a:p>
        </p:txBody>
      </p:sp>
      <p:cxnSp>
        <p:nvCxnSpPr>
          <p:cNvPr id="16" name="Straight Connector 15"/>
          <p:cNvCxnSpPr/>
          <p:nvPr userDrawn="1"/>
        </p:nvCxnSpPr>
        <p:spPr>
          <a:xfrm>
            <a:off x="719667" y="6048320"/>
            <a:ext cx="10731500" cy="0"/>
          </a:xfrm>
          <a:prstGeom prst="line">
            <a:avLst/>
          </a:prstGeom>
          <a:ln w="12700" cmpd="sng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Date Placeholder 7"/>
          <p:cNvSpPr>
            <a:spLocks noGrp="1"/>
          </p:cNvSpPr>
          <p:nvPr>
            <p:ph type="dt" sz="half" idx="15"/>
          </p:nvPr>
        </p:nvSpPr>
        <p:spPr>
          <a:xfrm>
            <a:off x="6587067" y="6298084"/>
            <a:ext cx="4826000" cy="18573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CC866E-17CE-4BA3-AC10-2F2207232F9F}" type="datetime1">
              <a:rPr lang="fi-FI" smtClean="0"/>
              <a:t>12.12.2023</a:t>
            </a:fld>
            <a:endParaRPr lang="fi-FI"/>
          </a:p>
        </p:txBody>
      </p:sp>
      <p:sp>
        <p:nvSpPr>
          <p:cNvPr id="18" name="Slide Number Placeholder 9"/>
          <p:cNvSpPr>
            <a:spLocks noGrp="1"/>
          </p:cNvSpPr>
          <p:nvPr>
            <p:ph type="sldNum" sz="quarter" idx="17"/>
          </p:nvPr>
        </p:nvSpPr>
        <p:spPr>
          <a:xfrm>
            <a:off x="6587067" y="6483823"/>
            <a:ext cx="4826000" cy="161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07628F-9402-FB47-93B5-FC3C3BFEEBE0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pic>
        <p:nvPicPr>
          <p:cNvPr id="9" name="Kuva 8">
            <a:extLst>
              <a:ext uri="{FF2B5EF4-FFF2-40B4-BE49-F238E27FC236}">
                <a16:creationId xmlns:a16="http://schemas.microsoft.com/office/drawing/2014/main" id="{AEA15439-EFFF-4FD1-85B6-3148D8BC0B9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71434" y="6045445"/>
            <a:ext cx="1783907" cy="809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65016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 - tekstipalsta + kuva + kuvi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720003" y="381000"/>
            <a:ext cx="10731165" cy="11957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5000"/>
              </a:lnSpc>
              <a:defRPr sz="3600" b="1" spc="-100">
                <a:solidFill>
                  <a:schemeClr val="tx1"/>
                </a:solidFill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720002" y="1685676"/>
            <a:ext cx="5317439" cy="3831557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37600" indent="-212400">
              <a:buClr>
                <a:srgbClr val="378DC4"/>
              </a:buClr>
              <a:buFont typeface="Arial" panose="020B0604020202020204" pitchFamily="34" charset="0"/>
              <a:buChar char="•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460800" indent="-230400">
              <a:buFont typeface="Arial" panose="020B0604020202020204" pitchFamily="34" charset="0"/>
              <a:buChar char="‒"/>
              <a:defRPr sz="1600" i="1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792000" indent="-194400">
              <a:buFont typeface="Arial" panose="020B0604020202020204" pitchFamily="34" charset="0"/>
              <a:buChar char="‒"/>
              <a:defRPr sz="1400" baseline="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087200" indent="-228600">
              <a:buFont typeface="Arial" panose="020B0604020202020204" pitchFamily="34" charset="0"/>
              <a:buChar char="‒"/>
              <a:defRPr sz="1300" baseline="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fi-FI" dirty="0"/>
              <a:t>Muokkaa tekstin perustyylejä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12" name="Content Placeholder 10"/>
          <p:cNvSpPr>
            <a:spLocks noGrp="1"/>
          </p:cNvSpPr>
          <p:nvPr>
            <p:ph sz="quarter" idx="18"/>
          </p:nvPr>
        </p:nvSpPr>
        <p:spPr>
          <a:xfrm>
            <a:off x="6183362" y="1685676"/>
            <a:ext cx="5229705" cy="3831557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37600" indent="-212400">
              <a:buClr>
                <a:srgbClr val="378DC4"/>
              </a:buClr>
              <a:buFont typeface="Arial" panose="020B0604020202020204" pitchFamily="34" charset="0"/>
              <a:buChar char="•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460800" indent="-230400">
              <a:buFont typeface="Arial" panose="020B0604020202020204" pitchFamily="34" charset="0"/>
              <a:buChar char="‒"/>
              <a:defRPr sz="1600" i="1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792000" indent="-194400">
              <a:buFont typeface="Arial" panose="020B0604020202020204" pitchFamily="34" charset="0"/>
              <a:buChar char="‒"/>
              <a:defRPr sz="1400" baseline="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087200" indent="-228600">
              <a:buFont typeface="Arial" panose="020B0604020202020204" pitchFamily="34" charset="0"/>
              <a:buChar char="‒"/>
              <a:defRPr sz="1300" baseline="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endParaRPr lang="fi-FI" dirty="0"/>
          </a:p>
        </p:txBody>
      </p:sp>
      <p:cxnSp>
        <p:nvCxnSpPr>
          <p:cNvPr id="16" name="Straight Connector 15"/>
          <p:cNvCxnSpPr/>
          <p:nvPr userDrawn="1"/>
        </p:nvCxnSpPr>
        <p:spPr>
          <a:xfrm>
            <a:off x="719667" y="6048320"/>
            <a:ext cx="10731500" cy="0"/>
          </a:xfrm>
          <a:prstGeom prst="line">
            <a:avLst/>
          </a:prstGeom>
          <a:ln w="12700" cmpd="sng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Date Placeholder 7"/>
          <p:cNvSpPr>
            <a:spLocks noGrp="1"/>
          </p:cNvSpPr>
          <p:nvPr>
            <p:ph type="dt" sz="half" idx="15"/>
          </p:nvPr>
        </p:nvSpPr>
        <p:spPr>
          <a:xfrm>
            <a:off x="6587067" y="6298084"/>
            <a:ext cx="4826000" cy="18573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CC866E-17CE-4BA3-AC10-2F2207232F9F}" type="datetime1">
              <a:rPr lang="fi-FI" smtClean="0"/>
              <a:t>12.12.2023</a:t>
            </a:fld>
            <a:endParaRPr lang="fi-FI"/>
          </a:p>
        </p:txBody>
      </p:sp>
      <p:sp>
        <p:nvSpPr>
          <p:cNvPr id="18" name="Slide Number Placeholder 9"/>
          <p:cNvSpPr>
            <a:spLocks noGrp="1"/>
          </p:cNvSpPr>
          <p:nvPr>
            <p:ph type="sldNum" sz="quarter" idx="17"/>
          </p:nvPr>
        </p:nvSpPr>
        <p:spPr>
          <a:xfrm>
            <a:off x="6587067" y="6483823"/>
            <a:ext cx="4826000" cy="161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07628F-9402-FB47-93B5-FC3C3BFEEBE0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pic>
        <p:nvPicPr>
          <p:cNvPr id="9" name="Kuva 8">
            <a:extLst>
              <a:ext uri="{FF2B5EF4-FFF2-40B4-BE49-F238E27FC236}">
                <a16:creationId xmlns:a16="http://schemas.microsoft.com/office/drawing/2014/main" id="{AEA15439-EFFF-4FD1-85B6-3148D8BC0B9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71434" y="6045445"/>
            <a:ext cx="1783907" cy="809680"/>
          </a:xfrm>
          <a:prstGeom prst="rect">
            <a:avLst/>
          </a:prstGeom>
        </p:spPr>
      </p:pic>
      <p:sp>
        <p:nvSpPr>
          <p:cNvPr id="13" name="Vapaamuotoinen: Muoto 12">
            <a:extLst>
              <a:ext uri="{FF2B5EF4-FFF2-40B4-BE49-F238E27FC236}">
                <a16:creationId xmlns:a16="http://schemas.microsoft.com/office/drawing/2014/main" id="{5C44CB59-1B4F-4084-940B-6183553AF038}"/>
              </a:ext>
            </a:extLst>
          </p:cNvPr>
          <p:cNvSpPr/>
          <p:nvPr userDrawn="1"/>
        </p:nvSpPr>
        <p:spPr>
          <a:xfrm>
            <a:off x="6096000" y="0"/>
            <a:ext cx="6102350" cy="2570006"/>
          </a:xfrm>
          <a:custGeom>
            <a:avLst/>
            <a:gdLst>
              <a:gd name="connsiteX0" fmla="*/ 0 w 3422650"/>
              <a:gd name="connsiteY0" fmla="*/ 0 h 1441450"/>
              <a:gd name="connsiteX1" fmla="*/ 3422650 w 3422650"/>
              <a:gd name="connsiteY1" fmla="*/ 1441450 h 1441450"/>
              <a:gd name="connsiteX2" fmla="*/ 3409950 w 3422650"/>
              <a:gd name="connsiteY2" fmla="*/ 0 h 1441450"/>
              <a:gd name="connsiteX3" fmla="*/ 0 w 3422650"/>
              <a:gd name="connsiteY3" fmla="*/ 0 h 1441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22650" h="1441450">
                <a:moveTo>
                  <a:pt x="0" y="0"/>
                </a:moveTo>
                <a:lnTo>
                  <a:pt x="3422650" y="1441450"/>
                </a:lnTo>
                <a:lnTo>
                  <a:pt x="340995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tx2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4" name="Vapaamuotoinen: Muoto 13">
            <a:extLst>
              <a:ext uri="{FF2B5EF4-FFF2-40B4-BE49-F238E27FC236}">
                <a16:creationId xmlns:a16="http://schemas.microsoft.com/office/drawing/2014/main" id="{5CBC45A6-3B94-43D3-981F-049DEF451E7F}"/>
              </a:ext>
            </a:extLst>
          </p:cNvPr>
          <p:cNvSpPr/>
          <p:nvPr userDrawn="1"/>
        </p:nvSpPr>
        <p:spPr>
          <a:xfrm>
            <a:off x="10561688" y="-12701"/>
            <a:ext cx="1630312" cy="5106047"/>
          </a:xfrm>
          <a:custGeom>
            <a:avLst/>
            <a:gdLst>
              <a:gd name="connsiteX0" fmla="*/ 0 w 914400"/>
              <a:gd name="connsiteY0" fmla="*/ 0 h 2863850"/>
              <a:gd name="connsiteX1" fmla="*/ 914400 w 914400"/>
              <a:gd name="connsiteY1" fmla="*/ 2863850 h 2863850"/>
              <a:gd name="connsiteX2" fmla="*/ 914400 w 914400"/>
              <a:gd name="connsiteY2" fmla="*/ 6350 h 2863850"/>
              <a:gd name="connsiteX3" fmla="*/ 0 w 914400"/>
              <a:gd name="connsiteY3" fmla="*/ 0 h 2863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14400" h="2863850">
                <a:moveTo>
                  <a:pt x="0" y="0"/>
                </a:moveTo>
                <a:lnTo>
                  <a:pt x="914400" y="2863850"/>
                </a:lnTo>
                <a:lnTo>
                  <a:pt x="914400" y="635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467910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720003" y="381000"/>
            <a:ext cx="10731165" cy="11957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5000"/>
              </a:lnSpc>
              <a:defRPr sz="3600" b="1" spc="-100">
                <a:solidFill>
                  <a:schemeClr val="tx1"/>
                </a:solidFill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  <a:endParaRPr lang="en-US" dirty="0"/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719667" y="6048320"/>
            <a:ext cx="10731500" cy="0"/>
          </a:xfrm>
          <a:prstGeom prst="line">
            <a:avLst/>
          </a:prstGeom>
          <a:ln w="12700" cmpd="sng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Date Placeholder 7"/>
          <p:cNvSpPr>
            <a:spLocks noGrp="1"/>
          </p:cNvSpPr>
          <p:nvPr>
            <p:ph type="dt" sz="half" idx="15"/>
          </p:nvPr>
        </p:nvSpPr>
        <p:spPr>
          <a:xfrm>
            <a:off x="6587067" y="6298084"/>
            <a:ext cx="4826000" cy="18573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195C47-C6ED-4B94-86A5-1E33528D2E24}" type="datetime1">
              <a:rPr lang="fi-FI" smtClean="0"/>
              <a:t>12.12.2023</a:t>
            </a:fld>
            <a:endParaRPr lang="fi-FI"/>
          </a:p>
        </p:txBody>
      </p:sp>
      <p:sp>
        <p:nvSpPr>
          <p:cNvPr id="16" name="Slide Number Placeholder 9"/>
          <p:cNvSpPr>
            <a:spLocks noGrp="1"/>
          </p:cNvSpPr>
          <p:nvPr>
            <p:ph type="sldNum" sz="quarter" idx="17"/>
          </p:nvPr>
        </p:nvSpPr>
        <p:spPr>
          <a:xfrm>
            <a:off x="6587067" y="6483823"/>
            <a:ext cx="4826000" cy="161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07628F-9402-FB47-93B5-FC3C3BFEEBE0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pic>
        <p:nvPicPr>
          <p:cNvPr id="7" name="Kuva 6">
            <a:extLst>
              <a:ext uri="{FF2B5EF4-FFF2-40B4-BE49-F238E27FC236}">
                <a16:creationId xmlns:a16="http://schemas.microsoft.com/office/drawing/2014/main" id="{0A38C556-5FC8-4681-B9DB-468D99BCAC5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71434" y="6045445"/>
            <a:ext cx="1783907" cy="809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79018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Otsikko + kuvi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720003" y="381000"/>
            <a:ext cx="6722197" cy="11957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5000"/>
              </a:lnSpc>
              <a:defRPr sz="3600" b="1" spc="-100">
                <a:solidFill>
                  <a:schemeClr val="tx1"/>
                </a:solidFill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  <a:endParaRPr lang="en-US" dirty="0"/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719667" y="6048320"/>
            <a:ext cx="10731500" cy="0"/>
          </a:xfrm>
          <a:prstGeom prst="line">
            <a:avLst/>
          </a:prstGeom>
          <a:ln w="12700" cmpd="sng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Date Placeholder 7"/>
          <p:cNvSpPr>
            <a:spLocks noGrp="1"/>
          </p:cNvSpPr>
          <p:nvPr>
            <p:ph type="dt" sz="half" idx="15"/>
          </p:nvPr>
        </p:nvSpPr>
        <p:spPr>
          <a:xfrm>
            <a:off x="6587067" y="6298084"/>
            <a:ext cx="4826000" cy="18573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195C47-C6ED-4B94-86A5-1E33528D2E24}" type="datetime1">
              <a:rPr lang="fi-FI" smtClean="0"/>
              <a:t>12.12.2023</a:t>
            </a:fld>
            <a:endParaRPr lang="fi-FI"/>
          </a:p>
        </p:txBody>
      </p:sp>
      <p:sp>
        <p:nvSpPr>
          <p:cNvPr id="16" name="Slide Number Placeholder 9"/>
          <p:cNvSpPr>
            <a:spLocks noGrp="1"/>
          </p:cNvSpPr>
          <p:nvPr>
            <p:ph type="sldNum" sz="quarter" idx="17"/>
          </p:nvPr>
        </p:nvSpPr>
        <p:spPr>
          <a:xfrm>
            <a:off x="6587067" y="6483823"/>
            <a:ext cx="4826000" cy="161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07628F-9402-FB47-93B5-FC3C3BFEEBE0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pic>
        <p:nvPicPr>
          <p:cNvPr id="7" name="Kuva 6">
            <a:extLst>
              <a:ext uri="{FF2B5EF4-FFF2-40B4-BE49-F238E27FC236}">
                <a16:creationId xmlns:a16="http://schemas.microsoft.com/office/drawing/2014/main" id="{0A38C556-5FC8-4681-B9DB-468D99BCAC5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71434" y="6045445"/>
            <a:ext cx="1783907" cy="809680"/>
          </a:xfrm>
          <a:prstGeom prst="rect">
            <a:avLst/>
          </a:prstGeom>
        </p:spPr>
      </p:pic>
      <p:sp>
        <p:nvSpPr>
          <p:cNvPr id="8" name="Vapaamuotoinen: Muoto 7">
            <a:extLst>
              <a:ext uri="{FF2B5EF4-FFF2-40B4-BE49-F238E27FC236}">
                <a16:creationId xmlns:a16="http://schemas.microsoft.com/office/drawing/2014/main" id="{62C63C96-A267-47D3-B41B-9AD7D61B314A}"/>
              </a:ext>
            </a:extLst>
          </p:cNvPr>
          <p:cNvSpPr/>
          <p:nvPr userDrawn="1"/>
        </p:nvSpPr>
        <p:spPr>
          <a:xfrm>
            <a:off x="6096000" y="0"/>
            <a:ext cx="6102350" cy="2570006"/>
          </a:xfrm>
          <a:custGeom>
            <a:avLst/>
            <a:gdLst>
              <a:gd name="connsiteX0" fmla="*/ 0 w 3422650"/>
              <a:gd name="connsiteY0" fmla="*/ 0 h 1441450"/>
              <a:gd name="connsiteX1" fmla="*/ 3422650 w 3422650"/>
              <a:gd name="connsiteY1" fmla="*/ 1441450 h 1441450"/>
              <a:gd name="connsiteX2" fmla="*/ 3409950 w 3422650"/>
              <a:gd name="connsiteY2" fmla="*/ 0 h 1441450"/>
              <a:gd name="connsiteX3" fmla="*/ 0 w 3422650"/>
              <a:gd name="connsiteY3" fmla="*/ 0 h 1441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22650" h="1441450">
                <a:moveTo>
                  <a:pt x="0" y="0"/>
                </a:moveTo>
                <a:lnTo>
                  <a:pt x="3422650" y="1441450"/>
                </a:lnTo>
                <a:lnTo>
                  <a:pt x="340995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tx2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9" name="Vapaamuotoinen: Muoto 8">
            <a:extLst>
              <a:ext uri="{FF2B5EF4-FFF2-40B4-BE49-F238E27FC236}">
                <a16:creationId xmlns:a16="http://schemas.microsoft.com/office/drawing/2014/main" id="{D2E8CE73-9BF6-4360-90C2-466273E512D7}"/>
              </a:ext>
            </a:extLst>
          </p:cNvPr>
          <p:cNvSpPr/>
          <p:nvPr userDrawn="1"/>
        </p:nvSpPr>
        <p:spPr>
          <a:xfrm>
            <a:off x="10561688" y="-12701"/>
            <a:ext cx="1630312" cy="5106047"/>
          </a:xfrm>
          <a:custGeom>
            <a:avLst/>
            <a:gdLst>
              <a:gd name="connsiteX0" fmla="*/ 0 w 914400"/>
              <a:gd name="connsiteY0" fmla="*/ 0 h 2863850"/>
              <a:gd name="connsiteX1" fmla="*/ 914400 w 914400"/>
              <a:gd name="connsiteY1" fmla="*/ 2863850 h 2863850"/>
              <a:gd name="connsiteX2" fmla="*/ 914400 w 914400"/>
              <a:gd name="connsiteY2" fmla="*/ 6350 h 2863850"/>
              <a:gd name="connsiteX3" fmla="*/ 0 w 914400"/>
              <a:gd name="connsiteY3" fmla="*/ 0 h 2863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14400" h="2863850">
                <a:moveTo>
                  <a:pt x="0" y="0"/>
                </a:moveTo>
                <a:lnTo>
                  <a:pt x="914400" y="2863850"/>
                </a:lnTo>
                <a:lnTo>
                  <a:pt x="914400" y="635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844196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 userDrawn="1"/>
        </p:nvCxnSpPr>
        <p:spPr>
          <a:xfrm>
            <a:off x="719667" y="6048320"/>
            <a:ext cx="10731500" cy="0"/>
          </a:xfrm>
          <a:prstGeom prst="line">
            <a:avLst/>
          </a:prstGeom>
          <a:ln w="12700" cmpd="sng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ate Placeholder 7"/>
          <p:cNvSpPr>
            <a:spLocks noGrp="1"/>
          </p:cNvSpPr>
          <p:nvPr>
            <p:ph type="dt" sz="half" idx="15"/>
          </p:nvPr>
        </p:nvSpPr>
        <p:spPr>
          <a:xfrm>
            <a:off x="6587067" y="6298084"/>
            <a:ext cx="4826000" cy="18573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19F22D-1183-408D-8AA6-A22F3114EC0B}" type="datetime1">
              <a:rPr lang="fi-FI" smtClean="0"/>
              <a:t>12.12.2023</a:t>
            </a:fld>
            <a:endParaRPr lang="fi-FI"/>
          </a:p>
        </p:txBody>
      </p:sp>
      <p:sp>
        <p:nvSpPr>
          <p:cNvPr id="14" name="Slide Number Placeholder 9"/>
          <p:cNvSpPr>
            <a:spLocks noGrp="1"/>
          </p:cNvSpPr>
          <p:nvPr>
            <p:ph type="sldNum" sz="quarter" idx="17"/>
          </p:nvPr>
        </p:nvSpPr>
        <p:spPr>
          <a:xfrm>
            <a:off x="6587067" y="6483823"/>
            <a:ext cx="4826000" cy="161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07628F-9402-FB47-93B5-FC3C3BFEEBE0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pic>
        <p:nvPicPr>
          <p:cNvPr id="6" name="Kuva 5">
            <a:extLst>
              <a:ext uri="{FF2B5EF4-FFF2-40B4-BE49-F238E27FC236}">
                <a16:creationId xmlns:a16="http://schemas.microsoft.com/office/drawing/2014/main" id="{3074A1D7-D388-4E58-973D-F47BBAC8245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71434" y="6045445"/>
            <a:ext cx="1783907" cy="809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14990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351003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ninen kansi">
    <p:bg>
      <p:bgPr>
        <a:solidFill>
          <a:srgbClr val="378DC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 userDrawn="1">
            <p:ph type="ctrTitle"/>
          </p:nvPr>
        </p:nvSpPr>
        <p:spPr>
          <a:xfrm>
            <a:off x="4914900" y="2945332"/>
            <a:ext cx="6536267" cy="2123266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lnSpc>
                <a:spcPct val="80000"/>
              </a:lnSpc>
              <a:defRPr sz="6600" b="1" spc="0"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  <a:endParaRPr lang="en-US" dirty="0"/>
          </a:p>
        </p:txBody>
      </p:sp>
      <p:sp>
        <p:nvSpPr>
          <p:cNvPr id="13" name="Vapaamuotoinen: Muoto 12">
            <a:extLst>
              <a:ext uri="{FF2B5EF4-FFF2-40B4-BE49-F238E27FC236}">
                <a16:creationId xmlns:a16="http://schemas.microsoft.com/office/drawing/2014/main" id="{8D08D294-216F-442D-97F7-E95BB942B012}"/>
              </a:ext>
            </a:extLst>
          </p:cNvPr>
          <p:cNvSpPr/>
          <p:nvPr userDrawn="1"/>
        </p:nvSpPr>
        <p:spPr>
          <a:xfrm>
            <a:off x="0" y="-38100"/>
            <a:ext cx="5143500" cy="6896100"/>
          </a:xfrm>
          <a:custGeom>
            <a:avLst/>
            <a:gdLst>
              <a:gd name="connsiteX0" fmla="*/ 1699260 w 5143500"/>
              <a:gd name="connsiteY0" fmla="*/ 6896100 h 6911340"/>
              <a:gd name="connsiteX1" fmla="*/ 0 w 5143500"/>
              <a:gd name="connsiteY1" fmla="*/ 0 h 6911340"/>
              <a:gd name="connsiteX2" fmla="*/ 5143500 w 5143500"/>
              <a:gd name="connsiteY2" fmla="*/ 30480 h 6911340"/>
              <a:gd name="connsiteX3" fmla="*/ 3002280 w 5143500"/>
              <a:gd name="connsiteY3" fmla="*/ 6911340 h 6911340"/>
              <a:gd name="connsiteX4" fmla="*/ 1699260 w 5143500"/>
              <a:gd name="connsiteY4" fmla="*/ 6896100 h 6911340"/>
              <a:gd name="connsiteX0" fmla="*/ 1699260 w 5143500"/>
              <a:gd name="connsiteY0" fmla="*/ 6896100 h 6896100"/>
              <a:gd name="connsiteX1" fmla="*/ 0 w 5143500"/>
              <a:gd name="connsiteY1" fmla="*/ 0 h 6896100"/>
              <a:gd name="connsiteX2" fmla="*/ 5143500 w 5143500"/>
              <a:gd name="connsiteY2" fmla="*/ 30480 h 6896100"/>
              <a:gd name="connsiteX3" fmla="*/ 3002280 w 5143500"/>
              <a:gd name="connsiteY3" fmla="*/ 6895465 h 6896100"/>
              <a:gd name="connsiteX4" fmla="*/ 1699260 w 5143500"/>
              <a:gd name="connsiteY4" fmla="*/ 6896100 h 6896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143500" h="6896100">
                <a:moveTo>
                  <a:pt x="1699260" y="6896100"/>
                </a:moveTo>
                <a:lnTo>
                  <a:pt x="0" y="0"/>
                </a:lnTo>
                <a:lnTo>
                  <a:pt x="5143500" y="30480"/>
                </a:lnTo>
                <a:lnTo>
                  <a:pt x="3002280" y="6895465"/>
                </a:lnTo>
                <a:lnTo>
                  <a:pt x="1699260" y="6896100"/>
                </a:lnTo>
                <a:close/>
              </a:path>
            </a:pathLst>
          </a:custGeom>
          <a:gradFill flip="none" rotWithShape="1">
            <a:gsLst>
              <a:gs pos="0">
                <a:schemeClr val="tx2">
                  <a:lumMod val="40000"/>
                  <a:lumOff val="60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890000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4" name="Vapaamuotoinen: Muoto 13">
            <a:extLst>
              <a:ext uri="{FF2B5EF4-FFF2-40B4-BE49-F238E27FC236}">
                <a16:creationId xmlns:a16="http://schemas.microsoft.com/office/drawing/2014/main" id="{7BC346B6-D59F-4922-88E5-422A8B3E4AA0}"/>
              </a:ext>
            </a:extLst>
          </p:cNvPr>
          <p:cNvSpPr/>
          <p:nvPr userDrawn="1"/>
        </p:nvSpPr>
        <p:spPr>
          <a:xfrm>
            <a:off x="499110" y="4507864"/>
            <a:ext cx="3237230" cy="2354580"/>
          </a:xfrm>
          <a:custGeom>
            <a:avLst/>
            <a:gdLst>
              <a:gd name="connsiteX0" fmla="*/ 0 w 3230880"/>
              <a:gd name="connsiteY0" fmla="*/ 2354580 h 2354580"/>
              <a:gd name="connsiteX1" fmla="*/ 3230880 w 3230880"/>
              <a:gd name="connsiteY1" fmla="*/ 0 h 2354580"/>
              <a:gd name="connsiteX2" fmla="*/ 2484120 w 3230880"/>
              <a:gd name="connsiteY2" fmla="*/ 2346960 h 2354580"/>
              <a:gd name="connsiteX3" fmla="*/ 0 w 3230880"/>
              <a:gd name="connsiteY3" fmla="*/ 2354580 h 2354580"/>
              <a:gd name="connsiteX0" fmla="*/ 0 w 3249930"/>
              <a:gd name="connsiteY0" fmla="*/ 2351405 h 2351405"/>
              <a:gd name="connsiteX1" fmla="*/ 3249930 w 3249930"/>
              <a:gd name="connsiteY1" fmla="*/ 0 h 2351405"/>
              <a:gd name="connsiteX2" fmla="*/ 2503170 w 3249930"/>
              <a:gd name="connsiteY2" fmla="*/ 2346960 h 2351405"/>
              <a:gd name="connsiteX3" fmla="*/ 0 w 3249930"/>
              <a:gd name="connsiteY3" fmla="*/ 2351405 h 2351405"/>
              <a:gd name="connsiteX0" fmla="*/ 0 w 3237230"/>
              <a:gd name="connsiteY0" fmla="*/ 2354580 h 2354580"/>
              <a:gd name="connsiteX1" fmla="*/ 3237230 w 3237230"/>
              <a:gd name="connsiteY1" fmla="*/ 0 h 2354580"/>
              <a:gd name="connsiteX2" fmla="*/ 2503170 w 3237230"/>
              <a:gd name="connsiteY2" fmla="*/ 2350135 h 2354580"/>
              <a:gd name="connsiteX3" fmla="*/ 0 w 3237230"/>
              <a:gd name="connsiteY3" fmla="*/ 2354580 h 23545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37230" h="2354580">
                <a:moveTo>
                  <a:pt x="0" y="2354580"/>
                </a:moveTo>
                <a:lnTo>
                  <a:pt x="3237230" y="0"/>
                </a:lnTo>
                <a:lnTo>
                  <a:pt x="2503170" y="2350135"/>
                </a:lnTo>
                <a:lnTo>
                  <a:pt x="0" y="2354580"/>
                </a:lnTo>
                <a:close/>
              </a:path>
            </a:pathLst>
          </a:custGeom>
          <a:solidFill>
            <a:srgbClr val="1366AA">
              <a:alpha val="64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dirty="0"/>
          </a:p>
        </p:txBody>
      </p:sp>
      <p:sp>
        <p:nvSpPr>
          <p:cNvPr id="6" name="Subtitle 2"/>
          <p:cNvSpPr>
            <a:spLocks noGrp="1"/>
          </p:cNvSpPr>
          <p:nvPr userDrawn="1">
            <p:ph type="subTitle" idx="1"/>
          </p:nvPr>
        </p:nvSpPr>
        <p:spPr>
          <a:xfrm>
            <a:off x="4914899" y="5283200"/>
            <a:ext cx="6536267" cy="577398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800" i="0">
                <a:solidFill>
                  <a:schemeClr val="bg1"/>
                </a:solidFill>
                <a:latin typeface="+mj-lt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dirty="0"/>
              <a:t>Muokkaa alaotsikon perustyyliä </a:t>
            </a:r>
            <a:r>
              <a:rPr lang="fi-FI" dirty="0" err="1"/>
              <a:t>napsautt</a:t>
            </a:r>
            <a:r>
              <a:rPr lang="fi-FI" dirty="0"/>
              <a:t>.</a:t>
            </a:r>
            <a:endParaRPr lang="en-US" dirty="0"/>
          </a:p>
        </p:txBody>
      </p:sp>
      <p:pic>
        <p:nvPicPr>
          <p:cNvPr id="10" name="Kuva 9">
            <a:extLst>
              <a:ext uri="{FF2B5EF4-FFF2-40B4-BE49-F238E27FC236}">
                <a16:creationId xmlns:a16="http://schemas.microsoft.com/office/drawing/2014/main" id="{28DD16B1-C813-4162-9E56-887B1E2D621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-12700"/>
            <a:ext cx="3883841" cy="1762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24393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ninen kansi kuvall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Vapaamuotoinen: Muoto 3">
            <a:extLst>
              <a:ext uri="{FF2B5EF4-FFF2-40B4-BE49-F238E27FC236}">
                <a16:creationId xmlns:a16="http://schemas.microsoft.com/office/drawing/2014/main" id="{A9BAFD28-F1A4-4B74-A669-43891398B979}"/>
              </a:ext>
            </a:extLst>
          </p:cNvPr>
          <p:cNvSpPr/>
          <p:nvPr userDrawn="1"/>
        </p:nvSpPr>
        <p:spPr>
          <a:xfrm>
            <a:off x="0" y="-7620"/>
            <a:ext cx="5113020" cy="6865620"/>
          </a:xfrm>
          <a:custGeom>
            <a:avLst/>
            <a:gdLst>
              <a:gd name="connsiteX0" fmla="*/ 5113020 w 5113020"/>
              <a:gd name="connsiteY0" fmla="*/ 0 h 6880860"/>
              <a:gd name="connsiteX1" fmla="*/ 2979420 w 5113020"/>
              <a:gd name="connsiteY1" fmla="*/ 6880860 h 6880860"/>
              <a:gd name="connsiteX2" fmla="*/ 0 w 5113020"/>
              <a:gd name="connsiteY2" fmla="*/ 6865620 h 6880860"/>
              <a:gd name="connsiteX3" fmla="*/ 0 w 5113020"/>
              <a:gd name="connsiteY3" fmla="*/ 0 h 6880860"/>
              <a:gd name="connsiteX4" fmla="*/ 5113020 w 5113020"/>
              <a:gd name="connsiteY4" fmla="*/ 0 h 6880860"/>
              <a:gd name="connsiteX0" fmla="*/ 5113020 w 5113020"/>
              <a:gd name="connsiteY0" fmla="*/ 0 h 6865620"/>
              <a:gd name="connsiteX1" fmla="*/ 2998470 w 5113020"/>
              <a:gd name="connsiteY1" fmla="*/ 6864985 h 6865620"/>
              <a:gd name="connsiteX2" fmla="*/ 0 w 5113020"/>
              <a:gd name="connsiteY2" fmla="*/ 6865620 h 6865620"/>
              <a:gd name="connsiteX3" fmla="*/ 0 w 5113020"/>
              <a:gd name="connsiteY3" fmla="*/ 0 h 6865620"/>
              <a:gd name="connsiteX4" fmla="*/ 5113020 w 5113020"/>
              <a:gd name="connsiteY4" fmla="*/ 0 h 68656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113020" h="6865620">
                <a:moveTo>
                  <a:pt x="5113020" y="0"/>
                </a:moveTo>
                <a:lnTo>
                  <a:pt x="2998470" y="6864985"/>
                </a:lnTo>
                <a:lnTo>
                  <a:pt x="0" y="6865620"/>
                </a:lnTo>
                <a:lnTo>
                  <a:pt x="0" y="0"/>
                </a:lnTo>
                <a:lnTo>
                  <a:pt x="5113020" y="0"/>
                </a:lnTo>
                <a:close/>
              </a:path>
            </a:pathLst>
          </a:custGeom>
          <a:solidFill>
            <a:srgbClr val="378DC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Title 1"/>
          <p:cNvSpPr>
            <a:spLocks noGrp="1"/>
          </p:cNvSpPr>
          <p:nvPr userDrawn="1">
            <p:ph type="ctrTitle"/>
          </p:nvPr>
        </p:nvSpPr>
        <p:spPr>
          <a:xfrm>
            <a:off x="4914900" y="4245332"/>
            <a:ext cx="6536267" cy="2123266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lnSpc>
                <a:spcPct val="80000"/>
              </a:lnSpc>
              <a:defRPr sz="6600" b="1" spc="0"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  <a:endParaRPr lang="en-US" dirty="0"/>
          </a:p>
        </p:txBody>
      </p:sp>
      <p:sp>
        <p:nvSpPr>
          <p:cNvPr id="13" name="Vapaamuotoinen: Muoto 12">
            <a:extLst>
              <a:ext uri="{FF2B5EF4-FFF2-40B4-BE49-F238E27FC236}">
                <a16:creationId xmlns:a16="http://schemas.microsoft.com/office/drawing/2014/main" id="{D120851B-61D6-4A60-9BF0-66474664A6B6}"/>
              </a:ext>
            </a:extLst>
          </p:cNvPr>
          <p:cNvSpPr/>
          <p:nvPr userDrawn="1"/>
        </p:nvSpPr>
        <p:spPr>
          <a:xfrm>
            <a:off x="0" y="-38100"/>
            <a:ext cx="5143500" cy="6896100"/>
          </a:xfrm>
          <a:custGeom>
            <a:avLst/>
            <a:gdLst>
              <a:gd name="connsiteX0" fmla="*/ 1699260 w 5143500"/>
              <a:gd name="connsiteY0" fmla="*/ 6896100 h 6911340"/>
              <a:gd name="connsiteX1" fmla="*/ 0 w 5143500"/>
              <a:gd name="connsiteY1" fmla="*/ 0 h 6911340"/>
              <a:gd name="connsiteX2" fmla="*/ 5143500 w 5143500"/>
              <a:gd name="connsiteY2" fmla="*/ 30480 h 6911340"/>
              <a:gd name="connsiteX3" fmla="*/ 3002280 w 5143500"/>
              <a:gd name="connsiteY3" fmla="*/ 6911340 h 6911340"/>
              <a:gd name="connsiteX4" fmla="*/ 1699260 w 5143500"/>
              <a:gd name="connsiteY4" fmla="*/ 6896100 h 6911340"/>
              <a:gd name="connsiteX0" fmla="*/ 1699260 w 5143500"/>
              <a:gd name="connsiteY0" fmla="*/ 6896100 h 6896100"/>
              <a:gd name="connsiteX1" fmla="*/ 0 w 5143500"/>
              <a:gd name="connsiteY1" fmla="*/ 0 h 6896100"/>
              <a:gd name="connsiteX2" fmla="*/ 5143500 w 5143500"/>
              <a:gd name="connsiteY2" fmla="*/ 30480 h 6896100"/>
              <a:gd name="connsiteX3" fmla="*/ 3002280 w 5143500"/>
              <a:gd name="connsiteY3" fmla="*/ 6895465 h 6896100"/>
              <a:gd name="connsiteX4" fmla="*/ 1699260 w 5143500"/>
              <a:gd name="connsiteY4" fmla="*/ 6896100 h 6896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143500" h="6896100">
                <a:moveTo>
                  <a:pt x="1699260" y="6896100"/>
                </a:moveTo>
                <a:lnTo>
                  <a:pt x="0" y="0"/>
                </a:lnTo>
                <a:lnTo>
                  <a:pt x="5143500" y="30480"/>
                </a:lnTo>
                <a:lnTo>
                  <a:pt x="3002280" y="6895465"/>
                </a:lnTo>
                <a:lnTo>
                  <a:pt x="1699260" y="6896100"/>
                </a:lnTo>
                <a:close/>
              </a:path>
            </a:pathLst>
          </a:custGeom>
          <a:gradFill flip="none" rotWithShape="1">
            <a:gsLst>
              <a:gs pos="0">
                <a:schemeClr val="tx2">
                  <a:lumMod val="40000"/>
                  <a:lumOff val="60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890000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4" name="Vapaamuotoinen: Muoto 13">
            <a:extLst>
              <a:ext uri="{FF2B5EF4-FFF2-40B4-BE49-F238E27FC236}">
                <a16:creationId xmlns:a16="http://schemas.microsoft.com/office/drawing/2014/main" id="{06E93023-C6AC-41E1-8879-6661246D8B0B}"/>
              </a:ext>
            </a:extLst>
          </p:cNvPr>
          <p:cNvSpPr/>
          <p:nvPr userDrawn="1"/>
        </p:nvSpPr>
        <p:spPr>
          <a:xfrm>
            <a:off x="499110" y="4507864"/>
            <a:ext cx="3237230" cy="2354580"/>
          </a:xfrm>
          <a:custGeom>
            <a:avLst/>
            <a:gdLst>
              <a:gd name="connsiteX0" fmla="*/ 0 w 3230880"/>
              <a:gd name="connsiteY0" fmla="*/ 2354580 h 2354580"/>
              <a:gd name="connsiteX1" fmla="*/ 3230880 w 3230880"/>
              <a:gd name="connsiteY1" fmla="*/ 0 h 2354580"/>
              <a:gd name="connsiteX2" fmla="*/ 2484120 w 3230880"/>
              <a:gd name="connsiteY2" fmla="*/ 2346960 h 2354580"/>
              <a:gd name="connsiteX3" fmla="*/ 0 w 3230880"/>
              <a:gd name="connsiteY3" fmla="*/ 2354580 h 2354580"/>
              <a:gd name="connsiteX0" fmla="*/ 0 w 3249930"/>
              <a:gd name="connsiteY0" fmla="*/ 2351405 h 2351405"/>
              <a:gd name="connsiteX1" fmla="*/ 3249930 w 3249930"/>
              <a:gd name="connsiteY1" fmla="*/ 0 h 2351405"/>
              <a:gd name="connsiteX2" fmla="*/ 2503170 w 3249930"/>
              <a:gd name="connsiteY2" fmla="*/ 2346960 h 2351405"/>
              <a:gd name="connsiteX3" fmla="*/ 0 w 3249930"/>
              <a:gd name="connsiteY3" fmla="*/ 2351405 h 2351405"/>
              <a:gd name="connsiteX0" fmla="*/ 0 w 3237230"/>
              <a:gd name="connsiteY0" fmla="*/ 2354580 h 2354580"/>
              <a:gd name="connsiteX1" fmla="*/ 3237230 w 3237230"/>
              <a:gd name="connsiteY1" fmla="*/ 0 h 2354580"/>
              <a:gd name="connsiteX2" fmla="*/ 2503170 w 3237230"/>
              <a:gd name="connsiteY2" fmla="*/ 2350135 h 2354580"/>
              <a:gd name="connsiteX3" fmla="*/ 0 w 3237230"/>
              <a:gd name="connsiteY3" fmla="*/ 2354580 h 23545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37230" h="2354580">
                <a:moveTo>
                  <a:pt x="0" y="2354580"/>
                </a:moveTo>
                <a:lnTo>
                  <a:pt x="3237230" y="0"/>
                </a:lnTo>
                <a:lnTo>
                  <a:pt x="2503170" y="2350135"/>
                </a:lnTo>
                <a:lnTo>
                  <a:pt x="0" y="2354580"/>
                </a:lnTo>
                <a:close/>
              </a:path>
            </a:pathLst>
          </a:custGeom>
          <a:solidFill>
            <a:srgbClr val="1366AA">
              <a:alpha val="64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dirty="0"/>
          </a:p>
        </p:txBody>
      </p:sp>
      <p:pic>
        <p:nvPicPr>
          <p:cNvPr id="10" name="Kuva 9">
            <a:extLst>
              <a:ext uri="{FF2B5EF4-FFF2-40B4-BE49-F238E27FC236}">
                <a16:creationId xmlns:a16="http://schemas.microsoft.com/office/drawing/2014/main" id="{28DD16B1-C813-4162-9E56-887B1E2D621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-12700"/>
            <a:ext cx="3883841" cy="1762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07654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kansi valkoisella yläosall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Vapaamuotoinen: Muoto 5">
            <a:extLst>
              <a:ext uri="{FF2B5EF4-FFF2-40B4-BE49-F238E27FC236}">
                <a16:creationId xmlns:a16="http://schemas.microsoft.com/office/drawing/2014/main" id="{029CD026-7F47-4F87-91D1-C3689AB46A9A}"/>
              </a:ext>
            </a:extLst>
          </p:cNvPr>
          <p:cNvSpPr/>
          <p:nvPr userDrawn="1"/>
        </p:nvSpPr>
        <p:spPr>
          <a:xfrm>
            <a:off x="0" y="1592580"/>
            <a:ext cx="12199620" cy="5273040"/>
          </a:xfrm>
          <a:custGeom>
            <a:avLst/>
            <a:gdLst>
              <a:gd name="connsiteX0" fmla="*/ 0 w 12199620"/>
              <a:gd name="connsiteY0" fmla="*/ 1028700 h 5273040"/>
              <a:gd name="connsiteX1" fmla="*/ 3794760 w 12199620"/>
              <a:gd name="connsiteY1" fmla="*/ 0 h 5273040"/>
              <a:gd name="connsiteX2" fmla="*/ 12199620 w 12199620"/>
              <a:gd name="connsiteY2" fmla="*/ 0 h 5273040"/>
              <a:gd name="connsiteX3" fmla="*/ 12192000 w 12199620"/>
              <a:gd name="connsiteY3" fmla="*/ 5257800 h 5273040"/>
              <a:gd name="connsiteX4" fmla="*/ 0 w 12199620"/>
              <a:gd name="connsiteY4" fmla="*/ 5273040 h 5273040"/>
              <a:gd name="connsiteX5" fmla="*/ 0 w 12199620"/>
              <a:gd name="connsiteY5" fmla="*/ 1028700 h 52730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199620" h="5273040">
                <a:moveTo>
                  <a:pt x="0" y="1028700"/>
                </a:moveTo>
                <a:lnTo>
                  <a:pt x="3794760" y="0"/>
                </a:lnTo>
                <a:lnTo>
                  <a:pt x="12199620" y="0"/>
                </a:lnTo>
                <a:lnTo>
                  <a:pt x="12192000" y="5257800"/>
                </a:lnTo>
                <a:lnTo>
                  <a:pt x="0" y="5273040"/>
                </a:lnTo>
                <a:lnTo>
                  <a:pt x="0" y="1028700"/>
                </a:lnTo>
                <a:close/>
              </a:path>
            </a:pathLst>
          </a:custGeom>
          <a:solidFill>
            <a:srgbClr val="378DC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7" name="Vapaamuotoinen: Muoto 6">
            <a:extLst>
              <a:ext uri="{FF2B5EF4-FFF2-40B4-BE49-F238E27FC236}">
                <a16:creationId xmlns:a16="http://schemas.microsoft.com/office/drawing/2014/main" id="{E64FDC42-703A-4571-A80D-821190DDF7E1}"/>
              </a:ext>
            </a:extLst>
          </p:cNvPr>
          <p:cNvSpPr/>
          <p:nvPr userDrawn="1"/>
        </p:nvSpPr>
        <p:spPr>
          <a:xfrm>
            <a:off x="1087752" y="1591430"/>
            <a:ext cx="4028531" cy="5272492"/>
          </a:xfrm>
          <a:custGeom>
            <a:avLst/>
            <a:gdLst>
              <a:gd name="connsiteX0" fmla="*/ 1699260 w 5143500"/>
              <a:gd name="connsiteY0" fmla="*/ 6896100 h 6911340"/>
              <a:gd name="connsiteX1" fmla="*/ 0 w 5143500"/>
              <a:gd name="connsiteY1" fmla="*/ 0 h 6911340"/>
              <a:gd name="connsiteX2" fmla="*/ 5143500 w 5143500"/>
              <a:gd name="connsiteY2" fmla="*/ 30480 h 6911340"/>
              <a:gd name="connsiteX3" fmla="*/ 3002280 w 5143500"/>
              <a:gd name="connsiteY3" fmla="*/ 6911340 h 6911340"/>
              <a:gd name="connsiteX4" fmla="*/ 1699260 w 5143500"/>
              <a:gd name="connsiteY4" fmla="*/ 6896100 h 6911340"/>
              <a:gd name="connsiteX0" fmla="*/ 1699260 w 5143500"/>
              <a:gd name="connsiteY0" fmla="*/ 6896100 h 6896100"/>
              <a:gd name="connsiteX1" fmla="*/ 0 w 5143500"/>
              <a:gd name="connsiteY1" fmla="*/ 0 h 6896100"/>
              <a:gd name="connsiteX2" fmla="*/ 5143500 w 5143500"/>
              <a:gd name="connsiteY2" fmla="*/ 30480 h 6896100"/>
              <a:gd name="connsiteX3" fmla="*/ 3002280 w 5143500"/>
              <a:gd name="connsiteY3" fmla="*/ 6895465 h 6896100"/>
              <a:gd name="connsiteX4" fmla="*/ 1699260 w 5143500"/>
              <a:gd name="connsiteY4" fmla="*/ 6896100 h 6896100"/>
              <a:gd name="connsiteX0" fmla="*/ 2181497 w 5625737"/>
              <a:gd name="connsiteY0" fmla="*/ 6896100 h 6896100"/>
              <a:gd name="connsiteX1" fmla="*/ 0 w 5625737"/>
              <a:gd name="connsiteY1" fmla="*/ 4830192 h 6896100"/>
              <a:gd name="connsiteX2" fmla="*/ 482237 w 5625737"/>
              <a:gd name="connsiteY2" fmla="*/ 0 h 6896100"/>
              <a:gd name="connsiteX3" fmla="*/ 5625737 w 5625737"/>
              <a:gd name="connsiteY3" fmla="*/ 30480 h 6896100"/>
              <a:gd name="connsiteX4" fmla="*/ 3484517 w 5625737"/>
              <a:gd name="connsiteY4" fmla="*/ 6895465 h 6896100"/>
              <a:gd name="connsiteX5" fmla="*/ 2181497 w 5625737"/>
              <a:gd name="connsiteY5" fmla="*/ 6896100 h 6896100"/>
              <a:gd name="connsiteX0" fmla="*/ 44753 w 6075438"/>
              <a:gd name="connsiteY0" fmla="*/ 7168259 h 7168259"/>
              <a:gd name="connsiteX1" fmla="*/ 449701 w 6075438"/>
              <a:gd name="connsiteY1" fmla="*/ 4830192 h 7168259"/>
              <a:gd name="connsiteX2" fmla="*/ 931938 w 6075438"/>
              <a:gd name="connsiteY2" fmla="*/ 0 h 7168259"/>
              <a:gd name="connsiteX3" fmla="*/ 6075438 w 6075438"/>
              <a:gd name="connsiteY3" fmla="*/ 30480 h 7168259"/>
              <a:gd name="connsiteX4" fmla="*/ 3934218 w 6075438"/>
              <a:gd name="connsiteY4" fmla="*/ 6895465 h 7168259"/>
              <a:gd name="connsiteX5" fmla="*/ 44753 w 6075438"/>
              <a:gd name="connsiteY5" fmla="*/ 7168259 h 7168259"/>
              <a:gd name="connsiteX0" fmla="*/ 44753 w 6075438"/>
              <a:gd name="connsiteY0" fmla="*/ 7168259 h 7168259"/>
              <a:gd name="connsiteX1" fmla="*/ 449701 w 6075438"/>
              <a:gd name="connsiteY1" fmla="*/ 4830192 h 7168259"/>
              <a:gd name="connsiteX2" fmla="*/ 931938 w 6075438"/>
              <a:gd name="connsiteY2" fmla="*/ 0 h 7168259"/>
              <a:gd name="connsiteX3" fmla="*/ 6075438 w 6075438"/>
              <a:gd name="connsiteY3" fmla="*/ 30480 h 7168259"/>
              <a:gd name="connsiteX4" fmla="*/ 1341241 w 6075438"/>
              <a:gd name="connsiteY4" fmla="*/ 7159120 h 7168259"/>
              <a:gd name="connsiteX5" fmla="*/ 44753 w 6075438"/>
              <a:gd name="connsiteY5" fmla="*/ 7168259 h 7168259"/>
              <a:gd name="connsiteX0" fmla="*/ 497478 w 6528163"/>
              <a:gd name="connsiteY0" fmla="*/ 7137779 h 7137779"/>
              <a:gd name="connsiteX1" fmla="*/ 902426 w 6528163"/>
              <a:gd name="connsiteY1" fmla="*/ 4799712 h 7137779"/>
              <a:gd name="connsiteX2" fmla="*/ 0 w 6528163"/>
              <a:gd name="connsiteY2" fmla="*/ 1194232 h 7137779"/>
              <a:gd name="connsiteX3" fmla="*/ 6528163 w 6528163"/>
              <a:gd name="connsiteY3" fmla="*/ 0 h 7137779"/>
              <a:gd name="connsiteX4" fmla="*/ 1793966 w 6528163"/>
              <a:gd name="connsiteY4" fmla="*/ 7128640 h 7137779"/>
              <a:gd name="connsiteX5" fmla="*/ 497478 w 6528163"/>
              <a:gd name="connsiteY5" fmla="*/ 7137779 h 7137779"/>
              <a:gd name="connsiteX0" fmla="*/ 44754 w 6075439"/>
              <a:gd name="connsiteY0" fmla="*/ 7137779 h 7137779"/>
              <a:gd name="connsiteX1" fmla="*/ 449702 w 6075439"/>
              <a:gd name="connsiteY1" fmla="*/ 4799712 h 7137779"/>
              <a:gd name="connsiteX2" fmla="*/ 2166378 w 6075439"/>
              <a:gd name="connsiteY2" fmla="*/ 275697 h 7137779"/>
              <a:gd name="connsiteX3" fmla="*/ 6075439 w 6075439"/>
              <a:gd name="connsiteY3" fmla="*/ 0 h 7137779"/>
              <a:gd name="connsiteX4" fmla="*/ 1341242 w 6075439"/>
              <a:gd name="connsiteY4" fmla="*/ 7128640 h 7137779"/>
              <a:gd name="connsiteX5" fmla="*/ 44754 w 6075439"/>
              <a:gd name="connsiteY5" fmla="*/ 7137779 h 7137779"/>
              <a:gd name="connsiteX0" fmla="*/ 607424 w 6638109"/>
              <a:gd name="connsiteY0" fmla="*/ 7137779 h 7137779"/>
              <a:gd name="connsiteX1" fmla="*/ 0 w 6638109"/>
              <a:gd name="connsiteY1" fmla="*/ 1219127 h 7137779"/>
              <a:gd name="connsiteX2" fmla="*/ 2729048 w 6638109"/>
              <a:gd name="connsiteY2" fmla="*/ 275697 h 7137779"/>
              <a:gd name="connsiteX3" fmla="*/ 6638109 w 6638109"/>
              <a:gd name="connsiteY3" fmla="*/ 0 h 7137779"/>
              <a:gd name="connsiteX4" fmla="*/ 1903912 w 6638109"/>
              <a:gd name="connsiteY4" fmla="*/ 7128640 h 7137779"/>
              <a:gd name="connsiteX5" fmla="*/ 607424 w 6638109"/>
              <a:gd name="connsiteY5" fmla="*/ 7137779 h 7137779"/>
              <a:gd name="connsiteX0" fmla="*/ 607424 w 3862251"/>
              <a:gd name="connsiteY0" fmla="*/ 6862082 h 6862082"/>
              <a:gd name="connsiteX1" fmla="*/ 0 w 3862251"/>
              <a:gd name="connsiteY1" fmla="*/ 943430 h 6862082"/>
              <a:gd name="connsiteX2" fmla="*/ 2729048 w 3862251"/>
              <a:gd name="connsiteY2" fmla="*/ 0 h 6862082"/>
              <a:gd name="connsiteX3" fmla="*/ 3862251 w 3862251"/>
              <a:gd name="connsiteY3" fmla="*/ 523770 h 6862082"/>
              <a:gd name="connsiteX4" fmla="*/ 1903912 w 3862251"/>
              <a:gd name="connsiteY4" fmla="*/ 6852943 h 6862082"/>
              <a:gd name="connsiteX5" fmla="*/ 607424 w 3862251"/>
              <a:gd name="connsiteY5" fmla="*/ 6862082 h 6862082"/>
              <a:gd name="connsiteX0" fmla="*/ 607424 w 4019006"/>
              <a:gd name="connsiteY0" fmla="*/ 6865619 h 6865619"/>
              <a:gd name="connsiteX1" fmla="*/ 0 w 4019006"/>
              <a:gd name="connsiteY1" fmla="*/ 946967 h 6865619"/>
              <a:gd name="connsiteX2" fmla="*/ 2729048 w 4019006"/>
              <a:gd name="connsiteY2" fmla="*/ 3537 h 6865619"/>
              <a:gd name="connsiteX3" fmla="*/ 4019006 w 4019006"/>
              <a:gd name="connsiteY3" fmla="*/ 0 h 6865619"/>
              <a:gd name="connsiteX4" fmla="*/ 1903912 w 4019006"/>
              <a:gd name="connsiteY4" fmla="*/ 6856480 h 6865619"/>
              <a:gd name="connsiteX5" fmla="*/ 607424 w 4019006"/>
              <a:gd name="connsiteY5" fmla="*/ 6865619 h 6865619"/>
              <a:gd name="connsiteX0" fmla="*/ 607424 w 4019006"/>
              <a:gd name="connsiteY0" fmla="*/ 6865619 h 6865619"/>
              <a:gd name="connsiteX1" fmla="*/ 0 w 4019006"/>
              <a:gd name="connsiteY1" fmla="*/ 946967 h 6865619"/>
              <a:gd name="connsiteX2" fmla="*/ 2729048 w 4019006"/>
              <a:gd name="connsiteY2" fmla="*/ 3537 h 6865619"/>
              <a:gd name="connsiteX3" fmla="*/ 4019006 w 4019006"/>
              <a:gd name="connsiteY3" fmla="*/ 0 h 6865619"/>
              <a:gd name="connsiteX4" fmla="*/ 1903912 w 4019006"/>
              <a:gd name="connsiteY4" fmla="*/ 6856480 h 6865619"/>
              <a:gd name="connsiteX5" fmla="*/ 607424 w 4019006"/>
              <a:gd name="connsiteY5" fmla="*/ 6865619 h 6865619"/>
              <a:gd name="connsiteX0" fmla="*/ 607424 w 4019006"/>
              <a:gd name="connsiteY0" fmla="*/ 6865619 h 6865619"/>
              <a:gd name="connsiteX1" fmla="*/ 0 w 4019006"/>
              <a:gd name="connsiteY1" fmla="*/ 946967 h 6865619"/>
              <a:gd name="connsiteX2" fmla="*/ 2729048 w 4019006"/>
              <a:gd name="connsiteY2" fmla="*/ 3537 h 6865619"/>
              <a:gd name="connsiteX3" fmla="*/ 4019006 w 4019006"/>
              <a:gd name="connsiteY3" fmla="*/ 0 h 6865619"/>
              <a:gd name="connsiteX4" fmla="*/ 1903912 w 4019006"/>
              <a:gd name="connsiteY4" fmla="*/ 6856480 h 6865619"/>
              <a:gd name="connsiteX5" fmla="*/ 607424 w 4019006"/>
              <a:gd name="connsiteY5" fmla="*/ 6865619 h 6865619"/>
              <a:gd name="connsiteX0" fmla="*/ 607424 w 4019006"/>
              <a:gd name="connsiteY0" fmla="*/ 6865619 h 6865619"/>
              <a:gd name="connsiteX1" fmla="*/ 0 w 4019006"/>
              <a:gd name="connsiteY1" fmla="*/ 946967 h 6865619"/>
              <a:gd name="connsiteX2" fmla="*/ 2729048 w 4019006"/>
              <a:gd name="connsiteY2" fmla="*/ 3537 h 6865619"/>
              <a:gd name="connsiteX3" fmla="*/ 4019006 w 4019006"/>
              <a:gd name="connsiteY3" fmla="*/ 0 h 6865619"/>
              <a:gd name="connsiteX4" fmla="*/ 1903912 w 4019006"/>
              <a:gd name="connsiteY4" fmla="*/ 6856480 h 6865619"/>
              <a:gd name="connsiteX5" fmla="*/ 607424 w 4019006"/>
              <a:gd name="connsiteY5" fmla="*/ 6865619 h 6865619"/>
              <a:gd name="connsiteX0" fmla="*/ 607424 w 4019006"/>
              <a:gd name="connsiteY0" fmla="*/ 6865619 h 6865619"/>
              <a:gd name="connsiteX1" fmla="*/ 0 w 4019006"/>
              <a:gd name="connsiteY1" fmla="*/ 946967 h 6865619"/>
              <a:gd name="connsiteX2" fmla="*/ 2729048 w 4019006"/>
              <a:gd name="connsiteY2" fmla="*/ 3537 h 6865619"/>
              <a:gd name="connsiteX3" fmla="*/ 4019006 w 4019006"/>
              <a:gd name="connsiteY3" fmla="*/ 0 h 6865619"/>
              <a:gd name="connsiteX4" fmla="*/ 1903912 w 4019006"/>
              <a:gd name="connsiteY4" fmla="*/ 6856480 h 6865619"/>
              <a:gd name="connsiteX5" fmla="*/ 607424 w 4019006"/>
              <a:gd name="connsiteY5" fmla="*/ 6865619 h 6865619"/>
              <a:gd name="connsiteX0" fmla="*/ 607424 w 4019006"/>
              <a:gd name="connsiteY0" fmla="*/ 6865619 h 6865619"/>
              <a:gd name="connsiteX1" fmla="*/ 0 w 4019006"/>
              <a:gd name="connsiteY1" fmla="*/ 946967 h 6865619"/>
              <a:gd name="connsiteX2" fmla="*/ 2729048 w 4019006"/>
              <a:gd name="connsiteY2" fmla="*/ 3537 h 6865619"/>
              <a:gd name="connsiteX3" fmla="*/ 4019006 w 4019006"/>
              <a:gd name="connsiteY3" fmla="*/ 0 h 6865619"/>
              <a:gd name="connsiteX4" fmla="*/ 1903912 w 4019006"/>
              <a:gd name="connsiteY4" fmla="*/ 6856480 h 6865619"/>
              <a:gd name="connsiteX5" fmla="*/ 607424 w 4019006"/>
              <a:gd name="connsiteY5" fmla="*/ 6865619 h 6865619"/>
              <a:gd name="connsiteX0" fmla="*/ 607424 w 4019006"/>
              <a:gd name="connsiteY0" fmla="*/ 6865619 h 6865619"/>
              <a:gd name="connsiteX1" fmla="*/ 0 w 4019006"/>
              <a:gd name="connsiteY1" fmla="*/ 946967 h 6865619"/>
              <a:gd name="connsiteX2" fmla="*/ 2694123 w 4019006"/>
              <a:gd name="connsiteY2" fmla="*/ 3537 h 6865619"/>
              <a:gd name="connsiteX3" fmla="*/ 4019006 w 4019006"/>
              <a:gd name="connsiteY3" fmla="*/ 0 h 6865619"/>
              <a:gd name="connsiteX4" fmla="*/ 1903912 w 4019006"/>
              <a:gd name="connsiteY4" fmla="*/ 6856480 h 6865619"/>
              <a:gd name="connsiteX5" fmla="*/ 607424 w 4019006"/>
              <a:gd name="connsiteY5" fmla="*/ 6865619 h 6865619"/>
              <a:gd name="connsiteX0" fmla="*/ 550274 w 3961856"/>
              <a:gd name="connsiteY0" fmla="*/ 6865619 h 6865619"/>
              <a:gd name="connsiteX1" fmla="*/ 0 w 3961856"/>
              <a:gd name="connsiteY1" fmla="*/ 1062729 h 6865619"/>
              <a:gd name="connsiteX2" fmla="*/ 2636973 w 3961856"/>
              <a:gd name="connsiteY2" fmla="*/ 3537 h 6865619"/>
              <a:gd name="connsiteX3" fmla="*/ 3961856 w 3961856"/>
              <a:gd name="connsiteY3" fmla="*/ 0 h 6865619"/>
              <a:gd name="connsiteX4" fmla="*/ 1846762 w 3961856"/>
              <a:gd name="connsiteY4" fmla="*/ 6856480 h 6865619"/>
              <a:gd name="connsiteX5" fmla="*/ 550274 w 3961856"/>
              <a:gd name="connsiteY5" fmla="*/ 6865619 h 6865619"/>
              <a:gd name="connsiteX0" fmla="*/ 616949 w 4028531"/>
              <a:gd name="connsiteY0" fmla="*/ 6865619 h 6865619"/>
              <a:gd name="connsiteX1" fmla="*/ 0 w 4028531"/>
              <a:gd name="connsiteY1" fmla="*/ 955236 h 6865619"/>
              <a:gd name="connsiteX2" fmla="*/ 2703648 w 4028531"/>
              <a:gd name="connsiteY2" fmla="*/ 3537 h 6865619"/>
              <a:gd name="connsiteX3" fmla="*/ 4028531 w 4028531"/>
              <a:gd name="connsiteY3" fmla="*/ 0 h 6865619"/>
              <a:gd name="connsiteX4" fmla="*/ 1913437 w 4028531"/>
              <a:gd name="connsiteY4" fmla="*/ 6856480 h 6865619"/>
              <a:gd name="connsiteX5" fmla="*/ 616949 w 4028531"/>
              <a:gd name="connsiteY5" fmla="*/ 6865619 h 68656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028531" h="6865619">
                <a:moveTo>
                  <a:pt x="616949" y="6865619"/>
                </a:moveTo>
                <a:lnTo>
                  <a:pt x="0" y="955236"/>
                </a:lnTo>
                <a:lnTo>
                  <a:pt x="2703648" y="3537"/>
                </a:lnTo>
                <a:lnTo>
                  <a:pt x="4028531" y="0"/>
                </a:lnTo>
                <a:lnTo>
                  <a:pt x="1913437" y="6856480"/>
                </a:lnTo>
                <a:lnTo>
                  <a:pt x="616949" y="6865619"/>
                </a:lnTo>
                <a:close/>
              </a:path>
            </a:pathLst>
          </a:custGeom>
          <a:gradFill flip="none" rotWithShape="1">
            <a:gsLst>
              <a:gs pos="0">
                <a:schemeClr val="tx2">
                  <a:lumMod val="40000"/>
                  <a:lumOff val="60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890000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8" name="Vapaamuotoinen: Muoto 7">
            <a:extLst>
              <a:ext uri="{FF2B5EF4-FFF2-40B4-BE49-F238E27FC236}">
                <a16:creationId xmlns:a16="http://schemas.microsoft.com/office/drawing/2014/main" id="{41B4A677-B136-4726-BB6A-E265255E727D}"/>
              </a:ext>
            </a:extLst>
          </p:cNvPr>
          <p:cNvSpPr/>
          <p:nvPr userDrawn="1"/>
        </p:nvSpPr>
        <p:spPr>
          <a:xfrm>
            <a:off x="646611" y="5122545"/>
            <a:ext cx="3051493" cy="1735773"/>
          </a:xfrm>
          <a:custGeom>
            <a:avLst/>
            <a:gdLst>
              <a:gd name="connsiteX0" fmla="*/ 0 w 3230880"/>
              <a:gd name="connsiteY0" fmla="*/ 2354580 h 2354580"/>
              <a:gd name="connsiteX1" fmla="*/ 3230880 w 3230880"/>
              <a:gd name="connsiteY1" fmla="*/ 0 h 2354580"/>
              <a:gd name="connsiteX2" fmla="*/ 2484120 w 3230880"/>
              <a:gd name="connsiteY2" fmla="*/ 2346960 h 2354580"/>
              <a:gd name="connsiteX3" fmla="*/ 0 w 3230880"/>
              <a:gd name="connsiteY3" fmla="*/ 2354580 h 2354580"/>
              <a:gd name="connsiteX0" fmla="*/ 0 w 3249930"/>
              <a:gd name="connsiteY0" fmla="*/ 2351405 h 2351405"/>
              <a:gd name="connsiteX1" fmla="*/ 3249930 w 3249930"/>
              <a:gd name="connsiteY1" fmla="*/ 0 h 2351405"/>
              <a:gd name="connsiteX2" fmla="*/ 2503170 w 3249930"/>
              <a:gd name="connsiteY2" fmla="*/ 2346960 h 2351405"/>
              <a:gd name="connsiteX3" fmla="*/ 0 w 3249930"/>
              <a:gd name="connsiteY3" fmla="*/ 2351405 h 2351405"/>
              <a:gd name="connsiteX0" fmla="*/ 0 w 3237230"/>
              <a:gd name="connsiteY0" fmla="*/ 2354580 h 2354580"/>
              <a:gd name="connsiteX1" fmla="*/ 3237230 w 3237230"/>
              <a:gd name="connsiteY1" fmla="*/ 0 h 2354580"/>
              <a:gd name="connsiteX2" fmla="*/ 2503170 w 3237230"/>
              <a:gd name="connsiteY2" fmla="*/ 2350135 h 2354580"/>
              <a:gd name="connsiteX3" fmla="*/ 0 w 3237230"/>
              <a:gd name="connsiteY3" fmla="*/ 2354580 h 2354580"/>
              <a:gd name="connsiteX0" fmla="*/ 0 w 3046730"/>
              <a:gd name="connsiteY0" fmla="*/ 1744980 h 1744980"/>
              <a:gd name="connsiteX1" fmla="*/ 3046730 w 3046730"/>
              <a:gd name="connsiteY1" fmla="*/ 0 h 1744980"/>
              <a:gd name="connsiteX2" fmla="*/ 2503170 w 3046730"/>
              <a:gd name="connsiteY2" fmla="*/ 1740535 h 1744980"/>
              <a:gd name="connsiteX3" fmla="*/ 0 w 3046730"/>
              <a:gd name="connsiteY3" fmla="*/ 1744980 h 1744980"/>
              <a:gd name="connsiteX0" fmla="*/ 0 w 3046730"/>
              <a:gd name="connsiteY0" fmla="*/ 1744980 h 1744980"/>
              <a:gd name="connsiteX1" fmla="*/ 3046730 w 3046730"/>
              <a:gd name="connsiteY1" fmla="*/ 0 h 1744980"/>
              <a:gd name="connsiteX2" fmla="*/ 2355532 w 3046730"/>
              <a:gd name="connsiteY2" fmla="*/ 1740535 h 1744980"/>
              <a:gd name="connsiteX3" fmla="*/ 0 w 3046730"/>
              <a:gd name="connsiteY3" fmla="*/ 1744980 h 1744980"/>
              <a:gd name="connsiteX0" fmla="*/ 0 w 3051493"/>
              <a:gd name="connsiteY0" fmla="*/ 1740217 h 1740217"/>
              <a:gd name="connsiteX1" fmla="*/ 3051493 w 3051493"/>
              <a:gd name="connsiteY1" fmla="*/ 0 h 1740217"/>
              <a:gd name="connsiteX2" fmla="*/ 2355532 w 3051493"/>
              <a:gd name="connsiteY2" fmla="*/ 1735772 h 1740217"/>
              <a:gd name="connsiteX3" fmla="*/ 0 w 3051493"/>
              <a:gd name="connsiteY3" fmla="*/ 1740217 h 1740217"/>
              <a:gd name="connsiteX0" fmla="*/ 0 w 3051493"/>
              <a:gd name="connsiteY0" fmla="*/ 1740217 h 1740217"/>
              <a:gd name="connsiteX1" fmla="*/ 3051493 w 3051493"/>
              <a:gd name="connsiteY1" fmla="*/ 0 h 1740217"/>
              <a:gd name="connsiteX2" fmla="*/ 2222182 w 3051493"/>
              <a:gd name="connsiteY2" fmla="*/ 1652429 h 1740217"/>
              <a:gd name="connsiteX3" fmla="*/ 0 w 3051493"/>
              <a:gd name="connsiteY3" fmla="*/ 1740217 h 1740217"/>
              <a:gd name="connsiteX0" fmla="*/ 0 w 3051493"/>
              <a:gd name="connsiteY0" fmla="*/ 1740217 h 1740535"/>
              <a:gd name="connsiteX1" fmla="*/ 3051493 w 3051493"/>
              <a:gd name="connsiteY1" fmla="*/ 0 h 1740535"/>
              <a:gd name="connsiteX2" fmla="*/ 2355532 w 3051493"/>
              <a:gd name="connsiteY2" fmla="*/ 1740535 h 1740535"/>
              <a:gd name="connsiteX3" fmla="*/ 0 w 3051493"/>
              <a:gd name="connsiteY3" fmla="*/ 1740217 h 1740535"/>
              <a:gd name="connsiteX0" fmla="*/ 0 w 3051493"/>
              <a:gd name="connsiteY0" fmla="*/ 1735455 h 1735773"/>
              <a:gd name="connsiteX1" fmla="*/ 3051493 w 3051493"/>
              <a:gd name="connsiteY1" fmla="*/ 0 h 1735773"/>
              <a:gd name="connsiteX2" fmla="*/ 2355532 w 3051493"/>
              <a:gd name="connsiteY2" fmla="*/ 1735773 h 1735773"/>
              <a:gd name="connsiteX3" fmla="*/ 0 w 3051493"/>
              <a:gd name="connsiteY3" fmla="*/ 1735455 h 17357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051493" h="1735773">
                <a:moveTo>
                  <a:pt x="0" y="1735455"/>
                </a:moveTo>
                <a:lnTo>
                  <a:pt x="3051493" y="0"/>
                </a:lnTo>
                <a:lnTo>
                  <a:pt x="2355532" y="1735773"/>
                </a:lnTo>
                <a:lnTo>
                  <a:pt x="0" y="1735455"/>
                </a:lnTo>
                <a:close/>
              </a:path>
            </a:pathLst>
          </a:custGeom>
          <a:solidFill>
            <a:srgbClr val="1366AA">
              <a:alpha val="64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dirty="0"/>
          </a:p>
        </p:txBody>
      </p:sp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5116282" y="446399"/>
            <a:ext cx="7083337" cy="1146181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4400" b="1" spc="-200">
                <a:solidFill>
                  <a:schemeClr val="accent1"/>
                </a:solidFill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  <a:endParaRPr lang="en-US" dirty="0"/>
          </a:p>
        </p:txBody>
      </p:sp>
      <p:pic>
        <p:nvPicPr>
          <p:cNvPr id="9" name="Kuva 8">
            <a:extLst>
              <a:ext uri="{FF2B5EF4-FFF2-40B4-BE49-F238E27FC236}">
                <a16:creationId xmlns:a16="http://schemas.microsoft.com/office/drawing/2014/main" id="{45B6EE55-8538-4484-AA72-6F4F69FCF49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2" y="-11056"/>
            <a:ext cx="3883843" cy="17627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81999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kansi kuvalla - nosto">
    <p:bg>
      <p:bgPr>
        <a:solidFill>
          <a:schemeClr val="tx1">
            <a:lumMod val="50000"/>
            <a:lumOff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orakulmio 5">
            <a:extLst>
              <a:ext uri="{FF2B5EF4-FFF2-40B4-BE49-F238E27FC236}">
                <a16:creationId xmlns:a16="http://schemas.microsoft.com/office/drawing/2014/main" id="{B56BCA98-83EF-4A2E-A53E-8397E5D02014}"/>
              </a:ext>
            </a:extLst>
          </p:cNvPr>
          <p:cNvSpPr/>
          <p:nvPr userDrawn="1"/>
        </p:nvSpPr>
        <p:spPr>
          <a:xfrm>
            <a:off x="3812115" y="4498974"/>
            <a:ext cx="7859185" cy="1876425"/>
          </a:xfrm>
          <a:prstGeom prst="rect">
            <a:avLst/>
          </a:prstGeom>
          <a:solidFill>
            <a:schemeClr val="accent1">
              <a:alpha val="56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6096001" y="4867516"/>
            <a:ext cx="5207000" cy="1393584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4400" b="1" spc="-200"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  <a:endParaRPr lang="en-US" dirty="0"/>
          </a:p>
        </p:txBody>
      </p:sp>
      <p:pic>
        <p:nvPicPr>
          <p:cNvPr id="5" name="Kuva 4">
            <a:extLst>
              <a:ext uri="{FF2B5EF4-FFF2-40B4-BE49-F238E27FC236}">
                <a16:creationId xmlns:a16="http://schemas.microsoft.com/office/drawing/2014/main" id="{E12027B8-3ACC-4B99-A595-CEED283E7D8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5095202"/>
            <a:ext cx="3883841" cy="1762798"/>
          </a:xfrm>
          <a:prstGeom prst="rect">
            <a:avLst/>
          </a:prstGeom>
        </p:spPr>
      </p:pic>
      <p:sp>
        <p:nvSpPr>
          <p:cNvPr id="7" name="Tekstiruutu 6">
            <a:extLst>
              <a:ext uri="{FF2B5EF4-FFF2-40B4-BE49-F238E27FC236}">
                <a16:creationId xmlns:a16="http://schemas.microsoft.com/office/drawing/2014/main" id="{6106C9CE-B35D-4F9D-B580-F52D76DD900E}"/>
              </a:ext>
            </a:extLst>
          </p:cNvPr>
          <p:cNvSpPr txBox="1"/>
          <p:nvPr userDrawn="1"/>
        </p:nvSpPr>
        <p:spPr>
          <a:xfrm>
            <a:off x="3812115" y="3728520"/>
            <a:ext cx="2162175" cy="529375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i-FI" sz="34400" b="1" dirty="0">
                <a:solidFill>
                  <a:schemeClr val="bg1"/>
                </a:solidFill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566578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kansi kuvalla">
    <p:bg>
      <p:bgPr>
        <a:solidFill>
          <a:schemeClr val="tx1">
            <a:lumMod val="50000"/>
            <a:lumOff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Kuva 4">
            <a:extLst>
              <a:ext uri="{FF2B5EF4-FFF2-40B4-BE49-F238E27FC236}">
                <a16:creationId xmlns:a16="http://schemas.microsoft.com/office/drawing/2014/main" id="{E12027B8-3ACC-4B99-A595-CEED283E7D8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5095202"/>
            <a:ext cx="3883841" cy="1762798"/>
          </a:xfrm>
          <a:prstGeom prst="rect">
            <a:avLst/>
          </a:prstGeom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B5C5974A-92E5-447A-A74F-126A2265D30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96001" y="4867516"/>
            <a:ext cx="5207000" cy="1393584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4400" b="1" spc="-200"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54362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kansi kuvalla ja kuviolla">
    <p:bg>
      <p:bgPr>
        <a:solidFill>
          <a:schemeClr val="tx1">
            <a:lumMod val="50000"/>
            <a:lumOff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721785" y="1912266"/>
            <a:ext cx="10691140" cy="26360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pic>
        <p:nvPicPr>
          <p:cNvPr id="9" name="Kuva 8">
            <a:extLst>
              <a:ext uri="{FF2B5EF4-FFF2-40B4-BE49-F238E27FC236}">
                <a16:creationId xmlns:a16="http://schemas.microsoft.com/office/drawing/2014/main" id="{4BDCF47E-3E49-4587-B526-04B917F4D02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5095202"/>
            <a:ext cx="3883841" cy="1762798"/>
          </a:xfrm>
          <a:prstGeom prst="rect">
            <a:avLst/>
          </a:prstGeom>
        </p:spPr>
      </p:pic>
      <p:sp>
        <p:nvSpPr>
          <p:cNvPr id="3" name="Vapaamuotoinen: Muoto 2">
            <a:extLst>
              <a:ext uri="{FF2B5EF4-FFF2-40B4-BE49-F238E27FC236}">
                <a16:creationId xmlns:a16="http://schemas.microsoft.com/office/drawing/2014/main" id="{965F3F81-83D2-4265-B857-439498CF5505}"/>
              </a:ext>
            </a:extLst>
          </p:cNvPr>
          <p:cNvSpPr/>
          <p:nvPr userDrawn="1"/>
        </p:nvSpPr>
        <p:spPr>
          <a:xfrm>
            <a:off x="6096000" y="0"/>
            <a:ext cx="6102350" cy="2570006"/>
          </a:xfrm>
          <a:custGeom>
            <a:avLst/>
            <a:gdLst>
              <a:gd name="connsiteX0" fmla="*/ 0 w 3422650"/>
              <a:gd name="connsiteY0" fmla="*/ 0 h 1441450"/>
              <a:gd name="connsiteX1" fmla="*/ 3422650 w 3422650"/>
              <a:gd name="connsiteY1" fmla="*/ 1441450 h 1441450"/>
              <a:gd name="connsiteX2" fmla="*/ 3409950 w 3422650"/>
              <a:gd name="connsiteY2" fmla="*/ 0 h 1441450"/>
              <a:gd name="connsiteX3" fmla="*/ 0 w 3422650"/>
              <a:gd name="connsiteY3" fmla="*/ 0 h 1441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22650" h="1441450">
                <a:moveTo>
                  <a:pt x="0" y="0"/>
                </a:moveTo>
                <a:lnTo>
                  <a:pt x="3422650" y="1441450"/>
                </a:lnTo>
                <a:lnTo>
                  <a:pt x="340995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tx2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6" name="Vapaamuotoinen: Muoto 5">
            <a:extLst>
              <a:ext uri="{FF2B5EF4-FFF2-40B4-BE49-F238E27FC236}">
                <a16:creationId xmlns:a16="http://schemas.microsoft.com/office/drawing/2014/main" id="{BA2B021C-837B-46B0-83E2-272CBB5D4492}"/>
              </a:ext>
            </a:extLst>
          </p:cNvPr>
          <p:cNvSpPr/>
          <p:nvPr userDrawn="1"/>
        </p:nvSpPr>
        <p:spPr>
          <a:xfrm>
            <a:off x="10561688" y="-12701"/>
            <a:ext cx="1630312" cy="5106047"/>
          </a:xfrm>
          <a:custGeom>
            <a:avLst/>
            <a:gdLst>
              <a:gd name="connsiteX0" fmla="*/ 0 w 914400"/>
              <a:gd name="connsiteY0" fmla="*/ 0 h 2863850"/>
              <a:gd name="connsiteX1" fmla="*/ 914400 w 914400"/>
              <a:gd name="connsiteY1" fmla="*/ 2863850 h 2863850"/>
              <a:gd name="connsiteX2" fmla="*/ 914400 w 914400"/>
              <a:gd name="connsiteY2" fmla="*/ 6350 h 2863850"/>
              <a:gd name="connsiteX3" fmla="*/ 0 w 914400"/>
              <a:gd name="connsiteY3" fmla="*/ 0 h 2863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14400" h="2863850">
                <a:moveTo>
                  <a:pt x="0" y="0"/>
                </a:moveTo>
                <a:lnTo>
                  <a:pt x="914400" y="2863850"/>
                </a:lnTo>
                <a:lnTo>
                  <a:pt x="914400" y="635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824183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721785" y="381000"/>
            <a:ext cx="10729383" cy="11957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5000"/>
              </a:lnSpc>
              <a:defRPr sz="3600" b="1" spc="-100">
                <a:solidFill>
                  <a:schemeClr val="tx1"/>
                </a:solidFill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721785" y="1685676"/>
            <a:ext cx="10729383" cy="4250891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96863" indent="-271463">
              <a:buClr>
                <a:srgbClr val="378DC4"/>
              </a:buClr>
              <a:buFont typeface="Arial" panose="020B0604020202020204" pitchFamily="34" charset="0"/>
              <a:buChar char="•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01663" indent="-296863">
              <a:buFont typeface="Arial" panose="020B0604020202020204" pitchFamily="34" charset="0"/>
              <a:buChar char="‒"/>
              <a:defRPr sz="1600" i="1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00113" indent="-298450">
              <a:buFont typeface="Arial" panose="020B0604020202020204" pitchFamily="34" charset="0"/>
              <a:buChar char="‒"/>
              <a:defRPr sz="1400" baseline="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27138" indent="-320675">
              <a:buFont typeface="Arial" panose="020B0604020202020204" pitchFamily="34" charset="0"/>
              <a:buChar char="‒"/>
              <a:defRPr sz="1300" baseline="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fi-FI" dirty="0"/>
              <a:t>Muokkaa tekstin perustyylejä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6" name="Date Placeholder 7"/>
          <p:cNvSpPr>
            <a:spLocks noGrp="1"/>
          </p:cNvSpPr>
          <p:nvPr>
            <p:ph type="dt" sz="half" idx="15"/>
          </p:nvPr>
        </p:nvSpPr>
        <p:spPr>
          <a:xfrm>
            <a:off x="6587067" y="6298084"/>
            <a:ext cx="4826000" cy="18573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4D85A3-5928-4FA8-B074-1A44C471BF7F}" type="datetime1">
              <a:rPr lang="fi-FI" smtClean="0"/>
              <a:t>12.12.2023</a:t>
            </a:fld>
            <a:endParaRPr lang="fi-FI"/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7"/>
          </p:nvPr>
        </p:nvSpPr>
        <p:spPr>
          <a:xfrm>
            <a:off x="6587067" y="6483823"/>
            <a:ext cx="4826000" cy="161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07628F-9402-FB47-93B5-FC3C3BFEEBE0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719667" y="6048320"/>
            <a:ext cx="10731500" cy="0"/>
          </a:xfrm>
          <a:prstGeom prst="line">
            <a:avLst/>
          </a:prstGeom>
          <a:ln w="12700" cmpd="sng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3" name="Kuva 12">
            <a:extLst>
              <a:ext uri="{FF2B5EF4-FFF2-40B4-BE49-F238E27FC236}">
                <a16:creationId xmlns:a16="http://schemas.microsoft.com/office/drawing/2014/main" id="{79031326-596C-4623-8157-C4FBFE28287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71434" y="6045445"/>
            <a:ext cx="1783907" cy="809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54000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 + kuvi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721785" y="381000"/>
            <a:ext cx="10729383" cy="11957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5000"/>
              </a:lnSpc>
              <a:defRPr sz="3600" b="1" spc="-100">
                <a:solidFill>
                  <a:schemeClr val="tx1"/>
                </a:solidFill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721785" y="1685676"/>
            <a:ext cx="10729383" cy="4250891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96863" indent="-271463">
              <a:buClr>
                <a:srgbClr val="378DC4"/>
              </a:buClr>
              <a:buFont typeface="Arial" panose="020B0604020202020204" pitchFamily="34" charset="0"/>
              <a:buChar char="•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01663" indent="-296863">
              <a:buFont typeface="Arial" panose="020B0604020202020204" pitchFamily="34" charset="0"/>
              <a:buChar char="‒"/>
              <a:defRPr sz="1600" i="1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00113" indent="-298450">
              <a:buFont typeface="Arial" panose="020B0604020202020204" pitchFamily="34" charset="0"/>
              <a:buChar char="‒"/>
              <a:defRPr sz="1400" baseline="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27138" indent="-320675">
              <a:buFont typeface="Arial" panose="020B0604020202020204" pitchFamily="34" charset="0"/>
              <a:buChar char="‒"/>
              <a:defRPr sz="1300" baseline="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fi-FI" dirty="0"/>
              <a:t>Muokkaa tekstin perustyylejä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6" name="Date Placeholder 7"/>
          <p:cNvSpPr>
            <a:spLocks noGrp="1"/>
          </p:cNvSpPr>
          <p:nvPr>
            <p:ph type="dt" sz="half" idx="15"/>
          </p:nvPr>
        </p:nvSpPr>
        <p:spPr>
          <a:xfrm>
            <a:off x="6587067" y="6298084"/>
            <a:ext cx="4826000" cy="18573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4D85A3-5928-4FA8-B074-1A44C471BF7F}" type="datetime1">
              <a:rPr lang="fi-FI" smtClean="0"/>
              <a:t>12.12.2023</a:t>
            </a:fld>
            <a:endParaRPr lang="fi-FI"/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7"/>
          </p:nvPr>
        </p:nvSpPr>
        <p:spPr>
          <a:xfrm>
            <a:off x="6587067" y="6483823"/>
            <a:ext cx="4826000" cy="161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07628F-9402-FB47-93B5-FC3C3BFEEBE0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719667" y="6048320"/>
            <a:ext cx="10731500" cy="0"/>
          </a:xfrm>
          <a:prstGeom prst="line">
            <a:avLst/>
          </a:prstGeom>
          <a:ln w="12700" cmpd="sng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3" name="Kuva 12">
            <a:extLst>
              <a:ext uri="{FF2B5EF4-FFF2-40B4-BE49-F238E27FC236}">
                <a16:creationId xmlns:a16="http://schemas.microsoft.com/office/drawing/2014/main" id="{79031326-596C-4623-8157-C4FBFE28287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71434" y="6045445"/>
            <a:ext cx="1783907" cy="809680"/>
          </a:xfrm>
          <a:prstGeom prst="rect">
            <a:avLst/>
          </a:prstGeom>
        </p:spPr>
      </p:pic>
      <p:sp>
        <p:nvSpPr>
          <p:cNvPr id="12" name="Vapaamuotoinen: Muoto 11">
            <a:extLst>
              <a:ext uri="{FF2B5EF4-FFF2-40B4-BE49-F238E27FC236}">
                <a16:creationId xmlns:a16="http://schemas.microsoft.com/office/drawing/2014/main" id="{51D41A45-43E6-457A-B149-72ED8CECB2A7}"/>
              </a:ext>
            </a:extLst>
          </p:cNvPr>
          <p:cNvSpPr/>
          <p:nvPr userDrawn="1"/>
        </p:nvSpPr>
        <p:spPr>
          <a:xfrm>
            <a:off x="6096000" y="0"/>
            <a:ext cx="6102350" cy="2570006"/>
          </a:xfrm>
          <a:custGeom>
            <a:avLst/>
            <a:gdLst>
              <a:gd name="connsiteX0" fmla="*/ 0 w 3422650"/>
              <a:gd name="connsiteY0" fmla="*/ 0 h 1441450"/>
              <a:gd name="connsiteX1" fmla="*/ 3422650 w 3422650"/>
              <a:gd name="connsiteY1" fmla="*/ 1441450 h 1441450"/>
              <a:gd name="connsiteX2" fmla="*/ 3409950 w 3422650"/>
              <a:gd name="connsiteY2" fmla="*/ 0 h 1441450"/>
              <a:gd name="connsiteX3" fmla="*/ 0 w 3422650"/>
              <a:gd name="connsiteY3" fmla="*/ 0 h 1441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22650" h="1441450">
                <a:moveTo>
                  <a:pt x="0" y="0"/>
                </a:moveTo>
                <a:lnTo>
                  <a:pt x="3422650" y="1441450"/>
                </a:lnTo>
                <a:lnTo>
                  <a:pt x="340995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tx2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4" name="Vapaamuotoinen: Muoto 13">
            <a:extLst>
              <a:ext uri="{FF2B5EF4-FFF2-40B4-BE49-F238E27FC236}">
                <a16:creationId xmlns:a16="http://schemas.microsoft.com/office/drawing/2014/main" id="{26132C77-0126-449E-B529-19A28D325637}"/>
              </a:ext>
            </a:extLst>
          </p:cNvPr>
          <p:cNvSpPr/>
          <p:nvPr userDrawn="1"/>
        </p:nvSpPr>
        <p:spPr>
          <a:xfrm>
            <a:off x="10561688" y="-12701"/>
            <a:ext cx="1630312" cy="5106047"/>
          </a:xfrm>
          <a:custGeom>
            <a:avLst/>
            <a:gdLst>
              <a:gd name="connsiteX0" fmla="*/ 0 w 914400"/>
              <a:gd name="connsiteY0" fmla="*/ 0 h 2863850"/>
              <a:gd name="connsiteX1" fmla="*/ 914400 w 914400"/>
              <a:gd name="connsiteY1" fmla="*/ 2863850 h 2863850"/>
              <a:gd name="connsiteX2" fmla="*/ 914400 w 914400"/>
              <a:gd name="connsiteY2" fmla="*/ 6350 h 2863850"/>
              <a:gd name="connsiteX3" fmla="*/ 0 w 914400"/>
              <a:gd name="connsiteY3" fmla="*/ 0 h 2863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14400" h="2863850">
                <a:moveTo>
                  <a:pt x="0" y="0"/>
                </a:moveTo>
                <a:lnTo>
                  <a:pt x="914400" y="2863850"/>
                </a:lnTo>
                <a:lnTo>
                  <a:pt x="914400" y="635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111997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6587067" y="5953125"/>
            <a:ext cx="4826000" cy="158750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fi-FI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2"/>
          </p:nvPr>
        </p:nvSpPr>
        <p:spPr>
          <a:xfrm>
            <a:off x="6587067" y="6111875"/>
            <a:ext cx="4826000" cy="185738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AC5591C4-5CCB-4469-BC80-0D582F3DE5F0}" type="datetime1">
              <a:rPr lang="fi-FI" smtClean="0"/>
              <a:t>12.12.2023</a:t>
            </a:fld>
            <a:endParaRPr lang="fi-FI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>
          <a:xfrm>
            <a:off x="6587067" y="6297614"/>
            <a:ext cx="4826000" cy="161925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65DB13D-24FD-0641-8100-A6CD964B88B6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33785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837" r:id="rId1"/>
    <p:sldLayoutId id="2147484839" r:id="rId2"/>
    <p:sldLayoutId id="2147484855" r:id="rId3"/>
    <p:sldLayoutId id="2147484821" r:id="rId4"/>
    <p:sldLayoutId id="2147484847" r:id="rId5"/>
    <p:sldLayoutId id="2147484860" r:id="rId6"/>
    <p:sldLayoutId id="2147484845" r:id="rId7"/>
    <p:sldLayoutId id="2147484850" r:id="rId8"/>
    <p:sldLayoutId id="2147484858" r:id="rId9"/>
    <p:sldLayoutId id="2147484848" r:id="rId10"/>
    <p:sldLayoutId id="2147484856" r:id="rId11"/>
    <p:sldLayoutId id="2147484859" r:id="rId12"/>
    <p:sldLayoutId id="2147484852" r:id="rId13"/>
    <p:sldLayoutId id="2147484857" r:id="rId14"/>
    <p:sldLayoutId id="2147484853" r:id="rId15"/>
    <p:sldLayoutId id="2147484854" r:id="rId16"/>
  </p:sldLayoutIdLst>
  <p:hf hdr="0" ftr="0"/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MS PGothic" pitchFamily="34" charset="-128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MS PGothic" pitchFamily="34" charset="-128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ヒラギノ角ゴ Pro W3" charset="-128"/>
          <a:cs typeface="ヒラギノ角ゴ Pro W3" charset="-128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MS PGothic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9.xml"/><Relationship Id="rId4" Type="http://schemas.openxmlformats.org/officeDocument/2006/relationships/chart" Target="../charts/char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B662F4D-1DE3-4005-AE73-9D4EE081A5C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657933" y="4056821"/>
            <a:ext cx="8217776" cy="2123266"/>
          </a:xfrm>
        </p:spPr>
        <p:txBody>
          <a:bodyPr/>
          <a:lstStyle/>
          <a:p>
            <a:r>
              <a:rPr lang="fi-FI" dirty="0"/>
              <a:t>Heikosti suoriutuvien oppilaiden laskusujuvuus ja tunteet</a:t>
            </a:r>
            <a:br>
              <a:rPr lang="fi-FI" dirty="0"/>
            </a:br>
            <a:r>
              <a:rPr lang="fi-FI" sz="2400" b="0" dirty="0">
                <a:latin typeface="Calibri" panose="020F0502020204030204" pitchFamily="34" charset="0"/>
                <a:cs typeface="Calibri" panose="020F0502020204030204" pitchFamily="34" charset="0"/>
              </a:rPr>
              <a:t>Jari Metsämuuronen, Marja Holm, </a:t>
            </a:r>
            <a:r>
              <a:rPr lang="fi-FI" sz="2400" b="0">
                <a:latin typeface="Calibri" panose="020F0502020204030204" pitchFamily="34" charset="0"/>
                <a:cs typeface="Calibri" panose="020F0502020204030204" pitchFamily="34" charset="0"/>
              </a:rPr>
              <a:t>Pekka Räsänen</a:t>
            </a:r>
            <a:endParaRPr lang="fi-FI" sz="2400" b="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77392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17970"/>
    </mc:Choice>
    <mc:Fallback xmlns="">
      <p:transition advTm="17970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tsikko 2">
            <a:extLst>
              <a:ext uri="{FF2B5EF4-FFF2-40B4-BE49-F238E27FC236}">
                <a16:creationId xmlns:a16="http://schemas.microsoft.com/office/drawing/2014/main" id="{DAEE8A35-3A10-415B-9CEC-C688CAB2DBF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0407" y="381000"/>
            <a:ext cx="10729383" cy="667215"/>
          </a:xfrm>
        </p:spPr>
        <p:txBody>
          <a:bodyPr/>
          <a:lstStyle/>
          <a:p>
            <a:pPr marL="38100" lvl="2" fontAlgn="base">
              <a:lnSpc>
                <a:spcPct val="75000"/>
              </a:lnSpc>
              <a:spcBef>
                <a:spcPts val="3000"/>
              </a:spcBef>
              <a:spcAft>
                <a:spcPts val="600"/>
              </a:spcAft>
            </a:pPr>
            <a:r>
              <a:rPr lang="fi-FI" sz="4000" b="1" dirty="0">
                <a:effectLst>
                  <a:glow>
                    <a:srgbClr val="000000"/>
                  </a:glow>
                  <a:outerShdw sx="0" sy="0">
                    <a:srgbClr val="000000"/>
                  </a:outerShdw>
                  <a:reflection stA="0" endPos="0" fadeDir="0" sx="0" sy="0"/>
                </a:effectLst>
                <a:latin typeface="Vinkel Li"/>
                <a:ea typeface="Vinkel Rg"/>
                <a:cs typeface="Vinkel Rg"/>
              </a:rPr>
              <a:t>Heikosti suoriutuneista oppilaista tytöt kokevat matematiikan kielteisemmäksi kuin pojat</a:t>
            </a:r>
            <a:endParaRPr lang="fi-FI" sz="4000" b="1" u="none" strike="noStrike" kern="0" spc="0" dirty="0">
              <a:ln>
                <a:noFill/>
              </a:ln>
              <a:effectLst>
                <a:glow>
                  <a:srgbClr val="000000"/>
                </a:glow>
                <a:outerShdw sx="0" sy="0">
                  <a:srgbClr val="000000"/>
                </a:outerShdw>
                <a:reflection stA="0" endPos="0" fadeDir="0" sx="0" sy="0"/>
              </a:effectLst>
              <a:latin typeface="Vinkel Li"/>
              <a:ea typeface="Vinkel Rg"/>
              <a:cs typeface="Vinkel Rg"/>
            </a:endParaRPr>
          </a:p>
        </p:txBody>
      </p:sp>
      <p:sp>
        <p:nvSpPr>
          <p:cNvPr id="5" name="Tekstiruutu 4">
            <a:extLst>
              <a:ext uri="{FF2B5EF4-FFF2-40B4-BE49-F238E27FC236}">
                <a16:creationId xmlns:a16="http://schemas.microsoft.com/office/drawing/2014/main" id="{2A204015-9F17-4002-9CA1-7B1CABDD74A1}"/>
              </a:ext>
            </a:extLst>
          </p:cNvPr>
          <p:cNvSpPr txBox="1"/>
          <p:nvPr/>
        </p:nvSpPr>
        <p:spPr>
          <a:xfrm>
            <a:off x="7840545" y="1781174"/>
            <a:ext cx="3484461" cy="400109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t>Heikosti suoriutuneista oppilaista </a:t>
            </a:r>
            <a:r>
              <a:rPr kumimoji="0" lang="fi-FI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t>pojat kokevat matematiikan yhteydessä positiivisempia tunteita </a:t>
            </a:r>
            <a:r>
              <a:rPr kumimoji="0" lang="fi-FI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t>kuin tytöt.</a:t>
            </a: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fi-FI" sz="2000" b="1" dirty="0">
              <a:solidFill>
                <a:prstClr val="black"/>
              </a:solidFill>
            </a:endParaRP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fi-FI" sz="2000" b="1" dirty="0">
                <a:solidFill>
                  <a:prstClr val="black"/>
                </a:solidFill>
              </a:rPr>
              <a:t>Heikosti</a:t>
            </a:r>
            <a:r>
              <a:rPr kumimoji="0" lang="fi-FI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t> suoriutuneet </a:t>
            </a:r>
            <a:r>
              <a:rPr kumimoji="0" lang="fi-FI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t>tytöt, jotka saivat tehostettua tai erityistä tukea, kokivat myönteisiä tunteita </a:t>
            </a:r>
            <a:r>
              <a:rPr kumimoji="0" lang="fi-FI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t>enemmän kuin ne heikosti suoriutuvat tytöt, jotka eivät saaneet tukea. Pieni ryhmä?</a:t>
            </a:r>
          </a:p>
        </p:txBody>
      </p:sp>
      <p:sp>
        <p:nvSpPr>
          <p:cNvPr id="2" name="Tekstiruutu 1">
            <a:extLst>
              <a:ext uri="{FF2B5EF4-FFF2-40B4-BE49-F238E27FC236}">
                <a16:creationId xmlns:a16="http://schemas.microsoft.com/office/drawing/2014/main" id="{B3AFDEAA-F221-CEAE-F3B8-E849773C6E09}"/>
              </a:ext>
            </a:extLst>
          </p:cNvPr>
          <p:cNvSpPr txBox="1"/>
          <p:nvPr/>
        </p:nvSpPr>
        <p:spPr>
          <a:xfrm>
            <a:off x="3673245" y="6337971"/>
            <a:ext cx="3782290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t>Heikosti suoriutuneet oppilaat</a:t>
            </a:r>
          </a:p>
        </p:txBody>
      </p:sp>
      <p:graphicFrame>
        <p:nvGraphicFramePr>
          <p:cNvPr id="7" name="Kaavio 6">
            <a:extLst>
              <a:ext uri="{FF2B5EF4-FFF2-40B4-BE49-F238E27FC236}">
                <a16:creationId xmlns:a16="http://schemas.microsoft.com/office/drawing/2014/main" id="{1F69DA1D-92C6-FA18-324D-4B29F365104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71902087"/>
              </p:ext>
            </p:extLst>
          </p:nvPr>
        </p:nvGraphicFramePr>
        <p:xfrm>
          <a:off x="782343" y="1859377"/>
          <a:ext cx="3228184" cy="36109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Kaavio 7">
            <a:extLst>
              <a:ext uri="{FF2B5EF4-FFF2-40B4-BE49-F238E27FC236}">
                <a16:creationId xmlns:a16="http://schemas.microsoft.com/office/drawing/2014/main" id="{B88C0160-FBA1-486D-8292-CE5434BFFF9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49088510"/>
              </p:ext>
            </p:extLst>
          </p:nvPr>
        </p:nvGraphicFramePr>
        <p:xfrm>
          <a:off x="4395537" y="1781174"/>
          <a:ext cx="3059998" cy="36891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1114209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4496"/>
    </mc:Choice>
    <mc:Fallback xmlns="">
      <p:transition spd="slow" advTm="54496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F4C12E5-9B20-4BB2-9539-B877497CEA6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21785" y="955964"/>
            <a:ext cx="10729383" cy="4867320"/>
          </a:xfrm>
        </p:spPr>
        <p:txBody>
          <a:bodyPr/>
          <a:lstStyle/>
          <a:p>
            <a:r>
              <a:rPr lang="fi-FI" b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Heikoimmin suoriutuneet määriteltiin kahdella kriteerillä:</a:t>
            </a:r>
            <a:br>
              <a:rPr lang="fi-FI" b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br>
              <a:rPr lang="fi-FI" b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fi-FI" sz="2400" b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1. Kokonaispistemäärä ≤ 1,5 hajontayksikköä matalampi kuin koko otoksen keskiarvo. </a:t>
            </a:r>
            <a:br>
              <a:rPr lang="fi-FI" sz="2400" b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br>
              <a:rPr lang="fi-FI" sz="2400" b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fi-FI" sz="2400" b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2. Matematiikan arvosana 5 - 7.</a:t>
            </a:r>
            <a:br>
              <a:rPr lang="fi-FI" sz="2400" b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br>
              <a:rPr lang="fi-FI" sz="2400" b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fi-FI" sz="2400" b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Koko aineistossa keskiarvo oli 451,9 pistettä, ja parhaiden osaajien pisterajaksi muodostui 281,9 pistettä. Näin määritellen heikoimmin suoriutuneita oppilaita oli 603 (4,8 % koko otoksesta). </a:t>
            </a:r>
            <a:br>
              <a:rPr lang="fi-FI" sz="2400" b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br>
              <a:rPr lang="fi-FI" sz="2400" b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fi-FI" sz="2400" b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FUNA-kokeeseen osallistuneiden heikosti suoriutuneiden oppilaiden (n = 345) osaamisen yläraja oli 395 pistettä</a:t>
            </a:r>
            <a:endParaRPr lang="fi-FI" b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FA49F602-DB77-4A49-A719-D60D1DE40438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94D85A3-5928-4FA8-B074-1A44C471BF7F}" type="datetime1">
              <a:rPr kumimoji="0" lang="fi-FI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pPr marL="0" marR="0" lvl="0" indent="0" algn="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12.12.2023</a:t>
            </a:fld>
            <a:endParaRPr kumimoji="0" lang="fi-FI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charset="0"/>
              <a:ea typeface="ＭＳ Ｐゴシック" charset="0"/>
            </a:endParaRPr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0AA24F91-162F-4ED9-A228-6D5C1D242801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C07628F-9402-FB47-93B5-FC3C3BFEEBE0}" type="slidenum">
              <a:rPr kumimoji="0" lang="fi-FI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pPr marL="0" marR="0" lvl="0" indent="0" algn="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fi-FI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charset="0"/>
              <a:ea typeface="ＭＳ Ｐゴシック" charset="0"/>
            </a:endParaRPr>
          </a:p>
        </p:txBody>
      </p:sp>
      <p:sp>
        <p:nvSpPr>
          <p:cNvPr id="3" name="Tekstiruutu 2">
            <a:extLst>
              <a:ext uri="{FF2B5EF4-FFF2-40B4-BE49-F238E27FC236}">
                <a16:creationId xmlns:a16="http://schemas.microsoft.com/office/drawing/2014/main" id="{FC131950-B38B-EED6-6DC4-5994B304F18A}"/>
              </a:ext>
            </a:extLst>
          </p:cNvPr>
          <p:cNvSpPr txBox="1"/>
          <p:nvPr/>
        </p:nvSpPr>
        <p:spPr>
          <a:xfrm>
            <a:off x="3673245" y="6337971"/>
            <a:ext cx="3782290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t>Heikosti suoriutuneet oppilaat</a:t>
            </a:r>
          </a:p>
        </p:txBody>
      </p:sp>
    </p:spTree>
    <p:extLst>
      <p:ext uri="{BB962C8B-B14F-4D97-AF65-F5344CB8AC3E}">
        <p14:creationId xmlns:p14="http://schemas.microsoft.com/office/powerpoint/2010/main" val="21318567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332"/>
    </mc:Choice>
    <mc:Fallback xmlns="">
      <p:transition spd="slow" advTm="10332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iruutu 4">
            <a:extLst>
              <a:ext uri="{FF2B5EF4-FFF2-40B4-BE49-F238E27FC236}">
                <a16:creationId xmlns:a16="http://schemas.microsoft.com/office/drawing/2014/main" id="{2A204015-9F17-4002-9CA1-7B1CABDD74A1}"/>
              </a:ext>
            </a:extLst>
          </p:cNvPr>
          <p:cNvSpPr txBox="1"/>
          <p:nvPr/>
        </p:nvSpPr>
        <p:spPr>
          <a:xfrm>
            <a:off x="7915793" y="1964136"/>
            <a:ext cx="3576552" cy="276998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t>Heikoimmin suoriutuneet oppilaat edustavat keskimääräistä heikommin suoriutuneiden populaation alinta segmenttiä </a:t>
            </a: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fi-FI" sz="2000" b="1" dirty="0">
              <a:solidFill>
                <a:prstClr val="black"/>
              </a:solidFill>
            </a:endParaRP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t>Vertailuryhmänä oli arvosanan 8 saaneista keskitason oppilaat</a:t>
            </a:r>
          </a:p>
        </p:txBody>
      </p:sp>
      <p:sp>
        <p:nvSpPr>
          <p:cNvPr id="4" name="Tekstiruutu 3">
            <a:extLst>
              <a:ext uri="{FF2B5EF4-FFF2-40B4-BE49-F238E27FC236}">
                <a16:creationId xmlns:a16="http://schemas.microsoft.com/office/drawing/2014/main" id="{FC9C44B9-FF6B-08A0-FF44-3CC566B1AA9C}"/>
              </a:ext>
            </a:extLst>
          </p:cNvPr>
          <p:cNvSpPr txBox="1"/>
          <p:nvPr/>
        </p:nvSpPr>
        <p:spPr>
          <a:xfrm>
            <a:off x="3673245" y="6337971"/>
            <a:ext cx="3782290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t>Heikosti suoriutuneet oppilaat</a:t>
            </a:r>
          </a:p>
        </p:txBody>
      </p:sp>
      <p:graphicFrame>
        <p:nvGraphicFramePr>
          <p:cNvPr id="6" name="Kaavio 5">
            <a:extLst>
              <a:ext uri="{FF2B5EF4-FFF2-40B4-BE49-F238E27FC236}">
                <a16:creationId xmlns:a16="http://schemas.microsoft.com/office/drawing/2014/main" id="{1E4BCC6C-1284-C8BF-9D7E-1D52739E83A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31221720"/>
              </p:ext>
            </p:extLst>
          </p:nvPr>
        </p:nvGraphicFramePr>
        <p:xfrm>
          <a:off x="936243" y="1267326"/>
          <a:ext cx="6519292" cy="43985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Otsikko 1">
            <a:extLst>
              <a:ext uri="{FF2B5EF4-FFF2-40B4-BE49-F238E27FC236}">
                <a16:creationId xmlns:a16="http://schemas.microsoft.com/office/drawing/2014/main" id="{23BD6ECC-7996-FB83-8E22-ABF69CFCE6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21785" y="381000"/>
            <a:ext cx="10729383" cy="1195798"/>
          </a:xfrm>
        </p:spPr>
        <p:txBody>
          <a:bodyPr/>
          <a:lstStyle/>
          <a:p>
            <a:r>
              <a:rPr lang="fi-FI" dirty="0"/>
              <a:t>Heikommin suoriutuvien oppilaiden jakautuminen</a:t>
            </a:r>
          </a:p>
        </p:txBody>
      </p:sp>
    </p:spTree>
    <p:extLst>
      <p:ext uri="{BB962C8B-B14F-4D97-AF65-F5344CB8AC3E}">
        <p14:creationId xmlns:p14="http://schemas.microsoft.com/office/powerpoint/2010/main" val="24448648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8916"/>
    </mc:Choice>
    <mc:Fallback xmlns="">
      <p:transition spd="slow" advTm="68916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F1D7CA3-6ECE-F7B4-5AF1-D49CEBF7809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/>
              <a:t>Heikommin suoriutuvien oppilaiden jakautuminen</a:t>
            </a:r>
          </a:p>
        </p:txBody>
      </p:sp>
      <p:graphicFrame>
        <p:nvGraphicFramePr>
          <p:cNvPr id="6" name="Sisällön paikkamerkki 5">
            <a:extLst>
              <a:ext uri="{FF2B5EF4-FFF2-40B4-BE49-F238E27FC236}">
                <a16:creationId xmlns:a16="http://schemas.microsoft.com/office/drawing/2014/main" id="{FD358070-11CE-E948-F791-D4ED8B7ABB45}"/>
              </a:ext>
            </a:extLst>
          </p:cNvPr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4032456081"/>
              </p:ext>
            </p:extLst>
          </p:nvPr>
        </p:nvGraphicFramePr>
        <p:xfrm>
          <a:off x="1132609" y="1907626"/>
          <a:ext cx="8821882" cy="3124200"/>
        </p:xfrm>
        <a:graphic>
          <a:graphicData uri="http://schemas.openxmlformats.org/drawingml/2006/table">
            <a:tbl>
              <a:tblPr firstRow="1" firstCol="1" bandRow="1"/>
              <a:tblGrid>
                <a:gridCol w="3791560">
                  <a:extLst>
                    <a:ext uri="{9D8B030D-6E8A-4147-A177-3AD203B41FA5}">
                      <a16:colId xmlns:a16="http://schemas.microsoft.com/office/drawing/2014/main" val="4226755585"/>
                    </a:ext>
                  </a:extLst>
                </a:gridCol>
                <a:gridCol w="2718645">
                  <a:extLst>
                    <a:ext uri="{9D8B030D-6E8A-4147-A177-3AD203B41FA5}">
                      <a16:colId xmlns:a16="http://schemas.microsoft.com/office/drawing/2014/main" val="271032459"/>
                    </a:ext>
                  </a:extLst>
                </a:gridCol>
                <a:gridCol w="2311677">
                  <a:extLst>
                    <a:ext uri="{9D8B030D-6E8A-4147-A177-3AD203B41FA5}">
                      <a16:colId xmlns:a16="http://schemas.microsoft.com/office/drawing/2014/main" val="1053751052"/>
                    </a:ext>
                  </a:extLst>
                </a:gridCol>
              </a:tblGrid>
              <a:tr h="184150">
                <a:tc>
                  <a:txBody>
                    <a:bodyPr/>
                    <a:lstStyle/>
                    <a:p>
                      <a:endParaRPr lang="fi-FI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fi-FI" sz="20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Matematiikassa heikoimmin suoriutuvat (n = 603)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fi-FI" sz="20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 (n)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fi-FI" sz="20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Matematiikassa keskitasoisesti suoriutuvat (n = 1 485)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fi-FI" sz="20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 (n)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13993926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fi-FI" sz="20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Tyttö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fi-FI" sz="20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43,3 (261)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fi-FI" sz="20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53,6 (796)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20800736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fi-FI" sz="20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Poika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fi-FI" sz="20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56,7 (342)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fi-FI" sz="20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46,4 (689)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00680298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fi-FI" sz="20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Yleinen tuki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fi-FI" sz="20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47,1 (275)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fi-FI" sz="20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93,8 (1 394)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E2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9615095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fi-FI" sz="20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Tehostettu tuki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fi-FI" sz="20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32,4 (189)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fi-FI" sz="20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4,6 (69)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2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7287681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fi-FI" sz="20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Erityinen tuki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fi-FI" sz="20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20,5 (120)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fi-FI" sz="20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1,5 (22)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05175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fi-FI" sz="20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Suomi toisena kielenä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fi-FI" sz="20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21,0 (125)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fi-FI" sz="20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5,5 (82)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98508583"/>
                  </a:ext>
                </a:extLst>
              </a:tr>
            </a:tbl>
          </a:graphicData>
        </a:graphic>
      </p:graphicFrame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C535E076-CB18-C701-91C2-895EBD89E043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>
              <a:defRPr/>
            </a:pPr>
            <a:fld id="{894D85A3-5928-4FA8-B074-1A44C471BF7F}" type="datetime1">
              <a:rPr lang="fi-FI" smtClean="0"/>
              <a:t>14.12.2023</a:t>
            </a:fld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E1B2599D-B9DB-A251-8016-BEF3B20320EA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1C07628F-9402-FB47-93B5-FC3C3BFEEBE0}" type="slidenum">
              <a:rPr lang="fi-FI" smtClean="0"/>
              <a:pPr>
                <a:defRPr/>
              </a:pPr>
              <a:t>4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362931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C63B26F-2499-FE6C-207E-AAE705B17E9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/>
              <a:t>Heikoimmin suoriutuneiden oppilaiden profilointi</a:t>
            </a:r>
          </a:p>
        </p:txBody>
      </p:sp>
      <p:graphicFrame>
        <p:nvGraphicFramePr>
          <p:cNvPr id="6" name="Sisällön paikkamerkki 5">
            <a:extLst>
              <a:ext uri="{FF2B5EF4-FFF2-40B4-BE49-F238E27FC236}">
                <a16:creationId xmlns:a16="http://schemas.microsoft.com/office/drawing/2014/main" id="{A51DB28A-C4D4-24DA-7B56-12F874A5EA81}"/>
              </a:ext>
            </a:extLst>
          </p:cNvPr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3597730438"/>
              </p:ext>
            </p:extLst>
          </p:nvPr>
        </p:nvGraphicFramePr>
        <p:xfrm>
          <a:off x="721785" y="1576798"/>
          <a:ext cx="10162308" cy="4546857"/>
        </p:xfrm>
        <a:graphic>
          <a:graphicData uri="http://schemas.openxmlformats.org/drawingml/2006/table">
            <a:tbl>
              <a:tblPr firstRow="1" firstCol="1" bandRow="1"/>
              <a:tblGrid>
                <a:gridCol w="4946654">
                  <a:extLst>
                    <a:ext uri="{9D8B030D-6E8A-4147-A177-3AD203B41FA5}">
                      <a16:colId xmlns:a16="http://schemas.microsoft.com/office/drawing/2014/main" val="901558726"/>
                    </a:ext>
                  </a:extLst>
                </a:gridCol>
                <a:gridCol w="796867">
                  <a:extLst>
                    <a:ext uri="{9D8B030D-6E8A-4147-A177-3AD203B41FA5}">
                      <a16:colId xmlns:a16="http://schemas.microsoft.com/office/drawing/2014/main" val="2886693837"/>
                    </a:ext>
                  </a:extLst>
                </a:gridCol>
                <a:gridCol w="687692">
                  <a:extLst>
                    <a:ext uri="{9D8B030D-6E8A-4147-A177-3AD203B41FA5}">
                      <a16:colId xmlns:a16="http://schemas.microsoft.com/office/drawing/2014/main" val="1689166790"/>
                    </a:ext>
                  </a:extLst>
                </a:gridCol>
                <a:gridCol w="825006">
                  <a:extLst>
                    <a:ext uri="{9D8B030D-6E8A-4147-A177-3AD203B41FA5}">
                      <a16:colId xmlns:a16="http://schemas.microsoft.com/office/drawing/2014/main" val="894675395"/>
                    </a:ext>
                  </a:extLst>
                </a:gridCol>
                <a:gridCol w="442329">
                  <a:extLst>
                    <a:ext uri="{9D8B030D-6E8A-4147-A177-3AD203B41FA5}">
                      <a16:colId xmlns:a16="http://schemas.microsoft.com/office/drawing/2014/main" val="3458294338"/>
                    </a:ext>
                  </a:extLst>
                </a:gridCol>
                <a:gridCol w="724834">
                  <a:extLst>
                    <a:ext uri="{9D8B030D-6E8A-4147-A177-3AD203B41FA5}">
                      <a16:colId xmlns:a16="http://schemas.microsoft.com/office/drawing/2014/main" val="1972625395"/>
                    </a:ext>
                  </a:extLst>
                </a:gridCol>
                <a:gridCol w="934180">
                  <a:extLst>
                    <a:ext uri="{9D8B030D-6E8A-4147-A177-3AD203B41FA5}">
                      <a16:colId xmlns:a16="http://schemas.microsoft.com/office/drawing/2014/main" val="3785838942"/>
                    </a:ext>
                  </a:extLst>
                </a:gridCol>
                <a:gridCol w="804746">
                  <a:extLst>
                    <a:ext uri="{9D8B030D-6E8A-4147-A177-3AD203B41FA5}">
                      <a16:colId xmlns:a16="http://schemas.microsoft.com/office/drawing/2014/main" val="4004498046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fi-FI" sz="1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Muuttujat</a:t>
                      </a:r>
                      <a:r>
                        <a:rPr lang="fi-FI" sz="1600" baseline="300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1,2</a:t>
                      </a:r>
                      <a:endParaRPr lang="fi-FI" sz="160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fi-FI" sz="1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fi-FI" sz="1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S.E.</a:t>
                      </a: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fi-FI" sz="1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Wald</a:t>
                      </a: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fi-FI" sz="1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df</a:t>
                      </a: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Sig</a:t>
                      </a:r>
                      <a:r>
                        <a:rPr lang="fi-FI" sz="1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fi-FI" sz="1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Exp(B)</a:t>
                      </a: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fi-FI" sz="1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1/Exp(B)</a:t>
                      </a: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66019633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fi-FI" sz="1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Vakio</a:t>
                      </a: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fi-FI" sz="1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0,22</a:t>
                      </a: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fi-FI" sz="1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0,37</a:t>
                      </a: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fi-FI" sz="1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0,36</a:t>
                      </a: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fi-FI" sz="1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fi-FI" sz="1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0,547</a:t>
                      </a: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fi-FI" sz="1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1,25</a:t>
                      </a: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fi-FI" sz="160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76041808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fi-FI" sz="1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Kolmiportaisen tuen taso tehostettu tai erityinen tuki (Dummy)</a:t>
                      </a: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fi-FI" sz="1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2,29</a:t>
                      </a: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fi-FI" sz="1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0,20</a:t>
                      </a: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fi-FI" sz="1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134,80</a:t>
                      </a: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fi-FI" sz="1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fi-FI" sz="1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&lt;,001</a:t>
                      </a: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fi-FI" sz="1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9,84</a:t>
                      </a: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fi-FI" sz="160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2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8866413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fi-FI" sz="1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S2-status (Dummy)</a:t>
                      </a: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fi-FI" sz="1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2,18</a:t>
                      </a: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fi-FI" sz="1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0,27</a:t>
                      </a: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fi-FI" sz="1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63,71</a:t>
                      </a: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fi-FI" sz="1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fi-FI" sz="1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&lt;,001</a:t>
                      </a: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fi-FI" sz="1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8,88</a:t>
                      </a: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fi-FI" sz="160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30377956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fi-FI" sz="1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Erikoisluokka Jopo, pienryhmä, erityisluokka (Dummy)</a:t>
                      </a: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fi-FI" sz="1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1,82</a:t>
                      </a: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fi-FI" sz="1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0,45</a:t>
                      </a: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fi-FI" sz="1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16,25</a:t>
                      </a: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fi-FI" sz="1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fi-FI" sz="1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&lt;,001</a:t>
                      </a: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fi-FI" sz="1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6,17</a:t>
                      </a: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fi-FI" sz="160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2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925402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fi-FI" sz="1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SES Kodin kulttuuriresurssit. Kotonani on… (mm. taide-esineitä, musiikki-instrumentteja) 0–1 viidestä (Dummy)</a:t>
                      </a: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fi-FI" sz="1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0,86</a:t>
                      </a: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fi-FI" sz="1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0,17</a:t>
                      </a: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fi-FI" sz="1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27,22</a:t>
                      </a: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fi-FI" sz="1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fi-FI" sz="1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&lt;,001</a:t>
                      </a: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fi-FI" sz="1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2,36</a:t>
                      </a: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fi-FI" sz="160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79382537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fi-FI" sz="1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Negatiivinen tunnetila (1 = ei koskaan, 2 = harvoin, 3 = joskus, 4 = usein, 5 = lähes aina)</a:t>
                      </a: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fi-FI" sz="1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0,18</a:t>
                      </a: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fi-FI" sz="1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0,08</a:t>
                      </a: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fi-FI" sz="1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5,35</a:t>
                      </a: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fi-FI" sz="1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fi-FI" sz="1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0,021</a:t>
                      </a: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fi-FI" sz="1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1,20</a:t>
                      </a: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fi-FI" sz="160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2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4333174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fi-FI" sz="1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Positiivinen tunnetila (1 = ei koskaan, 2 = harvoin, 3 = joskus, 4 = usein, 5 = lähes aina)</a:t>
                      </a: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fi-FI" sz="1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-0,76</a:t>
                      </a: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fi-FI" sz="1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0,10</a:t>
                      </a: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fi-FI" sz="1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64,06</a:t>
                      </a: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fi-FI" sz="1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fi-FI" sz="1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&lt;,001</a:t>
                      </a: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fi-FI" sz="1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0,47</a:t>
                      </a: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fi-FI" sz="1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2,14</a:t>
                      </a: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22459597"/>
                  </a:ext>
                </a:extLst>
              </a:tr>
              <a:tr h="19812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fi-FI" sz="1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Peruskoulun jälkeen Lukio, lyhyt matematiikka (Dummy)</a:t>
                      </a: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fi-FI" sz="1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-1,59</a:t>
                      </a: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fi-FI" sz="1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0,20</a:t>
                      </a: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fi-FI" sz="1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63,84</a:t>
                      </a: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fi-FI" sz="1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fi-FI" sz="1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&lt;,001</a:t>
                      </a: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fi-FI" sz="1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0,20</a:t>
                      </a: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fi-FI" sz="1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4,90</a:t>
                      </a: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2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6399348"/>
                  </a:ext>
                </a:extLst>
              </a:tr>
              <a:tr h="19812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fi-FI" sz="1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Peruskoulun jälkeen Lukio, pitkä matematiikka (Dummy)</a:t>
                      </a: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fi-FI" sz="1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-2,89</a:t>
                      </a: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fi-FI" sz="1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0,34</a:t>
                      </a: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fi-FI" sz="1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73,61</a:t>
                      </a: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fi-FI" sz="1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fi-FI" sz="1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&lt;,001</a:t>
                      </a: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fi-FI" sz="1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0,06</a:t>
                      </a: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fi-FI" sz="1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17,86</a:t>
                      </a: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73716132"/>
                  </a:ext>
                </a:extLst>
              </a:tr>
              <a:tr h="19812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fi-FI" sz="1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selitysaste</a:t>
                      </a: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fi-FI" sz="1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Nagelkerke R</a:t>
                      </a:r>
                      <a:r>
                        <a:rPr lang="fi-FI" sz="1600" baseline="300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fi-FI" sz="160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fi-FI" sz="1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oikein ennustettu</a:t>
                      </a: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fi-FI" sz="1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80942183"/>
                  </a:ext>
                </a:extLst>
              </a:tr>
              <a:tr h="19812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fi-FI" sz="1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fi-FI" sz="1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0,584</a:t>
                      </a: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fi-FI" sz="1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fi-FI" sz="1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86,2 %</a:t>
                      </a: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fi-FI" sz="16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50074207"/>
                  </a:ext>
                </a:extLst>
              </a:tr>
              <a:tr h="198120">
                <a:tc gridSpan="8">
                  <a:txBody>
                    <a:bodyPr/>
                    <a:lstStyle/>
                    <a:p>
                      <a:pPr marL="342900" lvl="0" indent="-342900" rtl="0">
                        <a:lnSpc>
                          <a:spcPct val="107000"/>
                        </a:lnSpc>
                        <a:spcAft>
                          <a:spcPts val="600"/>
                        </a:spcAft>
                        <a:buFont typeface="+mj-lt"/>
                        <a:buAutoNum type="arabicParenR"/>
                      </a:pPr>
                      <a:r>
                        <a:rPr lang="fi-FI" sz="16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Logistinen regressioanalyysi, Conditional forward -ratkaisu; selitettävänä sijoittuminen heikoimmin suoriutuvien oppilaiden ryhmään (kun vaihtoehtona on sijoittua keskiosaajien ryhmään); muuttujat järjestetty ”riski”-tekijän mukaan (Exp(B))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600"/>
                        </a:spcAft>
                        <a:buFont typeface="+mj-lt"/>
                        <a:buAutoNum type="arabicParenR"/>
                      </a:pPr>
                      <a:r>
                        <a:rPr lang="fi-FI" sz="16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Muuttujat valittu heikommin suoriutuvien oppilaiden populaatiota selittävistä tekijöistä (ks. Metsämuuronen &amp; Suomilammi, 2023)</a:t>
                      </a: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9110451"/>
                  </a:ext>
                </a:extLst>
              </a:tr>
            </a:tbl>
          </a:graphicData>
        </a:graphic>
      </p:graphicFrame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F47E7F7B-01B8-9106-FC81-2145BF8799FE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>
              <a:defRPr/>
            </a:pPr>
            <a:fld id="{894D85A3-5928-4FA8-B074-1A44C471BF7F}" type="datetime1">
              <a:rPr lang="fi-FI" smtClean="0"/>
              <a:t>14.12.2023</a:t>
            </a:fld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B245F7BD-F584-5F2C-435D-55A9CEC7DC57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1C07628F-9402-FB47-93B5-FC3C3BFEEBE0}" type="slidenum">
              <a:rPr lang="fi-FI" smtClean="0"/>
              <a:pPr>
                <a:defRPr/>
              </a:pPr>
              <a:t>5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728752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tsikko 2">
            <a:extLst>
              <a:ext uri="{FF2B5EF4-FFF2-40B4-BE49-F238E27FC236}">
                <a16:creationId xmlns:a16="http://schemas.microsoft.com/office/drawing/2014/main" id="{DAEE8A35-3A10-415B-9CEC-C688CAB2DBF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0407" y="381000"/>
            <a:ext cx="10729383" cy="667215"/>
          </a:xfrm>
        </p:spPr>
        <p:txBody>
          <a:bodyPr/>
          <a:lstStyle/>
          <a:p>
            <a:pPr marL="38100" lvl="2" fontAlgn="base">
              <a:lnSpc>
                <a:spcPct val="75000"/>
              </a:lnSpc>
              <a:spcBef>
                <a:spcPts val="3000"/>
              </a:spcBef>
              <a:spcAft>
                <a:spcPts val="600"/>
              </a:spcAft>
            </a:pPr>
            <a:r>
              <a:rPr lang="fi-FI" sz="4000" b="1" dirty="0">
                <a:effectLst>
                  <a:glow>
                    <a:srgbClr val="000000"/>
                  </a:glow>
                  <a:outerShdw sx="0" sy="0">
                    <a:srgbClr val="000000"/>
                  </a:outerShdw>
                  <a:reflection stA="0" endPos="0" fadeDir="0" sx="0" sy="0"/>
                </a:effectLst>
                <a:latin typeface="Vinkel Li"/>
                <a:ea typeface="Vinkel Rg"/>
                <a:cs typeface="Vinkel Rg"/>
              </a:rPr>
              <a:t>Helpoimmista tehtävistä heikoimmin suoriutuneet oppilaat saivat oikein keskimäärin 37%</a:t>
            </a:r>
            <a:endParaRPr lang="fi-FI" sz="4000" b="1" u="none" strike="noStrike" kern="0" spc="0" dirty="0">
              <a:ln>
                <a:noFill/>
              </a:ln>
              <a:effectLst>
                <a:glow>
                  <a:srgbClr val="000000"/>
                </a:glow>
                <a:outerShdw sx="0" sy="0">
                  <a:srgbClr val="000000"/>
                </a:outerShdw>
                <a:reflection stA="0" endPos="0" fadeDir="0" sx="0" sy="0"/>
              </a:effectLst>
              <a:latin typeface="Vinkel Li"/>
              <a:ea typeface="Vinkel Rg"/>
              <a:cs typeface="Vinkel Rg"/>
            </a:endParaRPr>
          </a:p>
        </p:txBody>
      </p:sp>
      <p:sp>
        <p:nvSpPr>
          <p:cNvPr id="5" name="Tekstiruutu 4">
            <a:extLst>
              <a:ext uri="{FF2B5EF4-FFF2-40B4-BE49-F238E27FC236}">
                <a16:creationId xmlns:a16="http://schemas.microsoft.com/office/drawing/2014/main" id="{2A204015-9F17-4002-9CA1-7B1CABDD74A1}"/>
              </a:ext>
            </a:extLst>
          </p:cNvPr>
          <p:cNvSpPr txBox="1"/>
          <p:nvPr/>
        </p:nvSpPr>
        <p:spPr>
          <a:xfrm>
            <a:off x="7915793" y="1964136"/>
            <a:ext cx="3576552" cy="30777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t>Keskiosaajat ratkaisivat helpoimmista tehtävistä 79%. </a:t>
            </a: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fi-FI" sz="2000" b="1" dirty="0">
              <a:solidFill>
                <a:prstClr val="black"/>
              </a:solidFill>
            </a:endParaRP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t>Heikoimmat oppilaat ratkaisivat vain 37 %.</a:t>
            </a: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i-FI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ＭＳ Ｐゴシック" charset="0"/>
            </a:endParaRP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t>Heikoimmin suoriutuneet oppilaat prosessoivat siis  helppojakin tehtäviä yhtä kauan kuin 4-6 luokkalaiset </a:t>
            </a:r>
          </a:p>
        </p:txBody>
      </p:sp>
      <p:sp>
        <p:nvSpPr>
          <p:cNvPr id="4" name="Tekstiruutu 3">
            <a:extLst>
              <a:ext uri="{FF2B5EF4-FFF2-40B4-BE49-F238E27FC236}">
                <a16:creationId xmlns:a16="http://schemas.microsoft.com/office/drawing/2014/main" id="{FC9C44B9-FF6B-08A0-FF44-3CC566B1AA9C}"/>
              </a:ext>
            </a:extLst>
          </p:cNvPr>
          <p:cNvSpPr txBox="1"/>
          <p:nvPr/>
        </p:nvSpPr>
        <p:spPr>
          <a:xfrm>
            <a:off x="3673245" y="6337971"/>
            <a:ext cx="3782290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t>Heikosti suoriutuneet oppilaat</a:t>
            </a:r>
          </a:p>
        </p:txBody>
      </p:sp>
      <p:graphicFrame>
        <p:nvGraphicFramePr>
          <p:cNvPr id="6" name="Kaavio 5">
            <a:extLst>
              <a:ext uri="{FF2B5EF4-FFF2-40B4-BE49-F238E27FC236}">
                <a16:creationId xmlns:a16="http://schemas.microsoft.com/office/drawing/2014/main" id="{2F99D63A-EFD1-45AC-92DF-27E81CA39A8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14310687"/>
              </p:ext>
            </p:extLst>
          </p:nvPr>
        </p:nvGraphicFramePr>
        <p:xfrm>
          <a:off x="890153" y="1662546"/>
          <a:ext cx="6414655" cy="40010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81795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8916"/>
    </mc:Choice>
    <mc:Fallback xmlns="">
      <p:transition spd="slow" advTm="68916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Sisällön paikkamerkki 5">
            <a:extLst>
              <a:ext uri="{FF2B5EF4-FFF2-40B4-BE49-F238E27FC236}">
                <a16:creationId xmlns:a16="http://schemas.microsoft.com/office/drawing/2014/main" id="{96B02BDA-BC06-BFBF-DC86-672E6974DAE6}"/>
              </a:ext>
            </a:extLst>
          </p:cNvPr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629134887"/>
              </p:ext>
            </p:extLst>
          </p:nvPr>
        </p:nvGraphicFramePr>
        <p:xfrm>
          <a:off x="1171074" y="2139296"/>
          <a:ext cx="9256294" cy="3733800"/>
        </p:xfrm>
        <a:graphic>
          <a:graphicData uri="http://schemas.openxmlformats.org/drawingml/2006/table">
            <a:tbl>
              <a:tblPr firstRow="1" firstCol="1" bandRow="1"/>
              <a:tblGrid>
                <a:gridCol w="4061073">
                  <a:extLst>
                    <a:ext uri="{9D8B030D-6E8A-4147-A177-3AD203B41FA5}">
                      <a16:colId xmlns:a16="http://schemas.microsoft.com/office/drawing/2014/main" val="1792121005"/>
                    </a:ext>
                  </a:extLst>
                </a:gridCol>
                <a:gridCol w="2719224">
                  <a:extLst>
                    <a:ext uri="{9D8B030D-6E8A-4147-A177-3AD203B41FA5}">
                      <a16:colId xmlns:a16="http://schemas.microsoft.com/office/drawing/2014/main" val="3136394144"/>
                    </a:ext>
                  </a:extLst>
                </a:gridCol>
                <a:gridCol w="2475997">
                  <a:extLst>
                    <a:ext uri="{9D8B030D-6E8A-4147-A177-3AD203B41FA5}">
                      <a16:colId xmlns:a16="http://schemas.microsoft.com/office/drawing/2014/main" val="2839261965"/>
                    </a:ext>
                  </a:extLst>
                </a:gridCol>
              </a:tblGrid>
              <a:tr h="184150">
                <a:tc>
                  <a:txBody>
                    <a:bodyPr/>
                    <a:lstStyle/>
                    <a:p>
                      <a:endParaRPr lang="fi-FI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fi-FI" sz="24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Heikoimmin suoriutuvat 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fi-FI" sz="24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ratkaisuprosentti (n)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fi-FI" sz="24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Keskiosaajat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fi-FI" sz="24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ratkaisuprosentti (n)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7863281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fi-FI" sz="24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Tyttö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fi-FI" sz="24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38,3 (261)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fi-FI" sz="24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78,5 (796)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76542026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fi-FI" sz="24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Poika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fi-FI" sz="24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35,4 (342)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fi-FI" sz="24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80,5 (689)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70598429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fi-FI" sz="24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Yleinen tuki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fi-FI" sz="24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37,0 (275)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fi-FI" sz="24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79,4 (1 394)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E2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7217609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fi-FI" sz="24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Tehostettu tuki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fi-FI" sz="24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36,6 (189)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fi-FI" sz="24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78,8 (69)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2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9233964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fi-FI" sz="24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Erityinen tuki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fi-FI" sz="24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35,8 (120)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fi-FI" sz="24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78,6 (22)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2895110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fi-FI" sz="24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Suomi toisena kielenä (S2)-status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fi-FI" sz="24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36,1 (125)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fi-FI" sz="24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76,9 (82)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9911726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fi-FI" sz="24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Ei S2-statusta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fi-FI" sz="24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36,8 (470)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fi-FI" sz="24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79,5 (1 403)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76147328"/>
                  </a:ext>
                </a:extLst>
              </a:tr>
            </a:tbl>
          </a:graphicData>
        </a:graphic>
      </p:graphicFrame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DF59FF18-40D5-19F1-0A87-0DAD40B07681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>
              <a:defRPr/>
            </a:pPr>
            <a:fld id="{894D85A3-5928-4FA8-B074-1A44C471BF7F}" type="datetime1">
              <a:rPr lang="fi-FI" smtClean="0"/>
              <a:t>14.12.2023</a:t>
            </a:fld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005120D5-A02C-F4E8-12D1-DAF5CCAB6825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1C07628F-9402-FB47-93B5-FC3C3BFEEBE0}" type="slidenum">
              <a:rPr lang="fi-FI" smtClean="0"/>
              <a:pPr>
                <a:defRPr/>
              </a:pPr>
              <a:t>7</a:t>
            </a:fld>
            <a:endParaRPr lang="fi-FI"/>
          </a:p>
        </p:txBody>
      </p:sp>
      <p:sp>
        <p:nvSpPr>
          <p:cNvPr id="7" name="Otsikko 2">
            <a:extLst>
              <a:ext uri="{FF2B5EF4-FFF2-40B4-BE49-F238E27FC236}">
                <a16:creationId xmlns:a16="http://schemas.microsoft.com/office/drawing/2014/main" id="{9F9EC9C2-9157-6D13-F77A-D455F56E77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0407" y="381000"/>
            <a:ext cx="10729383" cy="667215"/>
          </a:xfrm>
        </p:spPr>
        <p:txBody>
          <a:bodyPr/>
          <a:lstStyle/>
          <a:p>
            <a:pPr marL="38100" lvl="2" fontAlgn="base">
              <a:lnSpc>
                <a:spcPct val="75000"/>
              </a:lnSpc>
              <a:spcBef>
                <a:spcPts val="3000"/>
              </a:spcBef>
              <a:spcAft>
                <a:spcPts val="600"/>
              </a:spcAft>
            </a:pPr>
            <a:r>
              <a:rPr lang="fi-FI" sz="4000" b="1" dirty="0">
                <a:effectLst>
                  <a:glow>
                    <a:srgbClr val="000000"/>
                  </a:glow>
                  <a:outerShdw sx="0" sy="0">
                    <a:srgbClr val="000000"/>
                  </a:outerShdw>
                  <a:reflection stA="0" endPos="0" fadeDir="0" sx="0" sy="0"/>
                </a:effectLst>
                <a:latin typeface="Vinkel Li"/>
                <a:ea typeface="Vinkel Rg"/>
                <a:cs typeface="Vinkel Rg"/>
              </a:rPr>
              <a:t>Helpoimmista tehtävistä heikoimmin suoriutuneet oppilaat saivat oikein keskimäärin 37%</a:t>
            </a:r>
            <a:endParaRPr lang="fi-FI" sz="4000" b="1" u="none" strike="noStrike" kern="0" spc="0" dirty="0">
              <a:ln>
                <a:noFill/>
              </a:ln>
              <a:effectLst>
                <a:glow>
                  <a:srgbClr val="000000"/>
                </a:glow>
                <a:outerShdw sx="0" sy="0">
                  <a:srgbClr val="000000"/>
                </a:outerShdw>
                <a:reflection stA="0" endPos="0" fadeDir="0" sx="0" sy="0"/>
              </a:effectLst>
              <a:latin typeface="Vinkel Li"/>
              <a:ea typeface="Vinkel Rg"/>
              <a:cs typeface="Vinkel Rg"/>
            </a:endParaRPr>
          </a:p>
        </p:txBody>
      </p:sp>
    </p:spTree>
    <p:extLst>
      <p:ext uri="{BB962C8B-B14F-4D97-AF65-F5344CB8AC3E}">
        <p14:creationId xmlns:p14="http://schemas.microsoft.com/office/powerpoint/2010/main" val="24430443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tsikko 2">
            <a:extLst>
              <a:ext uri="{FF2B5EF4-FFF2-40B4-BE49-F238E27FC236}">
                <a16:creationId xmlns:a16="http://schemas.microsoft.com/office/drawing/2014/main" id="{DAEE8A35-3A10-415B-9CEC-C688CAB2DBF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0407" y="381000"/>
            <a:ext cx="10729383" cy="667215"/>
          </a:xfrm>
        </p:spPr>
        <p:txBody>
          <a:bodyPr/>
          <a:lstStyle/>
          <a:p>
            <a:pPr marL="38100" lvl="2" fontAlgn="base">
              <a:lnSpc>
                <a:spcPct val="75000"/>
              </a:lnSpc>
              <a:spcBef>
                <a:spcPts val="3000"/>
              </a:spcBef>
              <a:spcAft>
                <a:spcPts val="600"/>
              </a:spcAft>
            </a:pPr>
            <a:r>
              <a:rPr lang="fi-FI" sz="4000" b="1" dirty="0">
                <a:effectLst>
                  <a:glow>
                    <a:srgbClr val="000000"/>
                  </a:glow>
                  <a:outerShdw sx="0" sy="0">
                    <a:srgbClr val="000000"/>
                  </a:outerShdw>
                  <a:reflection stA="0" endPos="0" fadeDir="0" sx="0" sy="0"/>
                </a:effectLst>
                <a:latin typeface="Vinkel Li"/>
                <a:ea typeface="Vinkel Rg"/>
                <a:cs typeface="Vinkel Rg"/>
              </a:rPr>
              <a:t>Heikosti suoriutuneiden oppilaiden laskusujuvuus on alakoulun tasolla</a:t>
            </a:r>
            <a:endParaRPr lang="fi-FI" sz="4000" b="1" u="none" strike="noStrike" kern="0" spc="0" dirty="0">
              <a:ln>
                <a:noFill/>
              </a:ln>
              <a:effectLst>
                <a:glow>
                  <a:srgbClr val="000000"/>
                </a:glow>
                <a:outerShdw sx="0" sy="0">
                  <a:srgbClr val="000000"/>
                </a:outerShdw>
                <a:reflection stA="0" endPos="0" fadeDir="0" sx="0" sy="0"/>
              </a:effectLst>
              <a:latin typeface="Vinkel Li"/>
              <a:ea typeface="Vinkel Rg"/>
              <a:cs typeface="Vinkel Rg"/>
            </a:endParaRPr>
          </a:p>
        </p:txBody>
      </p:sp>
      <p:sp>
        <p:nvSpPr>
          <p:cNvPr id="5" name="Tekstiruutu 4">
            <a:extLst>
              <a:ext uri="{FF2B5EF4-FFF2-40B4-BE49-F238E27FC236}">
                <a16:creationId xmlns:a16="http://schemas.microsoft.com/office/drawing/2014/main" id="{2A204015-9F17-4002-9CA1-7B1CABDD74A1}"/>
              </a:ext>
            </a:extLst>
          </p:cNvPr>
          <p:cNvSpPr txBox="1"/>
          <p:nvPr/>
        </p:nvSpPr>
        <p:spPr>
          <a:xfrm>
            <a:off x="7915793" y="1964136"/>
            <a:ext cx="3576552" cy="400109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i-FI" sz="2000" b="1" dirty="0"/>
              <a:t>Heikommin suoriutuneiden oppilaiden tyypillisin matemaattinen vuosiluokka on 6. luokka, mutta tätä alemmalle tasolla jää kolmannes kaikista ryhmään kuuluneista oppilaista (31,6 %). </a:t>
            </a:r>
          </a:p>
          <a:p>
            <a:endParaRPr lang="fi-FI" sz="2000" b="1" dirty="0"/>
          </a:p>
          <a:p>
            <a:r>
              <a:rPr lang="fi-FI" sz="2000" b="1" dirty="0"/>
              <a:t>Heikoimmin suoriutuneet oppilaat prosessoivat siis  helppojakin tehtäviä yhtä kauan kuin 4-6 luokkalaiset </a:t>
            </a:r>
          </a:p>
        </p:txBody>
      </p:sp>
      <p:graphicFrame>
        <p:nvGraphicFramePr>
          <p:cNvPr id="2" name="Kaavio 1">
            <a:extLst>
              <a:ext uri="{FF2B5EF4-FFF2-40B4-BE49-F238E27FC236}">
                <a16:creationId xmlns:a16="http://schemas.microsoft.com/office/drawing/2014/main" id="{41E35E2C-10BD-4DAD-97CF-EB344FFDC3D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46481595"/>
              </p:ext>
            </p:extLst>
          </p:nvPr>
        </p:nvGraphicFramePr>
        <p:xfrm>
          <a:off x="893618" y="1641764"/>
          <a:ext cx="6710340" cy="43827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Tekstiruutu 3">
            <a:extLst>
              <a:ext uri="{FF2B5EF4-FFF2-40B4-BE49-F238E27FC236}">
                <a16:creationId xmlns:a16="http://schemas.microsoft.com/office/drawing/2014/main" id="{FC9C44B9-FF6B-08A0-FF44-3CC566B1AA9C}"/>
              </a:ext>
            </a:extLst>
          </p:cNvPr>
          <p:cNvSpPr txBox="1"/>
          <p:nvPr/>
        </p:nvSpPr>
        <p:spPr>
          <a:xfrm>
            <a:off x="3673245" y="6337971"/>
            <a:ext cx="3782290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t>Heikosti suoriutuneet oppilaat</a:t>
            </a:r>
          </a:p>
        </p:txBody>
      </p:sp>
    </p:spTree>
    <p:extLst>
      <p:ext uri="{BB962C8B-B14F-4D97-AF65-F5344CB8AC3E}">
        <p14:creationId xmlns:p14="http://schemas.microsoft.com/office/powerpoint/2010/main" val="9130287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8916"/>
    </mc:Choice>
    <mc:Fallback xmlns="">
      <p:transition spd="slow" advTm="68916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tsikko 2">
            <a:extLst>
              <a:ext uri="{FF2B5EF4-FFF2-40B4-BE49-F238E27FC236}">
                <a16:creationId xmlns:a16="http://schemas.microsoft.com/office/drawing/2014/main" id="{DAEE8A35-3A10-415B-9CEC-C688CAB2DBF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0407" y="381000"/>
            <a:ext cx="10729383" cy="667215"/>
          </a:xfrm>
        </p:spPr>
        <p:txBody>
          <a:bodyPr/>
          <a:lstStyle/>
          <a:p>
            <a:pPr marL="38100" lvl="2" fontAlgn="base">
              <a:lnSpc>
                <a:spcPct val="75000"/>
              </a:lnSpc>
              <a:spcBef>
                <a:spcPts val="3000"/>
              </a:spcBef>
              <a:spcAft>
                <a:spcPts val="600"/>
              </a:spcAft>
            </a:pPr>
            <a:r>
              <a:rPr lang="fi-FI" sz="4000" b="1" dirty="0">
                <a:effectLst>
                  <a:glow>
                    <a:srgbClr val="000000"/>
                  </a:glow>
                  <a:outerShdw sx="0" sy="0">
                    <a:srgbClr val="000000"/>
                  </a:outerShdw>
                  <a:reflection stA="0" endPos="0" fadeDir="0" sx="0" sy="0"/>
                </a:effectLst>
                <a:latin typeface="Vinkel Li"/>
                <a:ea typeface="Vinkel Rg"/>
                <a:cs typeface="Vinkel Rg"/>
              </a:rPr>
              <a:t>Heikosti suoriutuneista oppilaista tyttöjen uskomukset ovat kielteisempiä kuin poikien</a:t>
            </a:r>
            <a:endParaRPr lang="fi-FI" sz="4000" b="1" u="none" strike="noStrike" kern="0" spc="0" dirty="0">
              <a:ln>
                <a:noFill/>
              </a:ln>
              <a:effectLst>
                <a:glow>
                  <a:srgbClr val="000000"/>
                </a:glow>
                <a:outerShdw sx="0" sy="0">
                  <a:srgbClr val="000000"/>
                </a:outerShdw>
                <a:reflection stA="0" endPos="0" fadeDir="0" sx="0" sy="0"/>
              </a:effectLst>
              <a:latin typeface="Vinkel Li"/>
              <a:ea typeface="Vinkel Rg"/>
              <a:cs typeface="Vinkel Rg"/>
            </a:endParaRPr>
          </a:p>
        </p:txBody>
      </p:sp>
      <p:sp>
        <p:nvSpPr>
          <p:cNvPr id="5" name="Tekstiruutu 4">
            <a:extLst>
              <a:ext uri="{FF2B5EF4-FFF2-40B4-BE49-F238E27FC236}">
                <a16:creationId xmlns:a16="http://schemas.microsoft.com/office/drawing/2014/main" id="{2A204015-9F17-4002-9CA1-7B1CABDD74A1}"/>
              </a:ext>
            </a:extLst>
          </p:cNvPr>
          <p:cNvSpPr txBox="1"/>
          <p:nvPr/>
        </p:nvSpPr>
        <p:spPr>
          <a:xfrm>
            <a:off x="7885329" y="1692545"/>
            <a:ext cx="3484461" cy="246221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t>Heikosti suoriutuneista oppilaista </a:t>
            </a:r>
            <a:r>
              <a:rPr kumimoji="0" lang="fi-FI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t>tyttöjen asenteet ovat kielteisempiä </a:t>
            </a:r>
            <a:r>
              <a:rPr kumimoji="0" lang="fi-FI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t>kuin poikien.</a:t>
            </a: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i-FI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ＭＳ Ｐゴシック" charset="0"/>
            </a:endParaRP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t>Tytöt kokevat matematiikka-ahdistusta enemmän kuin pojat</a:t>
            </a:r>
          </a:p>
        </p:txBody>
      </p:sp>
      <p:sp>
        <p:nvSpPr>
          <p:cNvPr id="2" name="Tekstiruutu 1">
            <a:extLst>
              <a:ext uri="{FF2B5EF4-FFF2-40B4-BE49-F238E27FC236}">
                <a16:creationId xmlns:a16="http://schemas.microsoft.com/office/drawing/2014/main" id="{B3AFDEAA-F221-CEAE-F3B8-E849773C6E09}"/>
              </a:ext>
            </a:extLst>
          </p:cNvPr>
          <p:cNvSpPr txBox="1"/>
          <p:nvPr/>
        </p:nvSpPr>
        <p:spPr>
          <a:xfrm>
            <a:off x="3673245" y="6337971"/>
            <a:ext cx="3782290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t>Heikosti suoriutuneet oppilaat</a:t>
            </a:r>
          </a:p>
        </p:txBody>
      </p:sp>
      <p:graphicFrame>
        <p:nvGraphicFramePr>
          <p:cNvPr id="7" name="Kaavio 6">
            <a:extLst>
              <a:ext uri="{FF2B5EF4-FFF2-40B4-BE49-F238E27FC236}">
                <a16:creationId xmlns:a16="http://schemas.microsoft.com/office/drawing/2014/main" id="{8CDCD9A0-263C-3AAA-48A2-FA9E8A570C4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1380514"/>
              </p:ext>
            </p:extLst>
          </p:nvPr>
        </p:nvGraphicFramePr>
        <p:xfrm>
          <a:off x="992389" y="1459832"/>
          <a:ext cx="6463145" cy="41494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9631408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4496"/>
    </mc:Choice>
    <mc:Fallback xmlns="">
      <p:transition spd="slow" advTm="54496"/>
    </mc:Fallback>
  </mc:AlternateContent>
</p:sld>
</file>

<file path=ppt/theme/theme1.xml><?xml version="1.0" encoding="utf-8"?>
<a:theme xmlns:a="http://schemas.openxmlformats.org/drawingml/2006/main" name="KARVI_FI_2015">
  <a:themeElements>
    <a:clrScheme name="Mukautettu 1">
      <a:dk1>
        <a:sysClr val="windowText" lastClr="000000"/>
      </a:dk1>
      <a:lt1>
        <a:srgbClr val="FFFFFF"/>
      </a:lt1>
      <a:dk2>
        <a:srgbClr val="28A7DA"/>
      </a:dk2>
      <a:lt2>
        <a:srgbClr val="958B81"/>
      </a:lt2>
      <a:accent1>
        <a:srgbClr val="0D93D2"/>
      </a:accent1>
      <a:accent2>
        <a:srgbClr val="C8DDF1"/>
      </a:accent2>
      <a:accent3>
        <a:srgbClr val="A7D0B3"/>
      </a:accent3>
      <a:accent4>
        <a:srgbClr val="DBEEE1"/>
      </a:accent4>
      <a:accent5>
        <a:srgbClr val="EDB354"/>
      </a:accent5>
      <a:accent6>
        <a:srgbClr val="FCE3C8"/>
      </a:accent6>
      <a:hlink>
        <a:srgbClr val="000000"/>
      </a:hlink>
      <a:folHlink>
        <a:srgbClr val="0D93D2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sz="2000" b="1"/>
        </a:defPPr>
      </a:lstStyle>
    </a:txDef>
  </a:objectDefaults>
  <a:extraClrSchemeLst/>
  <a:extLst>
    <a:ext uri="{05A4C25C-085E-4340-85A3-A5531E510DB2}">
      <thm15:themeFamily xmlns:thm15="http://schemas.microsoft.com/office/thememl/2012/main" name="Esitys1" id="{1A410B61-038F-4BCD-8949-4DE98A9FCB73}" vid="{30C4B16E-58CC-4296-B232-0BBC67B778F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明朝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明朝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明朝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明朝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7E6783253AA4914BB8E03160B5FFD9C2" ma:contentTypeVersion="" ma:contentTypeDescription="Luo uusi asiakirja." ma:contentTypeScope="" ma:versionID="2e919313e2733eafe0abd711b4e351fd">
  <xsd:schema xmlns:xsd="http://www.w3.org/2001/XMLSchema" xmlns:xs="http://www.w3.org/2001/XMLSchema" xmlns:p="http://schemas.microsoft.com/office/2006/metadata/properties" xmlns:ns2="8a781b2a-961a-4d7b-bb0b-c732e3679de3" targetNamespace="http://schemas.microsoft.com/office/2006/metadata/properties" ma:root="true" ma:fieldsID="89482f0ce618fad26162ffee3e33b263" ns2:_="">
    <xsd:import namespace="8a781b2a-961a-4d7b-bb0b-c732e3679de3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a781b2a-961a-4d7b-bb0b-c732e3679de3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Jaettu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16CA7FE-E43C-43FA-8FA1-0C088022882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a781b2a-961a-4d7b-bb0b-c732e3679de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205719D-B46E-4F4A-8794-E799F631F612}">
  <ds:schemaRefs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8a781b2a-961a-4d7b-bb0b-c732e3679de3"/>
    <ds:schemaRef ds:uri="http://purl.org/dc/terms/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17BAE9A7-5F64-4252-A051-BC54BBC3072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13365</TotalTime>
  <Words>769</Words>
  <Application>Microsoft Office PowerPoint</Application>
  <PresentationFormat>Laajakuva</PresentationFormat>
  <Paragraphs>190</Paragraphs>
  <Slides>10</Slides>
  <Notes>5</Notes>
  <HiddenSlides>0</HiddenSlides>
  <MMClips>0</MMClips>
  <ScaleCrop>false</ScaleCrop>
  <HeadingPairs>
    <vt:vector size="6" baseType="variant">
      <vt:variant>
        <vt:lpstr>Käytetyt fontit</vt:lpstr>
      </vt:variant>
      <vt:variant>
        <vt:i4>5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10</vt:i4>
      </vt:variant>
    </vt:vector>
  </HeadingPairs>
  <TitlesOfParts>
    <vt:vector size="16" baseType="lpstr">
      <vt:lpstr>Arial</vt:lpstr>
      <vt:lpstr>Arial Narrow</vt:lpstr>
      <vt:lpstr>Calibri</vt:lpstr>
      <vt:lpstr>Tahoma</vt:lpstr>
      <vt:lpstr>Vinkel Li</vt:lpstr>
      <vt:lpstr>KARVI_FI_2015</vt:lpstr>
      <vt:lpstr>Heikosti suoriutuvien oppilaiden laskusujuvuus ja tunteet Jari Metsämuuronen, Marja Holm, Pekka Räsänen</vt:lpstr>
      <vt:lpstr>Heikoimmin suoriutuneet määriteltiin kahdella kriteerillä:  1. Kokonaispistemäärä ≤ 1,5 hajontayksikköä matalampi kuin koko otoksen keskiarvo.   2. Matematiikan arvosana 5 - 7.  Koko aineistossa keskiarvo oli 451,9 pistettä, ja parhaiden osaajien pisterajaksi muodostui 281,9 pistettä. Näin määritellen heikoimmin suoriutuneita oppilaita oli 603 (4,8 % koko otoksesta).   FUNA-kokeeseen osallistuneiden heikosti suoriutuneiden oppilaiden (n = 345) osaamisen yläraja oli 395 pistettä</vt:lpstr>
      <vt:lpstr>Heikommin suoriutuvien oppilaiden jakautuminen</vt:lpstr>
      <vt:lpstr>Heikommin suoriutuvien oppilaiden jakautuminen</vt:lpstr>
      <vt:lpstr>Heikoimmin suoriutuneiden oppilaiden profilointi</vt:lpstr>
      <vt:lpstr>Helpoimmista tehtävistä heikoimmin suoriutuneet oppilaat saivat oikein keskimäärin 37%</vt:lpstr>
      <vt:lpstr>Helpoimmista tehtävistä heikoimmin suoriutuneet oppilaat saivat oikein keskimäärin 37%</vt:lpstr>
      <vt:lpstr>Heikosti suoriutuneiden oppilaiden laskusujuvuus on alakoulun tasolla</vt:lpstr>
      <vt:lpstr>Heikosti suoriutuneista oppilaista tyttöjen uskomukset ovat kielteisempiä kuin poikien</vt:lpstr>
      <vt:lpstr>Heikosti suoriutuneista oppilaista tytöt kokevat matematiikan kielteisemmäksi kuin pojat</vt:lpstr>
    </vt:vector>
  </TitlesOfParts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Skantz Suvi</dc:creator>
  <cp:lastModifiedBy>Metsämuuronen Jari (Karvi)</cp:lastModifiedBy>
  <cp:revision>160</cp:revision>
  <cp:lastPrinted>2012-10-17T07:14:15Z</cp:lastPrinted>
  <dcterms:created xsi:type="dcterms:W3CDTF">2019-04-26T11:56:14Z</dcterms:created>
  <dcterms:modified xsi:type="dcterms:W3CDTF">2023-12-14T07:55:12Z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0x0101007E6783253AA4914BB8E03160B5FFD9C2</vt:lpwstr>
  </property>
</Properties>
</file>