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814" r:id="rId4"/>
  </p:sldMasterIdLst>
  <p:notesMasterIdLst>
    <p:notesMasterId r:id="rId35"/>
  </p:notesMasterIdLst>
  <p:handoutMasterIdLst>
    <p:handoutMasterId r:id="rId36"/>
  </p:handoutMasterIdLst>
  <p:sldIdLst>
    <p:sldId id="495" r:id="rId5"/>
    <p:sldId id="397" r:id="rId6"/>
    <p:sldId id="394" r:id="rId7"/>
    <p:sldId id="415" r:id="rId8"/>
    <p:sldId id="449" r:id="rId9"/>
    <p:sldId id="416" r:id="rId10"/>
    <p:sldId id="472" r:id="rId11"/>
    <p:sldId id="482" r:id="rId12"/>
    <p:sldId id="518" r:id="rId13"/>
    <p:sldId id="485" r:id="rId14"/>
    <p:sldId id="519" r:id="rId15"/>
    <p:sldId id="511" r:id="rId16"/>
    <p:sldId id="512" r:id="rId17"/>
    <p:sldId id="513" r:id="rId18"/>
    <p:sldId id="514" r:id="rId19"/>
    <p:sldId id="515" r:id="rId20"/>
    <p:sldId id="516" r:id="rId21"/>
    <p:sldId id="517" r:id="rId22"/>
    <p:sldId id="491" r:id="rId23"/>
    <p:sldId id="521" r:id="rId24"/>
    <p:sldId id="523" r:id="rId25"/>
    <p:sldId id="479" r:id="rId26"/>
    <p:sldId id="480" r:id="rId27"/>
    <p:sldId id="497" r:id="rId28"/>
    <p:sldId id="481" r:id="rId29"/>
    <p:sldId id="520" r:id="rId30"/>
    <p:sldId id="499" r:id="rId31"/>
    <p:sldId id="498" r:id="rId32"/>
    <p:sldId id="476" r:id="rId33"/>
    <p:sldId id="447" r:id="rId34"/>
  </p:sldIdLst>
  <p:sldSz cx="12192000" cy="6858000"/>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userDrawn="1">
          <p15:clr>
            <a:srgbClr val="A4A3A4"/>
          </p15:clr>
        </p15:guide>
        <p15:guide id="2" pos="455" userDrawn="1">
          <p15:clr>
            <a:srgbClr val="A4A3A4"/>
          </p15:clr>
        </p15:guide>
        <p15:guide id="3" pos="72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i-Kukka Okkonen" initials="MO" lastIdx="1" clrIdx="0">
    <p:extLst>
      <p:ext uri="{19B8F6BF-5375-455C-9EA6-DF929625EA0E}">
        <p15:presenceInfo xmlns:p15="http://schemas.microsoft.com/office/powerpoint/2012/main" userId="S::merikukka.okkonen@faktor.fi::83a715e7-d1c6-4346-80e5-7f1536cc0d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6AA"/>
    <a:srgbClr val="FFA300"/>
    <a:srgbClr val="D20D0D"/>
    <a:srgbClr val="28A7DA"/>
    <a:srgbClr val="96CBF0"/>
    <a:srgbClr val="EDB354"/>
    <a:srgbClr val="378DC4"/>
    <a:srgbClr val="B7E6FB"/>
    <a:srgbClr val="7ACDF2"/>
    <a:srgbClr val="928B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792" autoAdjust="0"/>
  </p:normalViewPr>
  <p:slideViewPr>
    <p:cSldViewPr snapToGrid="0" snapToObjects="1">
      <p:cViewPr varScale="1">
        <p:scale>
          <a:sx n="62" d="100"/>
          <a:sy n="62" d="100"/>
        </p:scale>
        <p:origin x="828" y="56"/>
      </p:cViewPr>
      <p:guideLst>
        <p:guide orient="horz"/>
        <p:guide pos="455"/>
        <p:guide pos="7213"/>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valtion.fi\Yhteiset%20tiedostot\Karvi\Teema-arvioinnit\LUKA\Raportti%20II\Kuviot%20yms.%20taittoon\Erkkarapsan%20exceli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valtion.fi\Yhteiset%20tiedostot\Karvi\Teema-arvioinnit\LUKA\Jukka\Erkkarapsa\Kuviot%20ja%20taulukot%20analyysiliitteeseen_17012024.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valtion.fi\Yhteiset%20tiedostot\Karvi\Teema-arvioinnit\LUKA\Jukka\Erkkarapsa\Kuviot%20ja%20taulukot%20analyysiliitteeseen_17012024.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valtion.fi\Yhteiset%20tiedostot\Karvi\Teema-arvioinnit\LUKA\Jukka\Erkkarapsa\Kuviot%20ja%20taulukot%20analyysiliitteeseen_1701202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valtion.fi\Yhteiset%20tiedostot\Karvi\Teema-arvioinnit\LUKA\Jukka\Erkkarapsa\Kuviot%20ja%20taulukot%20analyysiliitteeseen_1701202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valtion.fi\Yhteiset%20tiedostot\Karvi\Teema-arvioinnit\LUKA\Jukka\Erkkarapsa\Kuviot%20ja%20taulukot%20analyysiliitteeseen_1701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'Kuvio 2'!$P$7</c:f>
              <c:strCache>
                <c:ptCount val="1"/>
                <c:pt idx="0">
                  <c:v>Erittäin puutteelliset</c:v>
                </c:pt>
              </c:strCache>
            </c:strRef>
          </c:tx>
          <c:spPr>
            <a:solidFill>
              <a:srgbClr val="EF9F3C"/>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 2'!$O$8:$O$12</c:f>
              <c:strCache>
                <c:ptCount val="5"/>
                <c:pt idx="0">
                  <c:v>Mahdollisuudet osallistua erityisopetuksen täydennys- ja lisäkoulutukseen </c:v>
                </c:pt>
                <c:pt idx="1">
                  <c:v>Taloudelliset resurssit erityisopetuksen järjestämiseen </c:v>
                </c:pt>
                <c:pt idx="2">
                  <c:v>Testejä ja materiaaleja erityisopetuksen toteuttamiseen</c:v>
                </c:pt>
                <c:pt idx="3">
                  <c:v>Henkilöstöresurssit erityisopetuksen toteuttamiseen </c:v>
                </c:pt>
                <c:pt idx="4">
                  <c:v>Aikaa erityisopetuksen järjestämiseen </c:v>
                </c:pt>
              </c:strCache>
            </c:strRef>
          </c:cat>
          <c:val>
            <c:numRef>
              <c:f>'Kuvio 2'!$P$8:$P$12</c:f>
              <c:numCache>
                <c:formatCode>0</c:formatCode>
                <c:ptCount val="5"/>
                <c:pt idx="0">
                  <c:v>5.2</c:v>
                </c:pt>
                <c:pt idx="1">
                  <c:v>4.5</c:v>
                </c:pt>
                <c:pt idx="2">
                  <c:v>3.2</c:v>
                </c:pt>
                <c:pt idx="3">
                  <c:v>7.1</c:v>
                </c:pt>
                <c:pt idx="4">
                  <c:v>9.6999999999999993</c:v>
                </c:pt>
              </c:numCache>
            </c:numRef>
          </c:val>
          <c:extLst>
            <c:ext xmlns:c16="http://schemas.microsoft.com/office/drawing/2014/chart" uri="{C3380CC4-5D6E-409C-BE32-E72D297353CC}">
              <c16:uniqueId val="{00000000-0B11-4847-82AD-BA7F8A6DAA56}"/>
            </c:ext>
          </c:extLst>
        </c:ser>
        <c:ser>
          <c:idx val="1"/>
          <c:order val="1"/>
          <c:tx>
            <c:strRef>
              <c:f>'Kuvio 2'!$Q$7</c:f>
              <c:strCache>
                <c:ptCount val="1"/>
                <c:pt idx="0">
                  <c:v>Jokseenkin puutteelliset</c:v>
                </c:pt>
              </c:strCache>
            </c:strRef>
          </c:tx>
          <c:spPr>
            <a:solidFill>
              <a:srgbClr val="F5C58B"/>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 2'!$O$8:$O$12</c:f>
              <c:strCache>
                <c:ptCount val="5"/>
                <c:pt idx="0">
                  <c:v>Mahdollisuudet osallistua erityisopetuksen täydennys- ja lisäkoulutukseen </c:v>
                </c:pt>
                <c:pt idx="1">
                  <c:v>Taloudelliset resurssit erityisopetuksen järjestämiseen </c:v>
                </c:pt>
                <c:pt idx="2">
                  <c:v>Testejä ja materiaaleja erityisopetuksen toteuttamiseen</c:v>
                </c:pt>
                <c:pt idx="3">
                  <c:v>Henkilöstöresurssit erityisopetuksen toteuttamiseen </c:v>
                </c:pt>
                <c:pt idx="4">
                  <c:v>Aikaa erityisopetuksen järjestämiseen </c:v>
                </c:pt>
              </c:strCache>
            </c:strRef>
          </c:cat>
          <c:val>
            <c:numRef>
              <c:f>'Kuvio 2'!$Q$8:$Q$12</c:f>
              <c:numCache>
                <c:formatCode>0</c:formatCode>
                <c:ptCount val="5"/>
                <c:pt idx="0">
                  <c:v>13.6</c:v>
                </c:pt>
                <c:pt idx="1">
                  <c:v>19.399999999999999</c:v>
                </c:pt>
                <c:pt idx="2">
                  <c:v>25.2</c:v>
                </c:pt>
                <c:pt idx="3">
                  <c:v>29.7</c:v>
                </c:pt>
                <c:pt idx="4">
                  <c:v>38.700000000000003</c:v>
                </c:pt>
              </c:numCache>
            </c:numRef>
          </c:val>
          <c:extLst>
            <c:ext xmlns:c16="http://schemas.microsoft.com/office/drawing/2014/chart" uri="{C3380CC4-5D6E-409C-BE32-E72D297353CC}">
              <c16:uniqueId val="{00000001-0B11-4847-82AD-BA7F8A6DAA56}"/>
            </c:ext>
          </c:extLst>
        </c:ser>
        <c:ser>
          <c:idx val="2"/>
          <c:order val="2"/>
          <c:tx>
            <c:strRef>
              <c:f>'Kuvio 2'!$R$7</c:f>
              <c:strCache>
                <c:ptCount val="1"/>
                <c:pt idx="0">
                  <c:v>Jokseenkin riittävät</c:v>
                </c:pt>
              </c:strCache>
            </c:strRef>
          </c:tx>
          <c:spPr>
            <a:solidFill>
              <a:srgbClr val="ACD8B9"/>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 2'!$O$8:$O$12</c:f>
              <c:strCache>
                <c:ptCount val="5"/>
                <c:pt idx="0">
                  <c:v>Mahdollisuudet osallistua erityisopetuksen täydennys- ja lisäkoulutukseen </c:v>
                </c:pt>
                <c:pt idx="1">
                  <c:v>Taloudelliset resurssit erityisopetuksen järjestämiseen </c:v>
                </c:pt>
                <c:pt idx="2">
                  <c:v>Testejä ja materiaaleja erityisopetuksen toteuttamiseen</c:v>
                </c:pt>
                <c:pt idx="3">
                  <c:v>Henkilöstöresurssit erityisopetuksen toteuttamiseen </c:v>
                </c:pt>
                <c:pt idx="4">
                  <c:v>Aikaa erityisopetuksen järjestämiseen </c:v>
                </c:pt>
              </c:strCache>
            </c:strRef>
          </c:cat>
          <c:val>
            <c:numRef>
              <c:f>'Kuvio 2'!$R$8:$R$12</c:f>
              <c:numCache>
                <c:formatCode>0</c:formatCode>
                <c:ptCount val="5"/>
                <c:pt idx="0">
                  <c:v>43.5</c:v>
                </c:pt>
                <c:pt idx="1">
                  <c:v>54.8</c:v>
                </c:pt>
                <c:pt idx="2">
                  <c:v>45.8</c:v>
                </c:pt>
                <c:pt idx="3">
                  <c:v>47.1</c:v>
                </c:pt>
                <c:pt idx="4">
                  <c:v>38.700000000000003</c:v>
                </c:pt>
              </c:numCache>
            </c:numRef>
          </c:val>
          <c:extLst>
            <c:ext xmlns:c16="http://schemas.microsoft.com/office/drawing/2014/chart" uri="{C3380CC4-5D6E-409C-BE32-E72D297353CC}">
              <c16:uniqueId val="{00000002-0B11-4847-82AD-BA7F8A6DAA56}"/>
            </c:ext>
          </c:extLst>
        </c:ser>
        <c:ser>
          <c:idx val="3"/>
          <c:order val="3"/>
          <c:tx>
            <c:strRef>
              <c:f>'Kuvio 2'!$S$7</c:f>
              <c:strCache>
                <c:ptCount val="1"/>
                <c:pt idx="0">
                  <c:v>Täysin riittävät</c:v>
                </c:pt>
              </c:strCache>
            </c:strRef>
          </c:tx>
          <c:spPr>
            <a:solidFill>
              <a:srgbClr val="85C598"/>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 2'!$O$8:$O$12</c:f>
              <c:strCache>
                <c:ptCount val="5"/>
                <c:pt idx="0">
                  <c:v>Mahdollisuudet osallistua erityisopetuksen täydennys- ja lisäkoulutukseen </c:v>
                </c:pt>
                <c:pt idx="1">
                  <c:v>Taloudelliset resurssit erityisopetuksen järjestämiseen </c:v>
                </c:pt>
                <c:pt idx="2">
                  <c:v>Testejä ja materiaaleja erityisopetuksen toteuttamiseen</c:v>
                </c:pt>
                <c:pt idx="3">
                  <c:v>Henkilöstöresurssit erityisopetuksen toteuttamiseen </c:v>
                </c:pt>
                <c:pt idx="4">
                  <c:v>Aikaa erityisopetuksen järjestämiseen </c:v>
                </c:pt>
              </c:strCache>
            </c:strRef>
          </c:cat>
          <c:val>
            <c:numRef>
              <c:f>'Kuvio 2'!$S$8:$S$12</c:f>
              <c:numCache>
                <c:formatCode>0</c:formatCode>
                <c:ptCount val="5"/>
                <c:pt idx="0">
                  <c:v>37.700000000000003</c:v>
                </c:pt>
                <c:pt idx="1">
                  <c:v>21.3</c:v>
                </c:pt>
                <c:pt idx="2">
                  <c:v>25.8</c:v>
                </c:pt>
                <c:pt idx="3">
                  <c:v>16.100000000000001</c:v>
                </c:pt>
                <c:pt idx="4">
                  <c:v>12.9</c:v>
                </c:pt>
              </c:numCache>
            </c:numRef>
          </c:val>
          <c:extLst>
            <c:ext xmlns:c16="http://schemas.microsoft.com/office/drawing/2014/chart" uri="{C3380CC4-5D6E-409C-BE32-E72D297353CC}">
              <c16:uniqueId val="{00000003-0B11-4847-82AD-BA7F8A6DAA56}"/>
            </c:ext>
          </c:extLst>
        </c:ser>
        <c:dLbls>
          <c:dLblPos val="ctr"/>
          <c:showLegendKey val="0"/>
          <c:showVal val="1"/>
          <c:showCatName val="0"/>
          <c:showSerName val="0"/>
          <c:showPercent val="0"/>
          <c:showBubbleSize val="0"/>
        </c:dLbls>
        <c:gapWidth val="150"/>
        <c:overlap val="100"/>
        <c:axId val="699097200"/>
        <c:axId val="699097528"/>
      </c:barChart>
      <c:catAx>
        <c:axId val="69909720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99097528"/>
        <c:crosses val="autoZero"/>
        <c:auto val="1"/>
        <c:lblAlgn val="ctr"/>
        <c:lblOffset val="100"/>
        <c:noMultiLvlLbl val="0"/>
      </c:catAx>
      <c:valAx>
        <c:axId val="6990975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99097200"/>
        <c:crosses val="autoZero"/>
        <c:crossBetween val="between"/>
        <c:majorUnit val="0.2"/>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chemeClr val="tx1"/>
          </a:solidFill>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Kuvio2!$C$3</c:f>
              <c:strCache>
                <c:ptCount val="1"/>
                <c:pt idx="0">
                  <c:v>Henkilöstöresurssit riittämättömät (1–2);  (n = 57)</c:v>
                </c:pt>
              </c:strCache>
            </c:strRef>
          </c:tx>
          <c:spPr>
            <a:solidFill>
              <a:srgbClr val="E4EEF8"/>
            </a:solidFill>
            <a:ln>
              <a:noFill/>
            </a:ln>
            <a:effectLst/>
          </c:spPr>
          <c:invertIfNegative val="0"/>
          <c:dLbls>
            <c:dLbl>
              <c:idx val="0"/>
              <c:tx>
                <c:rich>
                  <a:bodyPr/>
                  <a:lstStyle/>
                  <a:p>
                    <a:fld id="{C1EDC5EF-F645-4349-BD83-2DDC904FC2EF}" type="CELLRANGE">
                      <a:rPr lang="en-US"/>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433-4F1D-8C23-DED050C11B02}"/>
                </c:ext>
              </c:extLst>
            </c:dLbl>
            <c:dLbl>
              <c:idx val="1"/>
              <c:tx>
                <c:rich>
                  <a:bodyPr/>
                  <a:lstStyle/>
                  <a:p>
                    <a:fld id="{5F1A0474-D947-4CD9-9408-71E8CB1A8A2E}" type="CELLRANGE">
                      <a:rPr lang="fi-FI"/>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433-4F1D-8C23-DED050C11B0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Kuvio2!$B$4:$B$5</c:f>
              <c:strCache>
                <c:ptCount val="2"/>
                <c:pt idx="0">
                  <c:v>Taloudelliset resurssit riittämättömät (1–2); (n = 37)</c:v>
                </c:pt>
                <c:pt idx="1">
                  <c:v>Taloudelliset resurssit riittävät (3–4); (n = 118)</c:v>
                </c:pt>
              </c:strCache>
            </c:strRef>
          </c:cat>
          <c:val>
            <c:numRef>
              <c:f>Kuvio2!$H$4:$H$5</c:f>
              <c:numCache>
                <c:formatCode>0</c:formatCode>
                <c:ptCount val="2"/>
                <c:pt idx="0">
                  <c:v>86.486486486486484</c:v>
                </c:pt>
                <c:pt idx="1">
                  <c:v>21.1864406779661</c:v>
                </c:pt>
              </c:numCache>
            </c:numRef>
          </c:val>
          <c:extLst>
            <c:ext xmlns:c15="http://schemas.microsoft.com/office/drawing/2012/chart" uri="{02D57815-91ED-43cb-92C2-25804820EDAC}">
              <c15:datalabelsRange>
                <c15:f>Kuvio2!$C$4:$C$5</c15:f>
                <c15:dlblRangeCache>
                  <c:ptCount val="2"/>
                  <c:pt idx="0">
                    <c:v>32</c:v>
                  </c:pt>
                  <c:pt idx="1">
                    <c:v>25</c:v>
                  </c:pt>
                </c15:dlblRangeCache>
              </c15:datalabelsRange>
            </c:ext>
            <c:ext xmlns:c16="http://schemas.microsoft.com/office/drawing/2014/chart" uri="{C3380CC4-5D6E-409C-BE32-E72D297353CC}">
              <c16:uniqueId val="{00000002-8433-4F1D-8C23-DED050C11B02}"/>
            </c:ext>
          </c:extLst>
        </c:ser>
        <c:ser>
          <c:idx val="1"/>
          <c:order val="1"/>
          <c:tx>
            <c:strRef>
              <c:f>Kuvio2!$D$3</c:f>
              <c:strCache>
                <c:ptCount val="1"/>
                <c:pt idx="0">
                  <c:v>Henkilöstöresurssit riittävät (3–4); (n = 98)</c:v>
                </c:pt>
              </c:strCache>
            </c:strRef>
          </c:tx>
          <c:spPr>
            <a:solidFill>
              <a:srgbClr val="85C598"/>
            </a:solidFill>
            <a:ln>
              <a:noFill/>
            </a:ln>
            <a:effectLst/>
          </c:spPr>
          <c:invertIfNegative val="0"/>
          <c:dLbls>
            <c:dLbl>
              <c:idx val="0"/>
              <c:tx>
                <c:rich>
                  <a:bodyPr/>
                  <a:lstStyle/>
                  <a:p>
                    <a:fld id="{6FF1BF49-E045-466D-8989-06BD493F8CDC}" type="CELLRANGE">
                      <a:rPr lang="en-US"/>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433-4F1D-8C23-DED050C11B02}"/>
                </c:ext>
              </c:extLst>
            </c:dLbl>
            <c:dLbl>
              <c:idx val="1"/>
              <c:tx>
                <c:rich>
                  <a:bodyPr/>
                  <a:lstStyle/>
                  <a:p>
                    <a:fld id="{F9B5454C-1A7E-4136-B381-A45C544FE2E1}" type="CELLRANGE">
                      <a:rPr lang="fi-FI"/>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433-4F1D-8C23-DED050C11B0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Kuvio2!$B$4:$B$5</c:f>
              <c:strCache>
                <c:ptCount val="2"/>
                <c:pt idx="0">
                  <c:v>Taloudelliset resurssit riittämättömät (1–2); (n = 37)</c:v>
                </c:pt>
                <c:pt idx="1">
                  <c:v>Taloudelliset resurssit riittävät (3–4); (n = 118)</c:v>
                </c:pt>
              </c:strCache>
            </c:strRef>
          </c:cat>
          <c:val>
            <c:numRef>
              <c:f>Kuvio2!$I$4:$I$5</c:f>
              <c:numCache>
                <c:formatCode>0</c:formatCode>
                <c:ptCount val="2"/>
                <c:pt idx="0">
                  <c:v>13.513513513513514</c:v>
                </c:pt>
                <c:pt idx="1">
                  <c:v>78.813559322033896</c:v>
                </c:pt>
              </c:numCache>
            </c:numRef>
          </c:val>
          <c:extLst>
            <c:ext xmlns:c15="http://schemas.microsoft.com/office/drawing/2012/chart" uri="{02D57815-91ED-43cb-92C2-25804820EDAC}">
              <c15:datalabelsRange>
                <c15:f>Kuvio2!$D$4:$D$5</c15:f>
                <c15:dlblRangeCache>
                  <c:ptCount val="2"/>
                  <c:pt idx="0">
                    <c:v>5</c:v>
                  </c:pt>
                  <c:pt idx="1">
                    <c:v>93</c:v>
                  </c:pt>
                </c15:dlblRangeCache>
              </c15:datalabelsRange>
            </c:ext>
            <c:ext xmlns:c16="http://schemas.microsoft.com/office/drawing/2014/chart" uri="{C3380CC4-5D6E-409C-BE32-E72D297353CC}">
              <c16:uniqueId val="{00000005-8433-4F1D-8C23-DED050C11B02}"/>
            </c:ext>
          </c:extLst>
        </c:ser>
        <c:dLbls>
          <c:dLblPos val="ctr"/>
          <c:showLegendKey val="0"/>
          <c:showVal val="1"/>
          <c:showCatName val="0"/>
          <c:showSerName val="0"/>
          <c:showPercent val="0"/>
          <c:showBubbleSize val="0"/>
        </c:dLbls>
        <c:gapWidth val="150"/>
        <c:overlap val="100"/>
        <c:axId val="683543008"/>
        <c:axId val="683543728"/>
      </c:barChart>
      <c:catAx>
        <c:axId val="683543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683543728"/>
        <c:crosses val="autoZero"/>
        <c:auto val="1"/>
        <c:lblAlgn val="ctr"/>
        <c:lblOffset val="100"/>
        <c:noMultiLvlLbl val="0"/>
      </c:catAx>
      <c:valAx>
        <c:axId val="683543728"/>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fi-FI" sz="1200" b="1"/>
                  <a:t>Osuus vastaajista (%)</a:t>
                </a:r>
              </a:p>
            </c:rich>
          </c:tx>
          <c:layout>
            <c:manualLayout>
              <c:xMode val="edge"/>
              <c:yMode val="edge"/>
              <c:x val="0.58002957580670067"/>
              <c:y val="0.7543376537690230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68354300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Kuvio3!$B$3</c:f>
              <c:strCache>
                <c:ptCount val="1"/>
                <c:pt idx="0">
                  <c:v>Väittämä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Kuvio3!$B$4:$B$13</c:f>
              <c:strCache>
                <c:ptCount val="10"/>
                <c:pt idx="0">
                  <c:v>Opiskelijaryhmien ohjaus, tuki ja opetus</c:v>
                </c:pt>
                <c:pt idx="1">
                  <c:v>Viestintä ja yhteistyö muiden tahojen kanssa (esim. aikaisemmat opettajat, koulut)</c:v>
                </c:pt>
                <c:pt idx="2">
                  <c:v>Opiskelijoiden yksilöllinen ohjaus, tuki ja opetus</c:v>
                </c:pt>
                <c:pt idx="3">
                  <c:v>Viestintä ja yhteistyö opetushenkilöstön kanssa</c:v>
                </c:pt>
                <c:pt idx="4">
                  <c:v>Dokumentointi </c:v>
                </c:pt>
                <c:pt idx="5">
                  <c:v>Viestintä ja yhteistyö huoltajien kanssa</c:v>
                </c:pt>
                <c:pt idx="6">
                  <c:v>Viestintä ja yhteistyö lukion opiskelijahuoltoryhmän kanssa </c:v>
                </c:pt>
                <c:pt idx="7">
                  <c:v>Opiskelijoiden erityisopetuksen ja muun tuen tarpeiden kartoittaminen</c:v>
                </c:pt>
                <c:pt idx="8">
                  <c:v>Viestintä ja yhteistyö opinto-ohjaajien kanssa</c:v>
                </c:pt>
                <c:pt idx="9">
                  <c:v>Ylioppilastutkintoon liittyvät tehtävät (esim. lausunnot) </c:v>
                </c:pt>
              </c:strCache>
            </c:strRef>
          </c:cat>
          <c:val>
            <c:numRef>
              <c:f>Kuvio3!$B$4:$B$13</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231B-43B2-BAB9-E2F69C031840}"/>
            </c:ext>
          </c:extLst>
        </c:ser>
        <c:ser>
          <c:idx val="1"/>
          <c:order val="1"/>
          <c:tx>
            <c:strRef>
              <c:f>Kuvio3!$C$3</c:f>
              <c:strCache>
                <c:ptCount val="1"/>
                <c:pt idx="0">
                  <c:v>Keskiarvo</c:v>
                </c:pt>
              </c:strCache>
            </c:strRef>
          </c:tx>
          <c:spPr>
            <a:solidFill>
              <a:srgbClr val="0D93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Kuvio3!$B$4:$B$13</c:f>
              <c:strCache>
                <c:ptCount val="10"/>
                <c:pt idx="0">
                  <c:v>Opiskelijaryhmien ohjaus, tuki ja opetus</c:v>
                </c:pt>
                <c:pt idx="1">
                  <c:v>Viestintä ja yhteistyö muiden tahojen kanssa (esim. aikaisemmat opettajat, koulut)</c:v>
                </c:pt>
                <c:pt idx="2">
                  <c:v>Opiskelijoiden yksilöllinen ohjaus, tuki ja opetus</c:v>
                </c:pt>
                <c:pt idx="3">
                  <c:v>Viestintä ja yhteistyö opetushenkilöstön kanssa</c:v>
                </c:pt>
                <c:pt idx="4">
                  <c:v>Dokumentointi </c:v>
                </c:pt>
                <c:pt idx="5">
                  <c:v>Viestintä ja yhteistyö huoltajien kanssa</c:v>
                </c:pt>
                <c:pt idx="6">
                  <c:v>Viestintä ja yhteistyö lukion opiskelijahuoltoryhmän kanssa </c:v>
                </c:pt>
                <c:pt idx="7">
                  <c:v>Opiskelijoiden erityisopetuksen ja muun tuen tarpeiden kartoittaminen</c:v>
                </c:pt>
                <c:pt idx="8">
                  <c:v>Viestintä ja yhteistyö opinto-ohjaajien kanssa</c:v>
                </c:pt>
                <c:pt idx="9">
                  <c:v>Ylioppilastutkintoon liittyvät tehtävät (esim. lausunnot) </c:v>
                </c:pt>
              </c:strCache>
            </c:strRef>
          </c:cat>
          <c:val>
            <c:numRef>
              <c:f>Kuvio3!$C$4:$C$13</c:f>
              <c:numCache>
                <c:formatCode>0.00</c:formatCode>
                <c:ptCount val="10"/>
                <c:pt idx="0">
                  <c:v>2.61</c:v>
                </c:pt>
                <c:pt idx="1">
                  <c:v>2.86</c:v>
                </c:pt>
                <c:pt idx="2">
                  <c:v>3.29</c:v>
                </c:pt>
                <c:pt idx="3">
                  <c:v>3.38</c:v>
                </c:pt>
                <c:pt idx="4">
                  <c:v>3.5</c:v>
                </c:pt>
                <c:pt idx="5">
                  <c:v>3.6</c:v>
                </c:pt>
                <c:pt idx="6">
                  <c:v>3.61</c:v>
                </c:pt>
                <c:pt idx="7">
                  <c:v>3.63</c:v>
                </c:pt>
                <c:pt idx="8">
                  <c:v>3.74</c:v>
                </c:pt>
                <c:pt idx="9">
                  <c:v>3.93</c:v>
                </c:pt>
              </c:numCache>
            </c:numRef>
          </c:val>
          <c:extLst>
            <c:ext xmlns:c16="http://schemas.microsoft.com/office/drawing/2014/chart" uri="{C3380CC4-5D6E-409C-BE32-E72D297353CC}">
              <c16:uniqueId val="{00000001-231B-43B2-BAB9-E2F69C031840}"/>
            </c:ext>
          </c:extLst>
        </c:ser>
        <c:dLbls>
          <c:dLblPos val="outEnd"/>
          <c:showLegendKey val="0"/>
          <c:showVal val="1"/>
          <c:showCatName val="0"/>
          <c:showSerName val="0"/>
          <c:showPercent val="0"/>
          <c:showBubbleSize val="0"/>
        </c:dLbls>
        <c:gapWidth val="182"/>
        <c:axId val="939953832"/>
        <c:axId val="939950952"/>
      </c:barChart>
      <c:catAx>
        <c:axId val="93995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939950952"/>
        <c:crosses val="autoZero"/>
        <c:auto val="1"/>
        <c:lblAlgn val="ctr"/>
        <c:lblOffset val="100"/>
        <c:noMultiLvlLbl val="0"/>
      </c:catAx>
      <c:valAx>
        <c:axId val="939950952"/>
        <c:scaling>
          <c:orientation val="minMax"/>
          <c:max val="5"/>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Keskiarvo (n = 155)</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939953832"/>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fi-F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Kuvio11!$C$2</c:f>
              <c:strCache>
                <c:ptCount val="1"/>
                <c:pt idx="0">
                  <c:v>Kaikki opiskelijat saavat tarvitsemansa tuen (4–7); (n = 84)</c:v>
                </c:pt>
              </c:strCache>
            </c:strRef>
          </c:tx>
          <c:spPr>
            <a:solidFill>
              <a:srgbClr val="E4EEF8"/>
            </a:solidFill>
            <a:ln>
              <a:noFill/>
            </a:ln>
            <a:effectLst/>
          </c:spPr>
          <c:invertIfNegative val="0"/>
          <c:dLbls>
            <c:dLbl>
              <c:idx val="0"/>
              <c:tx>
                <c:rich>
                  <a:bodyPr/>
                  <a:lstStyle/>
                  <a:p>
                    <a:fld id="{1BB748AD-DF02-4319-9B43-47085E706FEE}" type="CELLRANGE">
                      <a:rPr lang="fi-FI"/>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060-4DB0-B4FB-934D0AF2E4B0}"/>
                </c:ext>
              </c:extLst>
            </c:dLbl>
            <c:dLbl>
              <c:idx val="1"/>
              <c:tx>
                <c:rich>
                  <a:bodyPr/>
                  <a:lstStyle/>
                  <a:p>
                    <a:fld id="{854B6B68-E642-477D-9661-5D76E771AEE9}" type="CELLRANGE">
                      <a:rPr lang="fi-FI"/>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060-4DB0-B4FB-934D0AF2E4B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Kuvio11!$B$3:$B$4</c:f>
              <c:strCache>
                <c:ptCount val="2"/>
                <c:pt idx="0">
                  <c:v>Kaikki tuen tarpeessa olevat opiskelijat havaitaan (4–7); (n = 75)</c:v>
                </c:pt>
                <c:pt idx="1">
                  <c:v>Kaikki tuen tarpeessa olevat opiskelijat havaitaan (8–10); (n = 79)</c:v>
                </c:pt>
              </c:strCache>
            </c:strRef>
          </c:cat>
          <c:val>
            <c:numRef>
              <c:f>Kuvio11!$H$3:$H$4</c:f>
              <c:numCache>
                <c:formatCode>0</c:formatCode>
                <c:ptCount val="2"/>
                <c:pt idx="0">
                  <c:v>82.278481012658233</c:v>
                </c:pt>
                <c:pt idx="1">
                  <c:v>25.333333333333336</c:v>
                </c:pt>
              </c:numCache>
            </c:numRef>
          </c:val>
          <c:extLst>
            <c:ext xmlns:c15="http://schemas.microsoft.com/office/drawing/2012/chart" uri="{02D57815-91ED-43cb-92C2-25804820EDAC}">
              <c15:datalabelsRange>
                <c15:f>Kuvio11!$C$3:$C$4</c15:f>
                <c15:dlblRangeCache>
                  <c:ptCount val="2"/>
                  <c:pt idx="0">
                    <c:v>65</c:v>
                  </c:pt>
                  <c:pt idx="1">
                    <c:v>19</c:v>
                  </c:pt>
                </c15:dlblRangeCache>
              </c15:datalabelsRange>
            </c:ext>
            <c:ext xmlns:c16="http://schemas.microsoft.com/office/drawing/2014/chart" uri="{C3380CC4-5D6E-409C-BE32-E72D297353CC}">
              <c16:uniqueId val="{00000002-3060-4DB0-B4FB-934D0AF2E4B0}"/>
            </c:ext>
          </c:extLst>
        </c:ser>
        <c:ser>
          <c:idx val="1"/>
          <c:order val="1"/>
          <c:tx>
            <c:strRef>
              <c:f>Kuvio11!$D$2</c:f>
              <c:strCache>
                <c:ptCount val="1"/>
                <c:pt idx="0">
                  <c:v>Kaikki opiskelijat saavat tarvitsemansa tuen (8–10); (n = 70)</c:v>
                </c:pt>
              </c:strCache>
            </c:strRef>
          </c:tx>
          <c:spPr>
            <a:solidFill>
              <a:srgbClr val="85C598"/>
            </a:solidFill>
            <a:ln>
              <a:noFill/>
            </a:ln>
            <a:effectLst/>
          </c:spPr>
          <c:invertIfNegative val="0"/>
          <c:dLbls>
            <c:dLbl>
              <c:idx val="0"/>
              <c:tx>
                <c:rich>
                  <a:bodyPr/>
                  <a:lstStyle/>
                  <a:p>
                    <a:fld id="{7BEA966E-96E0-4BD8-9013-AEDA64063190}" type="CELLRANGE">
                      <a:rPr lang="fi-FI"/>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060-4DB0-B4FB-934D0AF2E4B0}"/>
                </c:ext>
              </c:extLst>
            </c:dLbl>
            <c:dLbl>
              <c:idx val="1"/>
              <c:tx>
                <c:rich>
                  <a:bodyPr/>
                  <a:lstStyle/>
                  <a:p>
                    <a:fld id="{F2D4F257-F962-4594-AE5F-7B22CA11CEAF}" type="CELLRANGE">
                      <a:rPr lang="fi-FI"/>
                      <a:pPr/>
                      <a:t>[SOLUALUE]</a:t>
                    </a:fld>
                    <a:endParaRPr lang="fi-FI"/>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060-4DB0-B4FB-934D0AF2E4B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Kuvio11!$B$3:$B$4</c:f>
              <c:strCache>
                <c:ptCount val="2"/>
                <c:pt idx="0">
                  <c:v>Kaikki tuen tarpeessa olevat opiskelijat havaitaan (4–7); (n = 75)</c:v>
                </c:pt>
                <c:pt idx="1">
                  <c:v>Kaikki tuen tarpeessa olevat opiskelijat havaitaan (8–10); (n = 79)</c:v>
                </c:pt>
              </c:strCache>
            </c:strRef>
          </c:cat>
          <c:val>
            <c:numRef>
              <c:f>Kuvio11!$I$3:$I$4</c:f>
              <c:numCache>
                <c:formatCode>0</c:formatCode>
                <c:ptCount val="2"/>
                <c:pt idx="0">
                  <c:v>17.721518987341771</c:v>
                </c:pt>
                <c:pt idx="1">
                  <c:v>74.666666666666671</c:v>
                </c:pt>
              </c:numCache>
            </c:numRef>
          </c:val>
          <c:extLst>
            <c:ext xmlns:c15="http://schemas.microsoft.com/office/drawing/2012/chart" uri="{02D57815-91ED-43cb-92C2-25804820EDAC}">
              <c15:datalabelsRange>
                <c15:f>Kuvio11!$D$3:$D$4</c15:f>
                <c15:dlblRangeCache>
                  <c:ptCount val="2"/>
                  <c:pt idx="0">
                    <c:v>14</c:v>
                  </c:pt>
                  <c:pt idx="1">
                    <c:v>56</c:v>
                  </c:pt>
                </c15:dlblRangeCache>
              </c15:datalabelsRange>
            </c:ext>
            <c:ext xmlns:c16="http://schemas.microsoft.com/office/drawing/2014/chart" uri="{C3380CC4-5D6E-409C-BE32-E72D297353CC}">
              <c16:uniqueId val="{00000005-3060-4DB0-B4FB-934D0AF2E4B0}"/>
            </c:ext>
          </c:extLst>
        </c:ser>
        <c:dLbls>
          <c:showLegendKey val="0"/>
          <c:showVal val="0"/>
          <c:showCatName val="0"/>
          <c:showSerName val="0"/>
          <c:showPercent val="0"/>
          <c:showBubbleSize val="0"/>
        </c:dLbls>
        <c:gapWidth val="150"/>
        <c:overlap val="100"/>
        <c:axId val="686873808"/>
        <c:axId val="937908688"/>
      </c:barChart>
      <c:catAx>
        <c:axId val="68687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937908688"/>
        <c:crosses val="autoZero"/>
        <c:auto val="1"/>
        <c:lblAlgn val="ctr"/>
        <c:lblOffset val="100"/>
        <c:noMultiLvlLbl val="0"/>
      </c:catAx>
      <c:valAx>
        <c:axId val="937908688"/>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Osuus vastaajista (%)</a:t>
                </a:r>
              </a:p>
            </c:rich>
          </c:tx>
          <c:layout>
            <c:manualLayout>
              <c:xMode val="edge"/>
              <c:yMode val="edge"/>
              <c:x val="0.59653604771385726"/>
              <c:y val="0.7223886053832714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68687380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Kuvio12!$D$2</c:f>
              <c:strCache>
                <c:ptCount val="1"/>
                <c:pt idx="0">
                  <c:v>Tuen toteuttaminen (4–7); (n = 84)</c:v>
                </c:pt>
              </c:strCache>
            </c:strRef>
          </c:tx>
          <c:spPr>
            <a:solidFill>
              <a:srgbClr val="E4EEF8"/>
            </a:solidFill>
            <a:ln>
              <a:noFill/>
            </a:ln>
            <a:effectLst/>
          </c:spPr>
          <c:invertIfNegative val="0"/>
          <c:dLbls>
            <c:dLbl>
              <c:idx val="0"/>
              <c:tx>
                <c:rich>
                  <a:bodyPr/>
                  <a:lstStyle/>
                  <a:p>
                    <a:fld id="{F2143973-8C5C-4A8C-A216-300DDFE07239}" type="CELLRANGE">
                      <a:rPr lang="en-US"/>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1C1-4EE8-A5A2-A1256B38D859}"/>
                </c:ext>
              </c:extLst>
            </c:dLbl>
            <c:dLbl>
              <c:idx val="1"/>
              <c:tx>
                <c:rich>
                  <a:bodyPr/>
                  <a:lstStyle/>
                  <a:p>
                    <a:fld id="{38234F0D-4B43-42BB-8B53-1523775ACD2C}"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1C1-4EE8-A5A2-A1256B38D859}"/>
                </c:ext>
              </c:extLst>
            </c:dLbl>
            <c:dLbl>
              <c:idx val="2"/>
              <c:tx>
                <c:rich>
                  <a:bodyPr/>
                  <a:lstStyle/>
                  <a:p>
                    <a:fld id="{BB1AEFB9-17F9-4BE7-862C-9B25CE921A02}"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1C1-4EE8-A5A2-A1256B38D859}"/>
                </c:ext>
              </c:extLst>
            </c:dLbl>
            <c:dLbl>
              <c:idx val="3"/>
              <c:tx>
                <c:rich>
                  <a:bodyPr/>
                  <a:lstStyle/>
                  <a:p>
                    <a:fld id="{1D775FBC-66A2-404E-8D64-E8D5311B038E}"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1C1-4EE8-A5A2-A1256B38D85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Kuvio12!$B$3:$C$6</c:f>
              <c:multiLvlStrCache>
                <c:ptCount val="4"/>
                <c:lvl>
                  <c:pt idx="0">
                    <c:v>Lukion resurssit (3–9); (n = 46)</c:v>
                  </c:pt>
                  <c:pt idx="1">
                    <c:v>Lukion resurssit (10–13); (n = 33)</c:v>
                  </c:pt>
                  <c:pt idx="2">
                    <c:v>Lukion resurssit (3–9); (n = 22)</c:v>
                  </c:pt>
                  <c:pt idx="3">
                    <c:v>Lukion resurssit (10–13); (n = 53)</c:v>
                  </c:pt>
                </c:lvl>
                <c:lvl>
                  <c:pt idx="0">
                    <c:v>Havaitseminen (4–7); (n = 79)</c:v>
                  </c:pt>
                  <c:pt idx="2">
                    <c:v>Havaitseminen (8–10); (n = 75)</c:v>
                  </c:pt>
                </c:lvl>
              </c:multiLvlStrCache>
            </c:multiLvlStrRef>
          </c:cat>
          <c:val>
            <c:numRef>
              <c:f>Kuvio12!$D$3:$D$6</c:f>
              <c:numCache>
                <c:formatCode>General</c:formatCode>
                <c:ptCount val="4"/>
                <c:pt idx="0">
                  <c:v>86.956521739130437</c:v>
                </c:pt>
                <c:pt idx="1">
                  <c:v>75.757575757575751</c:v>
                </c:pt>
                <c:pt idx="2">
                  <c:v>50</c:v>
                </c:pt>
                <c:pt idx="3">
                  <c:v>15.09433962264151</c:v>
                </c:pt>
              </c:numCache>
            </c:numRef>
          </c:val>
          <c:extLst>
            <c:ext xmlns:c15="http://schemas.microsoft.com/office/drawing/2012/chart" uri="{02D57815-91ED-43cb-92C2-25804820EDAC}">
              <c15:datalabelsRange>
                <c15:f>Kuvio12!$H$3:$H$6</c15:f>
                <c15:dlblRangeCache>
                  <c:ptCount val="4"/>
                  <c:pt idx="0">
                    <c:v>40</c:v>
                  </c:pt>
                  <c:pt idx="1">
                    <c:v>25</c:v>
                  </c:pt>
                  <c:pt idx="2">
                    <c:v>11</c:v>
                  </c:pt>
                  <c:pt idx="3">
                    <c:v>8</c:v>
                  </c:pt>
                </c15:dlblRangeCache>
              </c15:datalabelsRange>
            </c:ext>
            <c:ext xmlns:c16="http://schemas.microsoft.com/office/drawing/2014/chart" uri="{C3380CC4-5D6E-409C-BE32-E72D297353CC}">
              <c16:uniqueId val="{00000004-41C1-4EE8-A5A2-A1256B38D859}"/>
            </c:ext>
          </c:extLst>
        </c:ser>
        <c:ser>
          <c:idx val="1"/>
          <c:order val="1"/>
          <c:tx>
            <c:strRef>
              <c:f>Kuvio12!$E$2</c:f>
              <c:strCache>
                <c:ptCount val="1"/>
                <c:pt idx="0">
                  <c:v>Tuen toteuttaminen (8–10); (n = 70)</c:v>
                </c:pt>
              </c:strCache>
            </c:strRef>
          </c:tx>
          <c:spPr>
            <a:solidFill>
              <a:srgbClr val="85C598"/>
            </a:solidFill>
            <a:ln>
              <a:noFill/>
            </a:ln>
            <a:effectLst/>
          </c:spPr>
          <c:invertIfNegative val="0"/>
          <c:dLbls>
            <c:dLbl>
              <c:idx val="0"/>
              <c:tx>
                <c:rich>
                  <a:bodyPr/>
                  <a:lstStyle/>
                  <a:p>
                    <a:fld id="{C21C6B7E-F74F-49CE-A925-B700CB3C685A}" type="CELLRANGE">
                      <a:rPr lang="en-US"/>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1C1-4EE8-A5A2-A1256B38D859}"/>
                </c:ext>
              </c:extLst>
            </c:dLbl>
            <c:dLbl>
              <c:idx val="1"/>
              <c:tx>
                <c:rich>
                  <a:bodyPr/>
                  <a:lstStyle/>
                  <a:p>
                    <a:fld id="{9516259E-2CA2-44B0-AFAD-052DB9C675AD}"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1C1-4EE8-A5A2-A1256B38D859}"/>
                </c:ext>
              </c:extLst>
            </c:dLbl>
            <c:dLbl>
              <c:idx val="2"/>
              <c:tx>
                <c:rich>
                  <a:bodyPr/>
                  <a:lstStyle/>
                  <a:p>
                    <a:fld id="{A48567E2-9E1E-49FF-B0E4-B48931EA5923}"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1C1-4EE8-A5A2-A1256B38D859}"/>
                </c:ext>
              </c:extLst>
            </c:dLbl>
            <c:dLbl>
              <c:idx val="3"/>
              <c:tx>
                <c:rich>
                  <a:bodyPr/>
                  <a:lstStyle/>
                  <a:p>
                    <a:fld id="{370EAA37-B5E7-41DB-A6E8-DE810360A376}"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1C1-4EE8-A5A2-A1256B38D85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Kuvio12!$B$3:$C$6</c:f>
              <c:multiLvlStrCache>
                <c:ptCount val="4"/>
                <c:lvl>
                  <c:pt idx="0">
                    <c:v>Lukion resurssit (3–9); (n = 46)</c:v>
                  </c:pt>
                  <c:pt idx="1">
                    <c:v>Lukion resurssit (10–13); (n = 33)</c:v>
                  </c:pt>
                  <c:pt idx="2">
                    <c:v>Lukion resurssit (3–9); (n = 22)</c:v>
                  </c:pt>
                  <c:pt idx="3">
                    <c:v>Lukion resurssit (10–13); (n = 53)</c:v>
                  </c:pt>
                </c:lvl>
                <c:lvl>
                  <c:pt idx="0">
                    <c:v>Havaitseminen (4–7); (n = 79)</c:v>
                  </c:pt>
                  <c:pt idx="2">
                    <c:v>Havaitseminen (8–10); (n = 75)</c:v>
                  </c:pt>
                </c:lvl>
              </c:multiLvlStrCache>
            </c:multiLvlStrRef>
          </c:cat>
          <c:val>
            <c:numRef>
              <c:f>Kuvio12!$E$3:$E$6</c:f>
              <c:numCache>
                <c:formatCode>General</c:formatCode>
                <c:ptCount val="4"/>
                <c:pt idx="0">
                  <c:v>13.043478260869565</c:v>
                </c:pt>
                <c:pt idx="1">
                  <c:v>24.242424242424242</c:v>
                </c:pt>
                <c:pt idx="2">
                  <c:v>50</c:v>
                </c:pt>
                <c:pt idx="3">
                  <c:v>84.905660377358487</c:v>
                </c:pt>
              </c:numCache>
            </c:numRef>
          </c:val>
          <c:extLst>
            <c:ext xmlns:c15="http://schemas.microsoft.com/office/drawing/2012/chart" uri="{02D57815-91ED-43cb-92C2-25804820EDAC}">
              <c15:datalabelsRange>
                <c15:f>Kuvio12!$I$3:$I$6</c15:f>
                <c15:dlblRangeCache>
                  <c:ptCount val="4"/>
                  <c:pt idx="0">
                    <c:v>6</c:v>
                  </c:pt>
                  <c:pt idx="1">
                    <c:v>8</c:v>
                  </c:pt>
                  <c:pt idx="2">
                    <c:v>11</c:v>
                  </c:pt>
                  <c:pt idx="3">
                    <c:v>45</c:v>
                  </c:pt>
                </c15:dlblRangeCache>
              </c15:datalabelsRange>
            </c:ext>
            <c:ext xmlns:c16="http://schemas.microsoft.com/office/drawing/2014/chart" uri="{C3380CC4-5D6E-409C-BE32-E72D297353CC}">
              <c16:uniqueId val="{00000009-41C1-4EE8-A5A2-A1256B38D859}"/>
            </c:ext>
          </c:extLst>
        </c:ser>
        <c:dLbls>
          <c:showLegendKey val="0"/>
          <c:showVal val="0"/>
          <c:showCatName val="0"/>
          <c:showSerName val="0"/>
          <c:showPercent val="0"/>
          <c:showBubbleSize val="0"/>
        </c:dLbls>
        <c:gapWidth val="150"/>
        <c:overlap val="100"/>
        <c:axId val="867978192"/>
        <c:axId val="867970992"/>
      </c:barChart>
      <c:catAx>
        <c:axId val="867978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867970992"/>
        <c:crosses val="autoZero"/>
        <c:auto val="1"/>
        <c:lblAlgn val="ctr"/>
        <c:lblOffset val="100"/>
        <c:noMultiLvlLbl val="0"/>
      </c:catAx>
      <c:valAx>
        <c:axId val="867970992"/>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a:t>Osuus vastaajista (%)</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867978192"/>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Kuvio13!$D$2</c:f>
              <c:strCache>
                <c:ptCount val="1"/>
                <c:pt idx="0">
                  <c:v>Tuen toteuttaminen (4–7); (n = 80)</c:v>
                </c:pt>
              </c:strCache>
            </c:strRef>
          </c:tx>
          <c:spPr>
            <a:solidFill>
              <a:srgbClr val="E4EEF8"/>
            </a:solidFill>
            <a:ln>
              <a:noFill/>
            </a:ln>
            <a:effectLst/>
          </c:spPr>
          <c:invertIfNegative val="0"/>
          <c:dLbls>
            <c:dLbl>
              <c:idx val="0"/>
              <c:tx>
                <c:rich>
                  <a:bodyPr/>
                  <a:lstStyle/>
                  <a:p>
                    <a:fld id="{08B09003-0E86-467A-9277-82712647A158}" type="CELLRANGE">
                      <a:rPr lang="en-US"/>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EA1-482F-8D60-638BD60B1BAC}"/>
                </c:ext>
              </c:extLst>
            </c:dLbl>
            <c:dLbl>
              <c:idx val="1"/>
              <c:tx>
                <c:rich>
                  <a:bodyPr/>
                  <a:lstStyle/>
                  <a:p>
                    <a:fld id="{8ADCEF98-C608-4DBC-A8E6-B35CBB1FE729}"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EA1-482F-8D60-638BD60B1BAC}"/>
                </c:ext>
              </c:extLst>
            </c:dLbl>
            <c:dLbl>
              <c:idx val="2"/>
              <c:tx>
                <c:rich>
                  <a:bodyPr/>
                  <a:lstStyle/>
                  <a:p>
                    <a:fld id="{86A7A58D-6EE9-46FE-815E-FB0849A46892}"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EA1-482F-8D60-638BD60B1BAC}"/>
                </c:ext>
              </c:extLst>
            </c:dLbl>
            <c:dLbl>
              <c:idx val="3"/>
              <c:tx>
                <c:rich>
                  <a:bodyPr/>
                  <a:lstStyle/>
                  <a:p>
                    <a:fld id="{44105AFA-4202-4093-97B3-5338177C9692}"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EA1-482F-8D60-638BD60B1BA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Kuvio13!$B$3:$C$6</c:f>
              <c:multiLvlStrCache>
                <c:ptCount val="4"/>
                <c:lvl>
                  <c:pt idx="0">
                    <c:v>Lukion resurssit (3–9); (n = 41)</c:v>
                  </c:pt>
                  <c:pt idx="1">
                    <c:v>Lukion resurssit (10–13); (n = 29)</c:v>
                  </c:pt>
                  <c:pt idx="2">
                    <c:v>Lukion resurssit (3–9); (n = 26)</c:v>
                  </c:pt>
                  <c:pt idx="3">
                    <c:v>Lukion resurssit (10–13); (n = 54)</c:v>
                  </c:pt>
                </c:lvl>
                <c:lvl>
                  <c:pt idx="0">
                    <c:v>Määrittelyt (32–62); (n = 70)</c:v>
                  </c:pt>
                  <c:pt idx="2">
                    <c:v>Määrittelyt (63–80); (n = 80)</c:v>
                  </c:pt>
                </c:lvl>
              </c:multiLvlStrCache>
            </c:multiLvlStrRef>
          </c:cat>
          <c:val>
            <c:numRef>
              <c:f>Kuvio13!$D$3:$D$6</c:f>
              <c:numCache>
                <c:formatCode>General</c:formatCode>
                <c:ptCount val="4"/>
                <c:pt idx="0">
                  <c:v>85.365853658536579</c:v>
                </c:pt>
                <c:pt idx="1">
                  <c:v>62.068965517241381</c:v>
                </c:pt>
                <c:pt idx="2">
                  <c:v>57.692307692307686</c:v>
                </c:pt>
                <c:pt idx="3">
                  <c:v>22.222222222222221</c:v>
                </c:pt>
              </c:numCache>
            </c:numRef>
          </c:val>
          <c:extLst>
            <c:ext xmlns:c15="http://schemas.microsoft.com/office/drawing/2012/chart" uri="{02D57815-91ED-43cb-92C2-25804820EDAC}">
              <c15:datalabelsRange>
                <c15:f>Kuvio13!$H$3:$H$6</c15:f>
                <c15:dlblRangeCache>
                  <c:ptCount val="4"/>
                  <c:pt idx="0">
                    <c:v>35</c:v>
                  </c:pt>
                  <c:pt idx="1">
                    <c:v>18</c:v>
                  </c:pt>
                  <c:pt idx="2">
                    <c:v>15</c:v>
                  </c:pt>
                  <c:pt idx="3">
                    <c:v>12</c:v>
                  </c:pt>
                </c15:dlblRangeCache>
              </c15:datalabelsRange>
            </c:ext>
            <c:ext xmlns:c16="http://schemas.microsoft.com/office/drawing/2014/chart" uri="{C3380CC4-5D6E-409C-BE32-E72D297353CC}">
              <c16:uniqueId val="{00000004-EEA1-482F-8D60-638BD60B1BAC}"/>
            </c:ext>
          </c:extLst>
        </c:ser>
        <c:ser>
          <c:idx val="1"/>
          <c:order val="1"/>
          <c:tx>
            <c:strRef>
              <c:f>Kuvio13!$E$2</c:f>
              <c:strCache>
                <c:ptCount val="1"/>
                <c:pt idx="0">
                  <c:v>Tuen toteuttaminen (8–10); (n = 70)</c:v>
                </c:pt>
              </c:strCache>
            </c:strRef>
          </c:tx>
          <c:spPr>
            <a:solidFill>
              <a:srgbClr val="85C598"/>
            </a:solidFill>
            <a:ln>
              <a:noFill/>
            </a:ln>
            <a:effectLst/>
          </c:spPr>
          <c:invertIfNegative val="0"/>
          <c:dLbls>
            <c:dLbl>
              <c:idx val="0"/>
              <c:tx>
                <c:rich>
                  <a:bodyPr/>
                  <a:lstStyle/>
                  <a:p>
                    <a:fld id="{DBB3E784-281A-40FE-94CC-165F75C5D40D}" type="CELLRANGE">
                      <a:rPr lang="en-US"/>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EA1-482F-8D60-638BD60B1BAC}"/>
                </c:ext>
              </c:extLst>
            </c:dLbl>
            <c:dLbl>
              <c:idx val="1"/>
              <c:tx>
                <c:rich>
                  <a:bodyPr/>
                  <a:lstStyle/>
                  <a:p>
                    <a:fld id="{B30DEE7A-7245-4458-A667-3E802A7D4C2D}"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EA1-482F-8D60-638BD60B1BAC}"/>
                </c:ext>
              </c:extLst>
            </c:dLbl>
            <c:dLbl>
              <c:idx val="2"/>
              <c:tx>
                <c:rich>
                  <a:bodyPr/>
                  <a:lstStyle/>
                  <a:p>
                    <a:fld id="{7FD82775-9561-4F59-99C4-38E752D135F8}"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EA1-482F-8D60-638BD60B1BAC}"/>
                </c:ext>
              </c:extLst>
            </c:dLbl>
            <c:dLbl>
              <c:idx val="3"/>
              <c:tx>
                <c:rich>
                  <a:bodyPr/>
                  <a:lstStyle/>
                  <a:p>
                    <a:fld id="{350871C7-7969-4322-AE3E-0F4C89D305F3}" type="CELLRANGE">
                      <a:rPr lang="fi-FI"/>
                      <a:pPr/>
                      <a:t>[SOLUALUE]</a:t>
                    </a:fld>
                    <a:endParaRPr lang="fi-FI"/>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EEA1-482F-8D60-638BD60B1BA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Kuvio13!$B$3:$C$6</c:f>
              <c:multiLvlStrCache>
                <c:ptCount val="4"/>
                <c:lvl>
                  <c:pt idx="0">
                    <c:v>Lukion resurssit (3–9); (n = 41)</c:v>
                  </c:pt>
                  <c:pt idx="1">
                    <c:v>Lukion resurssit (10–13); (n = 29)</c:v>
                  </c:pt>
                  <c:pt idx="2">
                    <c:v>Lukion resurssit (3–9); (n = 26)</c:v>
                  </c:pt>
                  <c:pt idx="3">
                    <c:v>Lukion resurssit (10–13); (n = 54)</c:v>
                  </c:pt>
                </c:lvl>
                <c:lvl>
                  <c:pt idx="0">
                    <c:v>Määrittelyt (32–62); (n = 70)</c:v>
                  </c:pt>
                  <c:pt idx="2">
                    <c:v>Määrittelyt (63–80); (n = 80)</c:v>
                  </c:pt>
                </c:lvl>
              </c:multiLvlStrCache>
            </c:multiLvlStrRef>
          </c:cat>
          <c:val>
            <c:numRef>
              <c:f>Kuvio13!$E$3:$E$6</c:f>
              <c:numCache>
                <c:formatCode>General</c:formatCode>
                <c:ptCount val="4"/>
                <c:pt idx="0">
                  <c:v>14.634146341463413</c:v>
                </c:pt>
                <c:pt idx="1">
                  <c:v>37.931034482758619</c:v>
                </c:pt>
                <c:pt idx="2">
                  <c:v>42.307692307692307</c:v>
                </c:pt>
                <c:pt idx="3">
                  <c:v>77.777777777777786</c:v>
                </c:pt>
              </c:numCache>
            </c:numRef>
          </c:val>
          <c:extLst>
            <c:ext xmlns:c15="http://schemas.microsoft.com/office/drawing/2012/chart" uri="{02D57815-91ED-43cb-92C2-25804820EDAC}">
              <c15:datalabelsRange>
                <c15:f>Kuvio13!$I$3:$I$6</c15:f>
                <c15:dlblRangeCache>
                  <c:ptCount val="4"/>
                  <c:pt idx="0">
                    <c:v>6</c:v>
                  </c:pt>
                  <c:pt idx="1">
                    <c:v>11</c:v>
                  </c:pt>
                  <c:pt idx="2">
                    <c:v>11</c:v>
                  </c:pt>
                  <c:pt idx="3">
                    <c:v>42</c:v>
                  </c:pt>
                </c15:dlblRangeCache>
              </c15:datalabelsRange>
            </c:ext>
            <c:ext xmlns:c16="http://schemas.microsoft.com/office/drawing/2014/chart" uri="{C3380CC4-5D6E-409C-BE32-E72D297353CC}">
              <c16:uniqueId val="{00000009-EEA1-482F-8D60-638BD60B1BAC}"/>
            </c:ext>
          </c:extLst>
        </c:ser>
        <c:dLbls>
          <c:showLegendKey val="0"/>
          <c:showVal val="0"/>
          <c:showCatName val="0"/>
          <c:showSerName val="0"/>
          <c:showPercent val="0"/>
          <c:showBubbleSize val="0"/>
        </c:dLbls>
        <c:gapWidth val="150"/>
        <c:overlap val="100"/>
        <c:axId val="867978192"/>
        <c:axId val="867970992"/>
      </c:barChart>
      <c:catAx>
        <c:axId val="867978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867970992"/>
        <c:crosses val="autoZero"/>
        <c:auto val="1"/>
        <c:lblAlgn val="ctr"/>
        <c:lblOffset val="100"/>
        <c:noMultiLvlLbl val="0"/>
      </c:catAx>
      <c:valAx>
        <c:axId val="867970992"/>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Osuus vastaajista (%)</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867978192"/>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F2EF5B-04D6-4D5C-99F8-F76FDFAF53E8}"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7371546-EE8F-45DB-9ADD-93135EA0F9B8}">
      <dgm:prSet/>
      <dgm:spPr/>
      <dgm:t>
        <a:bodyPr/>
        <a:lstStyle/>
        <a:p>
          <a:r>
            <a:rPr lang="fi-FI" b="1" dirty="0"/>
            <a:t>Tiedonsiirtoa on kehitettävä niin, että opiskelijoiden aikaisemmat tuen tarpeet tulevat lukion tietoon.</a:t>
          </a:r>
          <a:endParaRPr lang="en-US" dirty="0"/>
        </a:p>
      </dgm:t>
    </dgm:pt>
    <dgm:pt modelId="{B4DF8199-2847-47BC-A5FC-4FDA6378DB86}" type="parTrans" cxnId="{1DFB7C16-4D5F-42E2-AEF3-0E4C9813FAFB}">
      <dgm:prSet/>
      <dgm:spPr/>
      <dgm:t>
        <a:bodyPr/>
        <a:lstStyle/>
        <a:p>
          <a:endParaRPr lang="en-US"/>
        </a:p>
      </dgm:t>
    </dgm:pt>
    <dgm:pt modelId="{5E7C7158-3D45-47FB-BEA1-6422E10CE008}" type="sibTrans" cxnId="{1DFB7C16-4D5F-42E2-AEF3-0E4C9813FAFB}">
      <dgm:prSet/>
      <dgm:spPr/>
      <dgm:t>
        <a:bodyPr/>
        <a:lstStyle/>
        <a:p>
          <a:endParaRPr lang="en-US"/>
        </a:p>
      </dgm:t>
    </dgm:pt>
    <dgm:pt modelId="{02B127A3-38CA-4745-8E64-6291A0A2719E}">
      <dgm:prSet/>
      <dgm:spPr/>
      <dgm:t>
        <a:bodyPr/>
        <a:lstStyle/>
        <a:p>
          <a:r>
            <a:rPr lang="fi-FI" b="1" dirty="0"/>
            <a:t>Oppimisen tuen tarpeiden havaitsemisen käytäntöjä ja menetelmiä on kehitettävä systemaattisesti.</a:t>
          </a:r>
          <a:endParaRPr lang="en-US" dirty="0"/>
        </a:p>
      </dgm:t>
    </dgm:pt>
    <dgm:pt modelId="{A7B9A4A4-0840-4FAA-9B59-FFD48F5ED41D}" type="parTrans" cxnId="{BB3E7C9C-E8CD-4C42-87E9-FB40839B9EE2}">
      <dgm:prSet/>
      <dgm:spPr/>
      <dgm:t>
        <a:bodyPr/>
        <a:lstStyle/>
        <a:p>
          <a:endParaRPr lang="en-US"/>
        </a:p>
      </dgm:t>
    </dgm:pt>
    <dgm:pt modelId="{940A5739-25B6-4A01-BFFF-8C8AEB47DFE5}" type="sibTrans" cxnId="{BB3E7C9C-E8CD-4C42-87E9-FB40839B9EE2}">
      <dgm:prSet/>
      <dgm:spPr/>
      <dgm:t>
        <a:bodyPr/>
        <a:lstStyle/>
        <a:p>
          <a:endParaRPr lang="en-US"/>
        </a:p>
      </dgm:t>
    </dgm:pt>
    <dgm:pt modelId="{24900227-1DB2-47BA-AFE8-B1CBED6B9ECC}">
      <dgm:prSet/>
      <dgm:spPr/>
      <dgm:t>
        <a:bodyPr/>
        <a:lstStyle/>
        <a:p>
          <a:r>
            <a:rPr lang="fi-FI" b="1" dirty="0"/>
            <a:t>”Koko lukio tukee” –ajattelu vaatii selkeää työnjakoa ja vastuiden määrittelyä.</a:t>
          </a:r>
          <a:endParaRPr lang="en-US" dirty="0"/>
        </a:p>
      </dgm:t>
    </dgm:pt>
    <dgm:pt modelId="{577E32C2-41C9-464B-92E1-10D0FCC72A24}" type="parTrans" cxnId="{65A8B6F7-808C-416C-A360-42755D90128B}">
      <dgm:prSet/>
      <dgm:spPr/>
      <dgm:t>
        <a:bodyPr/>
        <a:lstStyle/>
        <a:p>
          <a:endParaRPr lang="en-US"/>
        </a:p>
      </dgm:t>
    </dgm:pt>
    <dgm:pt modelId="{E9F08F6E-76A3-4375-A21B-FD55C425D52A}" type="sibTrans" cxnId="{65A8B6F7-808C-416C-A360-42755D90128B}">
      <dgm:prSet/>
      <dgm:spPr/>
      <dgm:t>
        <a:bodyPr/>
        <a:lstStyle/>
        <a:p>
          <a:endParaRPr lang="en-US"/>
        </a:p>
      </dgm:t>
    </dgm:pt>
    <dgm:pt modelId="{16C3095E-5FEF-471A-9EF9-5E4A1242A01B}">
      <dgm:prSet/>
      <dgm:spPr/>
      <dgm:t>
        <a:bodyPr/>
        <a:lstStyle/>
        <a:p>
          <a:r>
            <a:rPr lang="fi-FI" b="1" dirty="0"/>
            <a:t>Oppimisen tuen toteuttaminen vaatii henkilöstön osaamisen kehittämistä.</a:t>
          </a:r>
          <a:endParaRPr lang="en-US" dirty="0"/>
        </a:p>
      </dgm:t>
    </dgm:pt>
    <dgm:pt modelId="{F8C47597-1E5C-4555-A84C-FC35F7124C37}" type="parTrans" cxnId="{F28F252F-C231-4D92-9658-B3B55FFEE10D}">
      <dgm:prSet/>
      <dgm:spPr/>
      <dgm:t>
        <a:bodyPr/>
        <a:lstStyle/>
        <a:p>
          <a:endParaRPr lang="en-US"/>
        </a:p>
      </dgm:t>
    </dgm:pt>
    <dgm:pt modelId="{72B8F4CF-07E4-4EE6-9C33-13AD08F2ACE3}" type="sibTrans" cxnId="{F28F252F-C231-4D92-9658-B3B55FFEE10D}">
      <dgm:prSet/>
      <dgm:spPr/>
      <dgm:t>
        <a:bodyPr/>
        <a:lstStyle/>
        <a:p>
          <a:endParaRPr lang="en-US"/>
        </a:p>
      </dgm:t>
    </dgm:pt>
    <dgm:pt modelId="{BB7D9B46-1AF3-4A79-8FBE-A59F7146936E}">
      <dgm:prSet/>
      <dgm:spPr/>
      <dgm:t>
        <a:bodyPr/>
        <a:lstStyle/>
        <a:p>
          <a:r>
            <a:rPr lang="fi-FI" b="1" dirty="0"/>
            <a:t>Erityisopetuksen ja muun oppimisen tuen toteuttaminen edellyttää riittäviä ja oikein kohdennettuja resursseja. </a:t>
          </a:r>
          <a:endParaRPr lang="en-US" dirty="0"/>
        </a:p>
      </dgm:t>
    </dgm:pt>
    <dgm:pt modelId="{DC63A20B-96C3-4588-878B-07FADA67D5EA}" type="parTrans" cxnId="{F7CB4508-07D7-4E29-8F16-806F64B21272}">
      <dgm:prSet/>
      <dgm:spPr/>
      <dgm:t>
        <a:bodyPr/>
        <a:lstStyle/>
        <a:p>
          <a:endParaRPr lang="en-US"/>
        </a:p>
      </dgm:t>
    </dgm:pt>
    <dgm:pt modelId="{FFF94D5A-B945-463A-9D37-C47744D44391}" type="sibTrans" cxnId="{F7CB4508-07D7-4E29-8F16-806F64B21272}">
      <dgm:prSet/>
      <dgm:spPr/>
      <dgm:t>
        <a:bodyPr/>
        <a:lstStyle/>
        <a:p>
          <a:endParaRPr lang="en-US"/>
        </a:p>
      </dgm:t>
    </dgm:pt>
    <dgm:pt modelId="{224323AD-D474-487E-BE1C-1301E4F854EB}">
      <dgm:prSet/>
      <dgm:spPr/>
      <dgm:t>
        <a:bodyPr/>
        <a:lstStyle/>
        <a:p>
          <a:r>
            <a:rPr lang="fi-FI" b="1" dirty="0"/>
            <a:t>Oppimisen tukea tulee kehittää luontaiseksi osaksi lukioiden toimintakulttuuria. </a:t>
          </a:r>
          <a:endParaRPr lang="en-US" dirty="0"/>
        </a:p>
      </dgm:t>
    </dgm:pt>
    <dgm:pt modelId="{47D6E6A3-1997-4B2E-AF92-1D3F9DE60444}" type="parTrans" cxnId="{EB08BDBE-4980-4EB3-9194-A40B2C802AB2}">
      <dgm:prSet/>
      <dgm:spPr/>
      <dgm:t>
        <a:bodyPr/>
        <a:lstStyle/>
        <a:p>
          <a:endParaRPr lang="en-US"/>
        </a:p>
      </dgm:t>
    </dgm:pt>
    <dgm:pt modelId="{EA6B641F-CE09-4995-8222-89348EF4D3AC}" type="sibTrans" cxnId="{EB08BDBE-4980-4EB3-9194-A40B2C802AB2}">
      <dgm:prSet/>
      <dgm:spPr/>
      <dgm:t>
        <a:bodyPr/>
        <a:lstStyle/>
        <a:p>
          <a:endParaRPr lang="en-US"/>
        </a:p>
      </dgm:t>
    </dgm:pt>
    <dgm:pt modelId="{D71F6A6B-BC7A-4AEF-950B-A159D08E1B19}" type="pres">
      <dgm:prSet presAssocID="{97F2EF5B-04D6-4D5C-99F8-F76FDFAF53E8}" presName="diagram" presStyleCnt="0">
        <dgm:presLayoutVars>
          <dgm:dir/>
          <dgm:resizeHandles val="exact"/>
        </dgm:presLayoutVars>
      </dgm:prSet>
      <dgm:spPr/>
    </dgm:pt>
    <dgm:pt modelId="{557E2D1D-1724-4AE8-8B76-47B519DE62D5}" type="pres">
      <dgm:prSet presAssocID="{77371546-EE8F-45DB-9ADD-93135EA0F9B8}" presName="node" presStyleLbl="node1" presStyleIdx="0" presStyleCnt="6">
        <dgm:presLayoutVars>
          <dgm:bulletEnabled val="1"/>
        </dgm:presLayoutVars>
      </dgm:prSet>
      <dgm:spPr/>
    </dgm:pt>
    <dgm:pt modelId="{49C9A55F-D747-4F43-BCC1-851249B440AE}" type="pres">
      <dgm:prSet presAssocID="{5E7C7158-3D45-47FB-BEA1-6422E10CE008}" presName="sibTrans" presStyleCnt="0"/>
      <dgm:spPr/>
    </dgm:pt>
    <dgm:pt modelId="{E03FE1AE-32AD-4413-A59D-4890945FE164}" type="pres">
      <dgm:prSet presAssocID="{02B127A3-38CA-4745-8E64-6291A0A2719E}" presName="node" presStyleLbl="node1" presStyleIdx="1" presStyleCnt="6">
        <dgm:presLayoutVars>
          <dgm:bulletEnabled val="1"/>
        </dgm:presLayoutVars>
      </dgm:prSet>
      <dgm:spPr/>
    </dgm:pt>
    <dgm:pt modelId="{1020D172-27F0-4289-B11B-A7B1536FB404}" type="pres">
      <dgm:prSet presAssocID="{940A5739-25B6-4A01-BFFF-8C8AEB47DFE5}" presName="sibTrans" presStyleCnt="0"/>
      <dgm:spPr/>
    </dgm:pt>
    <dgm:pt modelId="{361484B2-4E99-4512-A7B6-30515597131F}" type="pres">
      <dgm:prSet presAssocID="{24900227-1DB2-47BA-AFE8-B1CBED6B9ECC}" presName="node" presStyleLbl="node1" presStyleIdx="2" presStyleCnt="6">
        <dgm:presLayoutVars>
          <dgm:bulletEnabled val="1"/>
        </dgm:presLayoutVars>
      </dgm:prSet>
      <dgm:spPr/>
    </dgm:pt>
    <dgm:pt modelId="{989290C4-3398-4891-8DFB-2BB2B178913A}" type="pres">
      <dgm:prSet presAssocID="{E9F08F6E-76A3-4375-A21B-FD55C425D52A}" presName="sibTrans" presStyleCnt="0"/>
      <dgm:spPr/>
    </dgm:pt>
    <dgm:pt modelId="{66288D9F-179B-4F3C-8293-58E7A15356AF}" type="pres">
      <dgm:prSet presAssocID="{16C3095E-5FEF-471A-9EF9-5E4A1242A01B}" presName="node" presStyleLbl="node1" presStyleIdx="3" presStyleCnt="6">
        <dgm:presLayoutVars>
          <dgm:bulletEnabled val="1"/>
        </dgm:presLayoutVars>
      </dgm:prSet>
      <dgm:spPr/>
    </dgm:pt>
    <dgm:pt modelId="{8D79F23A-17D9-4AD1-807C-407D37F2A6C5}" type="pres">
      <dgm:prSet presAssocID="{72B8F4CF-07E4-4EE6-9C33-13AD08F2ACE3}" presName="sibTrans" presStyleCnt="0"/>
      <dgm:spPr/>
    </dgm:pt>
    <dgm:pt modelId="{D1CF4228-74E9-44B3-B9F1-89377E177D51}" type="pres">
      <dgm:prSet presAssocID="{BB7D9B46-1AF3-4A79-8FBE-A59F7146936E}" presName="node" presStyleLbl="node1" presStyleIdx="4" presStyleCnt="6">
        <dgm:presLayoutVars>
          <dgm:bulletEnabled val="1"/>
        </dgm:presLayoutVars>
      </dgm:prSet>
      <dgm:spPr/>
    </dgm:pt>
    <dgm:pt modelId="{E5C3D5A2-2E57-4F68-814A-A3850E10A528}" type="pres">
      <dgm:prSet presAssocID="{FFF94D5A-B945-463A-9D37-C47744D44391}" presName="sibTrans" presStyleCnt="0"/>
      <dgm:spPr/>
    </dgm:pt>
    <dgm:pt modelId="{D640EE27-11D9-4BE8-980C-01F738C823C6}" type="pres">
      <dgm:prSet presAssocID="{224323AD-D474-487E-BE1C-1301E4F854EB}" presName="node" presStyleLbl="node1" presStyleIdx="5" presStyleCnt="6">
        <dgm:presLayoutVars>
          <dgm:bulletEnabled val="1"/>
        </dgm:presLayoutVars>
      </dgm:prSet>
      <dgm:spPr/>
    </dgm:pt>
  </dgm:ptLst>
  <dgm:cxnLst>
    <dgm:cxn modelId="{AC0B7C07-7B92-488E-B3D7-4162661269A2}" type="presOf" srcId="{02B127A3-38CA-4745-8E64-6291A0A2719E}" destId="{E03FE1AE-32AD-4413-A59D-4890945FE164}" srcOrd="0" destOrd="0" presId="urn:microsoft.com/office/officeart/2005/8/layout/default"/>
    <dgm:cxn modelId="{F7CB4508-07D7-4E29-8F16-806F64B21272}" srcId="{97F2EF5B-04D6-4D5C-99F8-F76FDFAF53E8}" destId="{BB7D9B46-1AF3-4A79-8FBE-A59F7146936E}" srcOrd="4" destOrd="0" parTransId="{DC63A20B-96C3-4588-878B-07FADA67D5EA}" sibTransId="{FFF94D5A-B945-463A-9D37-C47744D44391}"/>
    <dgm:cxn modelId="{1DFB7C16-4D5F-42E2-AEF3-0E4C9813FAFB}" srcId="{97F2EF5B-04D6-4D5C-99F8-F76FDFAF53E8}" destId="{77371546-EE8F-45DB-9ADD-93135EA0F9B8}" srcOrd="0" destOrd="0" parTransId="{B4DF8199-2847-47BC-A5FC-4FDA6378DB86}" sibTransId="{5E7C7158-3D45-47FB-BEA1-6422E10CE008}"/>
    <dgm:cxn modelId="{F28F252F-C231-4D92-9658-B3B55FFEE10D}" srcId="{97F2EF5B-04D6-4D5C-99F8-F76FDFAF53E8}" destId="{16C3095E-5FEF-471A-9EF9-5E4A1242A01B}" srcOrd="3" destOrd="0" parTransId="{F8C47597-1E5C-4555-A84C-FC35F7124C37}" sibTransId="{72B8F4CF-07E4-4EE6-9C33-13AD08F2ACE3}"/>
    <dgm:cxn modelId="{74BB3531-58B2-4543-96F4-487B7650069E}" type="presOf" srcId="{24900227-1DB2-47BA-AFE8-B1CBED6B9ECC}" destId="{361484B2-4E99-4512-A7B6-30515597131F}" srcOrd="0" destOrd="0" presId="urn:microsoft.com/office/officeart/2005/8/layout/default"/>
    <dgm:cxn modelId="{C4A5677B-82DB-4E26-906F-DD1CA23E59F9}" type="presOf" srcId="{BB7D9B46-1AF3-4A79-8FBE-A59F7146936E}" destId="{D1CF4228-74E9-44B3-B9F1-89377E177D51}" srcOrd="0" destOrd="0" presId="urn:microsoft.com/office/officeart/2005/8/layout/default"/>
    <dgm:cxn modelId="{08D11297-89FF-4C21-8821-79AFB3C872A6}" type="presOf" srcId="{16C3095E-5FEF-471A-9EF9-5E4A1242A01B}" destId="{66288D9F-179B-4F3C-8293-58E7A15356AF}" srcOrd="0" destOrd="0" presId="urn:microsoft.com/office/officeart/2005/8/layout/default"/>
    <dgm:cxn modelId="{54351C98-63AA-40FF-BD36-892FA0C78635}" type="presOf" srcId="{97F2EF5B-04D6-4D5C-99F8-F76FDFAF53E8}" destId="{D71F6A6B-BC7A-4AEF-950B-A159D08E1B19}" srcOrd="0" destOrd="0" presId="urn:microsoft.com/office/officeart/2005/8/layout/default"/>
    <dgm:cxn modelId="{BB3E7C9C-E8CD-4C42-87E9-FB40839B9EE2}" srcId="{97F2EF5B-04D6-4D5C-99F8-F76FDFAF53E8}" destId="{02B127A3-38CA-4745-8E64-6291A0A2719E}" srcOrd="1" destOrd="0" parTransId="{A7B9A4A4-0840-4FAA-9B59-FFD48F5ED41D}" sibTransId="{940A5739-25B6-4A01-BFFF-8C8AEB47DFE5}"/>
    <dgm:cxn modelId="{60F4E2BA-D872-42F8-94B2-B6114D67B8A1}" type="presOf" srcId="{77371546-EE8F-45DB-9ADD-93135EA0F9B8}" destId="{557E2D1D-1724-4AE8-8B76-47B519DE62D5}" srcOrd="0" destOrd="0" presId="urn:microsoft.com/office/officeart/2005/8/layout/default"/>
    <dgm:cxn modelId="{EB08BDBE-4980-4EB3-9194-A40B2C802AB2}" srcId="{97F2EF5B-04D6-4D5C-99F8-F76FDFAF53E8}" destId="{224323AD-D474-487E-BE1C-1301E4F854EB}" srcOrd="5" destOrd="0" parTransId="{47D6E6A3-1997-4B2E-AF92-1D3F9DE60444}" sibTransId="{EA6B641F-CE09-4995-8222-89348EF4D3AC}"/>
    <dgm:cxn modelId="{84B5A2D1-61B6-4469-A0C2-AC703D8BC354}" type="presOf" srcId="{224323AD-D474-487E-BE1C-1301E4F854EB}" destId="{D640EE27-11D9-4BE8-980C-01F738C823C6}" srcOrd="0" destOrd="0" presId="urn:microsoft.com/office/officeart/2005/8/layout/default"/>
    <dgm:cxn modelId="{65A8B6F7-808C-416C-A360-42755D90128B}" srcId="{97F2EF5B-04D6-4D5C-99F8-F76FDFAF53E8}" destId="{24900227-1DB2-47BA-AFE8-B1CBED6B9ECC}" srcOrd="2" destOrd="0" parTransId="{577E32C2-41C9-464B-92E1-10D0FCC72A24}" sibTransId="{E9F08F6E-76A3-4375-A21B-FD55C425D52A}"/>
    <dgm:cxn modelId="{42771847-A222-4138-8033-9C74F2708F68}" type="presParOf" srcId="{D71F6A6B-BC7A-4AEF-950B-A159D08E1B19}" destId="{557E2D1D-1724-4AE8-8B76-47B519DE62D5}" srcOrd="0" destOrd="0" presId="urn:microsoft.com/office/officeart/2005/8/layout/default"/>
    <dgm:cxn modelId="{D8356099-21FE-4FA9-98A2-91487FEFFFE0}" type="presParOf" srcId="{D71F6A6B-BC7A-4AEF-950B-A159D08E1B19}" destId="{49C9A55F-D747-4F43-BCC1-851249B440AE}" srcOrd="1" destOrd="0" presId="urn:microsoft.com/office/officeart/2005/8/layout/default"/>
    <dgm:cxn modelId="{7CFB00FD-E56D-4196-80D6-C8D9BA9CDCB9}" type="presParOf" srcId="{D71F6A6B-BC7A-4AEF-950B-A159D08E1B19}" destId="{E03FE1AE-32AD-4413-A59D-4890945FE164}" srcOrd="2" destOrd="0" presId="urn:microsoft.com/office/officeart/2005/8/layout/default"/>
    <dgm:cxn modelId="{3CBEB6E8-FD48-4DE1-AFDC-A17F3DC8A59F}" type="presParOf" srcId="{D71F6A6B-BC7A-4AEF-950B-A159D08E1B19}" destId="{1020D172-27F0-4289-B11B-A7B1536FB404}" srcOrd="3" destOrd="0" presId="urn:microsoft.com/office/officeart/2005/8/layout/default"/>
    <dgm:cxn modelId="{C7EA836B-AC47-455B-A76A-024212921764}" type="presParOf" srcId="{D71F6A6B-BC7A-4AEF-950B-A159D08E1B19}" destId="{361484B2-4E99-4512-A7B6-30515597131F}" srcOrd="4" destOrd="0" presId="urn:microsoft.com/office/officeart/2005/8/layout/default"/>
    <dgm:cxn modelId="{4196547B-1318-474C-B30E-227CD4510656}" type="presParOf" srcId="{D71F6A6B-BC7A-4AEF-950B-A159D08E1B19}" destId="{989290C4-3398-4891-8DFB-2BB2B178913A}" srcOrd="5" destOrd="0" presId="urn:microsoft.com/office/officeart/2005/8/layout/default"/>
    <dgm:cxn modelId="{F7A3BBBA-8473-4D3F-BF32-C226D99A7A2E}" type="presParOf" srcId="{D71F6A6B-BC7A-4AEF-950B-A159D08E1B19}" destId="{66288D9F-179B-4F3C-8293-58E7A15356AF}" srcOrd="6" destOrd="0" presId="urn:microsoft.com/office/officeart/2005/8/layout/default"/>
    <dgm:cxn modelId="{6073C512-F663-4534-B64D-DD9ABE8B4B8A}" type="presParOf" srcId="{D71F6A6B-BC7A-4AEF-950B-A159D08E1B19}" destId="{8D79F23A-17D9-4AD1-807C-407D37F2A6C5}" srcOrd="7" destOrd="0" presId="urn:microsoft.com/office/officeart/2005/8/layout/default"/>
    <dgm:cxn modelId="{D85E06CC-1D34-4577-8BC2-B2B3655EBF66}" type="presParOf" srcId="{D71F6A6B-BC7A-4AEF-950B-A159D08E1B19}" destId="{D1CF4228-74E9-44B3-B9F1-89377E177D51}" srcOrd="8" destOrd="0" presId="urn:microsoft.com/office/officeart/2005/8/layout/default"/>
    <dgm:cxn modelId="{F42B6C06-6CF0-43A9-A12D-3DBBED7E8729}" type="presParOf" srcId="{D71F6A6B-BC7A-4AEF-950B-A159D08E1B19}" destId="{E5C3D5A2-2E57-4F68-814A-A3850E10A528}" srcOrd="9" destOrd="0" presId="urn:microsoft.com/office/officeart/2005/8/layout/default"/>
    <dgm:cxn modelId="{054F1007-F5A3-4063-88F9-883DC152B277}" type="presParOf" srcId="{D71F6A6B-BC7A-4AEF-950B-A159D08E1B19}" destId="{D640EE27-11D9-4BE8-980C-01F738C823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E2D1D-1724-4AE8-8B76-47B519DE62D5}">
      <dsp:nvSpPr>
        <dsp:cNvPr id="0" name=""/>
        <dsp:cNvSpPr/>
      </dsp:nvSpPr>
      <dsp:spPr>
        <a:xfrm>
          <a:off x="0" y="114623"/>
          <a:ext cx="3352932" cy="20117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1" kern="1200" dirty="0"/>
            <a:t>Tiedonsiirtoa on kehitettävä niin, että opiskelijoiden aikaisemmat tuen tarpeet tulevat lukion tietoon.</a:t>
          </a:r>
          <a:endParaRPr lang="en-US" sz="2100" kern="1200" dirty="0"/>
        </a:p>
      </dsp:txBody>
      <dsp:txXfrm>
        <a:off x="0" y="114623"/>
        <a:ext cx="3352932" cy="2011759"/>
      </dsp:txXfrm>
    </dsp:sp>
    <dsp:sp modelId="{E03FE1AE-32AD-4413-A59D-4890945FE164}">
      <dsp:nvSpPr>
        <dsp:cNvPr id="0" name=""/>
        <dsp:cNvSpPr/>
      </dsp:nvSpPr>
      <dsp:spPr>
        <a:xfrm>
          <a:off x="3688225" y="114623"/>
          <a:ext cx="3352932" cy="20117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1" kern="1200" dirty="0"/>
            <a:t>Oppimisen tuen tarpeiden havaitsemisen käytäntöjä ja menetelmiä on kehitettävä systemaattisesti.</a:t>
          </a:r>
          <a:endParaRPr lang="en-US" sz="2100" kern="1200" dirty="0"/>
        </a:p>
      </dsp:txBody>
      <dsp:txXfrm>
        <a:off x="3688225" y="114623"/>
        <a:ext cx="3352932" cy="2011759"/>
      </dsp:txXfrm>
    </dsp:sp>
    <dsp:sp modelId="{361484B2-4E99-4512-A7B6-30515597131F}">
      <dsp:nvSpPr>
        <dsp:cNvPr id="0" name=""/>
        <dsp:cNvSpPr/>
      </dsp:nvSpPr>
      <dsp:spPr>
        <a:xfrm>
          <a:off x="7376450" y="114623"/>
          <a:ext cx="3352932" cy="20117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1" kern="1200" dirty="0"/>
            <a:t>”Koko lukio tukee” –ajattelu vaatii selkeää työnjakoa ja vastuiden määrittelyä.</a:t>
          </a:r>
          <a:endParaRPr lang="en-US" sz="2100" kern="1200" dirty="0"/>
        </a:p>
      </dsp:txBody>
      <dsp:txXfrm>
        <a:off x="7376450" y="114623"/>
        <a:ext cx="3352932" cy="2011759"/>
      </dsp:txXfrm>
    </dsp:sp>
    <dsp:sp modelId="{66288D9F-179B-4F3C-8293-58E7A15356AF}">
      <dsp:nvSpPr>
        <dsp:cNvPr id="0" name=""/>
        <dsp:cNvSpPr/>
      </dsp:nvSpPr>
      <dsp:spPr>
        <a:xfrm>
          <a:off x="0" y="2461676"/>
          <a:ext cx="3352932" cy="20117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1" kern="1200" dirty="0"/>
            <a:t>Oppimisen tuen toteuttaminen vaatii henkilöstön osaamisen kehittämistä.</a:t>
          </a:r>
          <a:endParaRPr lang="en-US" sz="2100" kern="1200" dirty="0"/>
        </a:p>
      </dsp:txBody>
      <dsp:txXfrm>
        <a:off x="0" y="2461676"/>
        <a:ext cx="3352932" cy="2011759"/>
      </dsp:txXfrm>
    </dsp:sp>
    <dsp:sp modelId="{D1CF4228-74E9-44B3-B9F1-89377E177D51}">
      <dsp:nvSpPr>
        <dsp:cNvPr id="0" name=""/>
        <dsp:cNvSpPr/>
      </dsp:nvSpPr>
      <dsp:spPr>
        <a:xfrm>
          <a:off x="3688225" y="2461676"/>
          <a:ext cx="3352932" cy="20117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1" kern="1200" dirty="0"/>
            <a:t>Erityisopetuksen ja muun oppimisen tuen toteuttaminen edellyttää riittäviä ja oikein kohdennettuja resursseja. </a:t>
          </a:r>
          <a:endParaRPr lang="en-US" sz="2100" kern="1200" dirty="0"/>
        </a:p>
      </dsp:txBody>
      <dsp:txXfrm>
        <a:off x="3688225" y="2461676"/>
        <a:ext cx="3352932" cy="2011759"/>
      </dsp:txXfrm>
    </dsp:sp>
    <dsp:sp modelId="{D640EE27-11D9-4BE8-980C-01F738C823C6}">
      <dsp:nvSpPr>
        <dsp:cNvPr id="0" name=""/>
        <dsp:cNvSpPr/>
      </dsp:nvSpPr>
      <dsp:spPr>
        <a:xfrm>
          <a:off x="7376450" y="2461676"/>
          <a:ext cx="3352932" cy="20117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1" kern="1200" dirty="0"/>
            <a:t>Oppimisen tukea tulee kehittää luontaiseksi osaksi lukioiden toimintakulttuuria. </a:t>
          </a:r>
          <a:endParaRPr lang="en-US" sz="2100" kern="1200" dirty="0"/>
        </a:p>
      </dsp:txBody>
      <dsp:txXfrm>
        <a:off x="7376450" y="2461676"/>
        <a:ext cx="3352932" cy="20117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4/5/2024</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666334D-7A27-9F43-9EC7-CCD7CF254AD1}" type="slidenum">
              <a:rPr lang="fi-FI"/>
              <a:pPr>
                <a:defRPr/>
              </a:pPr>
              <a:t>‹#›</a:t>
            </a:fld>
            <a:endParaRPr lang="fi-FI"/>
          </a:p>
        </p:txBody>
      </p:sp>
    </p:spTree>
    <p:extLst>
      <p:ext uri="{BB962C8B-B14F-4D97-AF65-F5344CB8AC3E}">
        <p14:creationId xmlns:p14="http://schemas.microsoft.com/office/powerpoint/2010/main" val="11078059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CBA4E3A-D2E6-4947-B46E-18DB598EA3A1}" type="datetime1">
              <a:rPr lang="fi-FI"/>
              <a:pPr>
                <a:defRPr/>
              </a:pPr>
              <a:t>5.4.2024</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F0889F7-7C3B-BA40-BE46-7E19F6C05879}" type="slidenum">
              <a:rPr lang="fi-FI"/>
              <a:pPr>
                <a:defRPr/>
              </a:pPr>
              <a:t>‹#›</a:t>
            </a:fld>
            <a:endParaRPr lang="fi-FI"/>
          </a:p>
        </p:txBody>
      </p:sp>
    </p:spTree>
    <p:extLst>
      <p:ext uri="{BB962C8B-B14F-4D97-AF65-F5344CB8AC3E}">
        <p14:creationId xmlns:p14="http://schemas.microsoft.com/office/powerpoint/2010/main" val="148483771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3</a:t>
            </a:fld>
            <a:endParaRPr lang="fi-FI"/>
          </a:p>
        </p:txBody>
      </p:sp>
    </p:spTree>
    <p:extLst>
      <p:ext uri="{BB962C8B-B14F-4D97-AF65-F5344CB8AC3E}">
        <p14:creationId xmlns:p14="http://schemas.microsoft.com/office/powerpoint/2010/main" val="317507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Esityksessä konkretisoidaan näitä vähän enemmän -&gt; jokaiseen kohtaan nostetaan esille konkretisoidaan</a:t>
            </a:r>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25</a:t>
            </a:fld>
            <a:endParaRPr lang="fi-FI"/>
          </a:p>
        </p:txBody>
      </p:sp>
    </p:spTree>
    <p:extLst>
      <p:ext uri="{BB962C8B-B14F-4D97-AF65-F5344CB8AC3E}">
        <p14:creationId xmlns:p14="http://schemas.microsoft.com/office/powerpoint/2010/main" val="2866433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26</a:t>
            </a:fld>
            <a:endParaRPr lang="fi-FI"/>
          </a:p>
        </p:txBody>
      </p:sp>
    </p:spTree>
    <p:extLst>
      <p:ext uri="{BB962C8B-B14F-4D97-AF65-F5344CB8AC3E}">
        <p14:creationId xmlns:p14="http://schemas.microsoft.com/office/powerpoint/2010/main" val="2852456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Lisätään tänne raportin ja liite raportin  tiedot: kansikuvat</a:t>
            </a:r>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30</a:t>
            </a:fld>
            <a:endParaRPr lang="fi-FI"/>
          </a:p>
        </p:txBody>
      </p:sp>
    </p:spTree>
    <p:extLst>
      <p:ext uri="{BB962C8B-B14F-4D97-AF65-F5344CB8AC3E}">
        <p14:creationId xmlns:p14="http://schemas.microsoft.com/office/powerpoint/2010/main" val="327676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Tx/>
              <a:buNone/>
            </a:pPr>
            <a:r>
              <a:rPr lang="fi-FI" sz="1200" dirty="0">
                <a:effectLst/>
                <a:latin typeface="Calibri" panose="020F0502020204030204" pitchFamily="34" charset="0"/>
                <a:ea typeface="Calibri" panose="020F0502020204030204" pitchFamily="34" charset="0"/>
                <a:cs typeface="Times New Roman" panose="02020603050405020304" pitchFamily="18" charset="0"/>
              </a:rPr>
              <a:t>Arviointi tuottaa tietoa </a:t>
            </a:r>
            <a:r>
              <a:rPr lang="fi-FI" sz="1200" b="0" dirty="0">
                <a:effectLst/>
                <a:latin typeface="Calibri" panose="020F0502020204030204" pitchFamily="34" charset="0"/>
                <a:ea typeface="Calibri" panose="020F0502020204030204" pitchFamily="34" charset="0"/>
                <a:cs typeface="Times New Roman" panose="02020603050405020304" pitchFamily="18" charset="0"/>
              </a:rPr>
              <a:t>lukion opetussuunnitelmien perusteiden toimeenpanosta, lukiouudistuksen onnistuneisuudesta ja toimivuudesta sekä uudistuksen tavoitteiden saavuttamisesta. </a:t>
            </a:r>
          </a:p>
          <a:p>
            <a:pPr marL="0" indent="0">
              <a:buFontTx/>
              <a:buNone/>
            </a:pPr>
            <a:r>
              <a:rPr lang="fi-FI" sz="1200" dirty="0">
                <a:effectLst/>
                <a:latin typeface="Calibri" panose="020F0502020204030204" pitchFamily="34" charset="0"/>
                <a:ea typeface="Calibri" panose="020F0502020204030204" pitchFamily="34" charset="0"/>
                <a:cs typeface="Times New Roman" panose="02020603050405020304" pitchFamily="18" charset="0"/>
              </a:rPr>
              <a:t>Arvioinnin tavoitteena </a:t>
            </a:r>
            <a:r>
              <a:rPr lang="fi-FI" sz="1200" b="0" dirty="0">
                <a:effectLst/>
                <a:latin typeface="Calibri" panose="020F0502020204030204" pitchFamily="34" charset="0"/>
                <a:ea typeface="Calibri" panose="020F0502020204030204" pitchFamily="34" charset="0"/>
                <a:cs typeface="Times New Roman" panose="02020603050405020304" pitchFamily="18" charset="0"/>
              </a:rPr>
              <a:t>on hyödyttää lukiokoulutuksen eri tasojen toimijoita tuottamalla tietoa siitä, miten uudistuksen keskeiset tavoitteet ovat toteutuneet eri puolilla Suomea ja mitkä tekijät ovat edistäneet tai </a:t>
            </a:r>
            <a:r>
              <a:rPr lang="fi-FI" sz="1200" b="0" dirty="0">
                <a:latin typeface="Calibri" panose="020F0502020204030204" pitchFamily="34" charset="0"/>
                <a:ea typeface="Calibri" panose="020F0502020204030204" pitchFamily="34" charset="0"/>
                <a:cs typeface="Times New Roman" panose="02020603050405020304" pitchFamily="18" charset="0"/>
              </a:rPr>
              <a:t>vaikeuttaneet</a:t>
            </a:r>
            <a:r>
              <a:rPr lang="fi-FI" sz="1200" b="0" dirty="0">
                <a:effectLst/>
                <a:latin typeface="Calibri" panose="020F0502020204030204" pitchFamily="34" charset="0"/>
                <a:ea typeface="Calibri" panose="020F0502020204030204" pitchFamily="34" charset="0"/>
                <a:cs typeface="Times New Roman" panose="02020603050405020304" pitchFamily="18" charset="0"/>
              </a:rPr>
              <a:t> niiden toteutumista. </a:t>
            </a:r>
          </a:p>
          <a:p>
            <a:pPr marL="0" indent="0">
              <a:buFontTx/>
              <a:buNone/>
            </a:pPr>
            <a:r>
              <a:rPr lang="fi-FI" sz="1200" b="0" dirty="0">
                <a:effectLst/>
                <a:latin typeface="Calibri" panose="020F0502020204030204" pitchFamily="34" charset="0"/>
                <a:ea typeface="Calibri" panose="020F0502020204030204" pitchFamily="34" charset="0"/>
                <a:cs typeface="Times New Roman" panose="02020603050405020304" pitchFamily="18" charset="0"/>
              </a:rPr>
              <a:t>Arvioinnin eri vaiheissa tuotettua tietoa ja tuloksia voidaan </a:t>
            </a:r>
            <a:r>
              <a:rPr lang="fi-FI" sz="1200" dirty="0">
                <a:effectLst/>
                <a:latin typeface="Calibri" panose="020F0502020204030204" pitchFamily="34" charset="0"/>
                <a:ea typeface="Calibri" panose="020F0502020204030204" pitchFamily="34" charset="0"/>
                <a:cs typeface="Times New Roman" panose="02020603050405020304" pitchFamily="18" charset="0"/>
              </a:rPr>
              <a:t>hyödyntää</a:t>
            </a:r>
            <a:r>
              <a:rPr lang="fi-FI" sz="1200" b="0" dirty="0">
                <a:effectLst/>
                <a:latin typeface="Calibri" panose="020F0502020204030204" pitchFamily="34" charset="0"/>
                <a:ea typeface="Calibri" panose="020F0502020204030204" pitchFamily="34" charset="0"/>
                <a:cs typeface="Times New Roman" panose="02020603050405020304" pitchFamily="18" charset="0"/>
              </a:rPr>
              <a:t> lukiokoulutuksen ja koulutuksen ohjausjärjestelmän </a:t>
            </a:r>
            <a:r>
              <a:rPr lang="fi-FI" sz="1200" dirty="0">
                <a:effectLst/>
                <a:latin typeface="Calibri" panose="020F0502020204030204" pitchFamily="34" charset="0"/>
                <a:ea typeface="Calibri" panose="020F0502020204030204" pitchFamily="34" charset="0"/>
                <a:cs typeface="Times New Roman" panose="02020603050405020304" pitchFamily="18" charset="0"/>
              </a:rPr>
              <a:t>kehittämisessä</a:t>
            </a:r>
            <a:r>
              <a:rPr lang="fi-FI" sz="1200" b="0" dirty="0">
                <a:effectLst/>
                <a:latin typeface="Calibri" panose="020F0502020204030204" pitchFamily="34" charset="0"/>
                <a:ea typeface="Calibri" panose="020F0502020204030204" pitchFamily="34" charset="0"/>
                <a:cs typeface="Times New Roman" panose="02020603050405020304" pitchFamily="18" charset="0"/>
              </a:rPr>
              <a:t>.</a:t>
            </a:r>
          </a:p>
          <a:p>
            <a:endParaRPr lang="fi-FI" dirty="0"/>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5</a:t>
            </a:fld>
            <a:endParaRPr lang="fi-FI"/>
          </a:p>
        </p:txBody>
      </p:sp>
    </p:spTree>
    <p:extLst>
      <p:ext uri="{BB962C8B-B14F-4D97-AF65-F5344CB8AC3E}">
        <p14:creationId xmlns:p14="http://schemas.microsoft.com/office/powerpoint/2010/main" val="299424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Vaihtoehto otsikoksi: Erityisopetukseen ja muuhun oppimiseen tukeen liittyvät arviointikysymykset</a:t>
            </a:r>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6</a:t>
            </a:fld>
            <a:endParaRPr lang="fi-FI"/>
          </a:p>
        </p:txBody>
      </p:sp>
    </p:spTree>
    <p:extLst>
      <p:ext uri="{BB962C8B-B14F-4D97-AF65-F5344CB8AC3E}">
        <p14:creationId xmlns:p14="http://schemas.microsoft.com/office/powerpoint/2010/main" val="399709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7</a:t>
            </a:fld>
            <a:endParaRPr lang="fi-FI"/>
          </a:p>
        </p:txBody>
      </p:sp>
    </p:spTree>
    <p:extLst>
      <p:ext uri="{BB962C8B-B14F-4D97-AF65-F5344CB8AC3E}">
        <p14:creationId xmlns:p14="http://schemas.microsoft.com/office/powerpoint/2010/main" val="4057451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Onko kuvaajan nimi oikein?</a:t>
            </a:r>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8</a:t>
            </a:fld>
            <a:endParaRPr lang="fi-FI"/>
          </a:p>
        </p:txBody>
      </p:sp>
    </p:spTree>
    <p:extLst>
      <p:ext uri="{BB962C8B-B14F-4D97-AF65-F5344CB8AC3E}">
        <p14:creationId xmlns:p14="http://schemas.microsoft.com/office/powerpoint/2010/main" val="204459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a:t>
            </a:r>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10</a:t>
            </a:fld>
            <a:endParaRPr lang="fi-FI"/>
          </a:p>
        </p:txBody>
      </p:sp>
    </p:spTree>
    <p:extLst>
      <p:ext uri="{BB962C8B-B14F-4D97-AF65-F5344CB8AC3E}">
        <p14:creationId xmlns:p14="http://schemas.microsoft.com/office/powerpoint/2010/main" val="404254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Arviointineuvostolle esiteltiin nämä esimerkit</a:t>
            </a:r>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19</a:t>
            </a:fld>
            <a:endParaRPr lang="fi-FI"/>
          </a:p>
        </p:txBody>
      </p:sp>
    </p:spTree>
    <p:extLst>
      <p:ext uri="{BB962C8B-B14F-4D97-AF65-F5344CB8AC3E}">
        <p14:creationId xmlns:p14="http://schemas.microsoft.com/office/powerpoint/2010/main" val="77430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F0889F7-7C3B-BA40-BE46-7E19F6C05879}" type="slidenum">
              <a:rPr kumimoji="0" lang="fi-FI"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6254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9F0889F7-7C3B-BA40-BE46-7E19F6C05879}" type="slidenum">
              <a:rPr lang="fi-FI" smtClean="0"/>
              <a:pPr>
                <a:defRPr/>
              </a:pPr>
              <a:t>23</a:t>
            </a:fld>
            <a:endParaRPr lang="fi-FI"/>
          </a:p>
        </p:txBody>
      </p:sp>
    </p:spTree>
    <p:extLst>
      <p:ext uri="{BB962C8B-B14F-4D97-AF65-F5344CB8AC3E}">
        <p14:creationId xmlns:p14="http://schemas.microsoft.com/office/powerpoint/2010/main" val="141243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valkoisella yläosalla">
    <p:bg>
      <p:bgPr>
        <a:solidFill>
          <a:schemeClr val="bg1"/>
        </a:solidFill>
        <a:effectLst/>
      </p:bgPr>
    </p:bg>
    <p:spTree>
      <p:nvGrpSpPr>
        <p:cNvPr id="1" name=""/>
        <p:cNvGrpSpPr/>
        <p:nvPr/>
      </p:nvGrpSpPr>
      <p:grpSpPr>
        <a:xfrm>
          <a:off x="0" y="0"/>
          <a:ext cx="0" cy="0"/>
          <a:chOff x="0" y="0"/>
          <a:chExt cx="0" cy="0"/>
        </a:xfrm>
      </p:grpSpPr>
      <p:sp>
        <p:nvSpPr>
          <p:cNvPr id="7" name="Vapaamuotoinen: Muoto 6">
            <a:extLst>
              <a:ext uri="{FF2B5EF4-FFF2-40B4-BE49-F238E27FC236}">
                <a16:creationId xmlns:a16="http://schemas.microsoft.com/office/drawing/2014/main" id="{A8624717-6579-4108-8822-5868869BFBE2}"/>
              </a:ext>
            </a:extLst>
          </p:cNvPr>
          <p:cNvSpPr/>
          <p:nvPr userDrawn="1"/>
        </p:nvSpPr>
        <p:spPr>
          <a:xfrm>
            <a:off x="0" y="1592580"/>
            <a:ext cx="12199620" cy="5273040"/>
          </a:xfrm>
          <a:custGeom>
            <a:avLst/>
            <a:gdLst>
              <a:gd name="connsiteX0" fmla="*/ 0 w 12199620"/>
              <a:gd name="connsiteY0" fmla="*/ 1028700 h 5273040"/>
              <a:gd name="connsiteX1" fmla="*/ 3794760 w 12199620"/>
              <a:gd name="connsiteY1" fmla="*/ 0 h 5273040"/>
              <a:gd name="connsiteX2" fmla="*/ 12199620 w 12199620"/>
              <a:gd name="connsiteY2" fmla="*/ 0 h 5273040"/>
              <a:gd name="connsiteX3" fmla="*/ 12192000 w 12199620"/>
              <a:gd name="connsiteY3" fmla="*/ 5257800 h 5273040"/>
              <a:gd name="connsiteX4" fmla="*/ 0 w 12199620"/>
              <a:gd name="connsiteY4" fmla="*/ 5273040 h 5273040"/>
              <a:gd name="connsiteX5" fmla="*/ 0 w 12199620"/>
              <a:gd name="connsiteY5" fmla="*/ 1028700 h 527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620" h="5273040">
                <a:moveTo>
                  <a:pt x="0" y="1028700"/>
                </a:moveTo>
                <a:lnTo>
                  <a:pt x="3794760" y="0"/>
                </a:lnTo>
                <a:lnTo>
                  <a:pt x="12199620" y="0"/>
                </a:lnTo>
                <a:lnTo>
                  <a:pt x="12192000" y="5257800"/>
                </a:lnTo>
                <a:lnTo>
                  <a:pt x="0" y="5273040"/>
                </a:lnTo>
                <a:lnTo>
                  <a:pt x="0" y="1028700"/>
                </a:lnTo>
                <a:close/>
              </a:path>
            </a:pathLst>
          </a:custGeom>
          <a:solidFill>
            <a:srgbClr val="378D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Title 1"/>
          <p:cNvSpPr>
            <a:spLocks noGrp="1"/>
          </p:cNvSpPr>
          <p:nvPr userDrawn="1">
            <p:ph type="ctrTitle"/>
          </p:nvPr>
        </p:nvSpPr>
        <p:spPr>
          <a:xfrm>
            <a:off x="5107577" y="2945332"/>
            <a:ext cx="6768133" cy="2123266"/>
          </a:xfrm>
          <a:prstGeom prst="rect">
            <a:avLst/>
          </a:prstGeom>
        </p:spPr>
        <p:txBody>
          <a:bodyPr lIns="0" tIns="0" rIns="0" bIns="0" anchor="b">
            <a:noAutofit/>
          </a:bodyPr>
          <a:lstStyle>
            <a:lvl1pPr algn="l">
              <a:lnSpc>
                <a:spcPct val="80000"/>
              </a:lnSpc>
              <a:defRPr sz="6600" b="1" spc="-15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6" name="Subtitle 2"/>
          <p:cNvSpPr>
            <a:spLocks noGrp="1"/>
          </p:cNvSpPr>
          <p:nvPr userDrawn="1">
            <p:ph type="subTitle" idx="1"/>
          </p:nvPr>
        </p:nvSpPr>
        <p:spPr>
          <a:xfrm>
            <a:off x="5107576" y="5329855"/>
            <a:ext cx="6768133" cy="731311"/>
          </a:xfrm>
          <a:prstGeom prst="rect">
            <a:avLst/>
          </a:prstGeom>
        </p:spPr>
        <p:txBody>
          <a:bodyPr lIns="0" tIns="0" rIns="0" bIns="0" anchor="t">
            <a:normAutofit/>
          </a:bodyPr>
          <a:lstStyle>
            <a:lvl1pPr marL="0" indent="0" algn="l">
              <a:spcBef>
                <a:spcPts val="0"/>
              </a:spcBef>
              <a:buNone/>
              <a:defRPr sz="1800" i="0">
                <a:solidFill>
                  <a:schemeClr val="bg1"/>
                </a:solidFill>
                <a:latin typeface="+mj-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pic>
        <p:nvPicPr>
          <p:cNvPr id="13" name="Kuva 12">
            <a:extLst>
              <a:ext uri="{FF2B5EF4-FFF2-40B4-BE49-F238E27FC236}">
                <a16:creationId xmlns:a16="http://schemas.microsoft.com/office/drawing/2014/main" id="{9E59EEDD-EC4E-4BE9-B0CF-307A8AF9BAE2}"/>
              </a:ext>
            </a:extLst>
          </p:cNvPr>
          <p:cNvPicPr>
            <a:picLocks noChangeAspect="1"/>
          </p:cNvPicPr>
          <p:nvPr userDrawn="1"/>
        </p:nvPicPr>
        <p:blipFill>
          <a:blip r:embed="rId2"/>
          <a:stretch>
            <a:fillRect/>
          </a:stretch>
        </p:blipFill>
        <p:spPr>
          <a:xfrm>
            <a:off x="-2" y="-11056"/>
            <a:ext cx="3883843" cy="1762799"/>
          </a:xfrm>
          <a:prstGeom prst="rect">
            <a:avLst/>
          </a:prstGeom>
        </p:spPr>
      </p:pic>
      <p:sp>
        <p:nvSpPr>
          <p:cNvPr id="10" name="Vapaamuotoinen: Muoto 9">
            <a:extLst>
              <a:ext uri="{FF2B5EF4-FFF2-40B4-BE49-F238E27FC236}">
                <a16:creationId xmlns:a16="http://schemas.microsoft.com/office/drawing/2014/main" id="{3902340E-5017-42B8-BD74-15ACF0A672AD}"/>
              </a:ext>
            </a:extLst>
          </p:cNvPr>
          <p:cNvSpPr/>
          <p:nvPr userDrawn="1"/>
        </p:nvSpPr>
        <p:spPr>
          <a:xfrm>
            <a:off x="1087752" y="1591430"/>
            <a:ext cx="4028531" cy="5272492"/>
          </a:xfrm>
          <a:custGeom>
            <a:avLst/>
            <a:gdLst>
              <a:gd name="connsiteX0" fmla="*/ 1699260 w 5143500"/>
              <a:gd name="connsiteY0" fmla="*/ 6896100 h 6911340"/>
              <a:gd name="connsiteX1" fmla="*/ 0 w 5143500"/>
              <a:gd name="connsiteY1" fmla="*/ 0 h 6911340"/>
              <a:gd name="connsiteX2" fmla="*/ 5143500 w 5143500"/>
              <a:gd name="connsiteY2" fmla="*/ 30480 h 6911340"/>
              <a:gd name="connsiteX3" fmla="*/ 3002280 w 5143500"/>
              <a:gd name="connsiteY3" fmla="*/ 6911340 h 6911340"/>
              <a:gd name="connsiteX4" fmla="*/ 1699260 w 5143500"/>
              <a:gd name="connsiteY4" fmla="*/ 6896100 h 6911340"/>
              <a:gd name="connsiteX0" fmla="*/ 1699260 w 5143500"/>
              <a:gd name="connsiteY0" fmla="*/ 6896100 h 6896100"/>
              <a:gd name="connsiteX1" fmla="*/ 0 w 5143500"/>
              <a:gd name="connsiteY1" fmla="*/ 0 h 6896100"/>
              <a:gd name="connsiteX2" fmla="*/ 5143500 w 5143500"/>
              <a:gd name="connsiteY2" fmla="*/ 30480 h 6896100"/>
              <a:gd name="connsiteX3" fmla="*/ 3002280 w 5143500"/>
              <a:gd name="connsiteY3" fmla="*/ 6895465 h 6896100"/>
              <a:gd name="connsiteX4" fmla="*/ 1699260 w 5143500"/>
              <a:gd name="connsiteY4" fmla="*/ 6896100 h 6896100"/>
              <a:gd name="connsiteX0" fmla="*/ 2181497 w 5625737"/>
              <a:gd name="connsiteY0" fmla="*/ 6896100 h 6896100"/>
              <a:gd name="connsiteX1" fmla="*/ 0 w 5625737"/>
              <a:gd name="connsiteY1" fmla="*/ 4830192 h 6896100"/>
              <a:gd name="connsiteX2" fmla="*/ 482237 w 5625737"/>
              <a:gd name="connsiteY2" fmla="*/ 0 h 6896100"/>
              <a:gd name="connsiteX3" fmla="*/ 5625737 w 5625737"/>
              <a:gd name="connsiteY3" fmla="*/ 30480 h 6896100"/>
              <a:gd name="connsiteX4" fmla="*/ 3484517 w 5625737"/>
              <a:gd name="connsiteY4" fmla="*/ 6895465 h 6896100"/>
              <a:gd name="connsiteX5" fmla="*/ 2181497 w 5625737"/>
              <a:gd name="connsiteY5" fmla="*/ 6896100 h 6896100"/>
              <a:gd name="connsiteX0" fmla="*/ 44753 w 6075438"/>
              <a:gd name="connsiteY0" fmla="*/ 7168259 h 7168259"/>
              <a:gd name="connsiteX1" fmla="*/ 449701 w 6075438"/>
              <a:gd name="connsiteY1" fmla="*/ 4830192 h 7168259"/>
              <a:gd name="connsiteX2" fmla="*/ 931938 w 6075438"/>
              <a:gd name="connsiteY2" fmla="*/ 0 h 7168259"/>
              <a:gd name="connsiteX3" fmla="*/ 6075438 w 6075438"/>
              <a:gd name="connsiteY3" fmla="*/ 30480 h 7168259"/>
              <a:gd name="connsiteX4" fmla="*/ 3934218 w 6075438"/>
              <a:gd name="connsiteY4" fmla="*/ 6895465 h 7168259"/>
              <a:gd name="connsiteX5" fmla="*/ 44753 w 6075438"/>
              <a:gd name="connsiteY5" fmla="*/ 7168259 h 7168259"/>
              <a:gd name="connsiteX0" fmla="*/ 44753 w 6075438"/>
              <a:gd name="connsiteY0" fmla="*/ 7168259 h 7168259"/>
              <a:gd name="connsiteX1" fmla="*/ 449701 w 6075438"/>
              <a:gd name="connsiteY1" fmla="*/ 4830192 h 7168259"/>
              <a:gd name="connsiteX2" fmla="*/ 931938 w 6075438"/>
              <a:gd name="connsiteY2" fmla="*/ 0 h 7168259"/>
              <a:gd name="connsiteX3" fmla="*/ 6075438 w 6075438"/>
              <a:gd name="connsiteY3" fmla="*/ 30480 h 7168259"/>
              <a:gd name="connsiteX4" fmla="*/ 1341241 w 6075438"/>
              <a:gd name="connsiteY4" fmla="*/ 7159120 h 7168259"/>
              <a:gd name="connsiteX5" fmla="*/ 44753 w 6075438"/>
              <a:gd name="connsiteY5" fmla="*/ 7168259 h 7168259"/>
              <a:gd name="connsiteX0" fmla="*/ 497478 w 6528163"/>
              <a:gd name="connsiteY0" fmla="*/ 7137779 h 7137779"/>
              <a:gd name="connsiteX1" fmla="*/ 902426 w 6528163"/>
              <a:gd name="connsiteY1" fmla="*/ 4799712 h 7137779"/>
              <a:gd name="connsiteX2" fmla="*/ 0 w 6528163"/>
              <a:gd name="connsiteY2" fmla="*/ 1194232 h 7137779"/>
              <a:gd name="connsiteX3" fmla="*/ 6528163 w 6528163"/>
              <a:gd name="connsiteY3" fmla="*/ 0 h 7137779"/>
              <a:gd name="connsiteX4" fmla="*/ 1793966 w 6528163"/>
              <a:gd name="connsiteY4" fmla="*/ 7128640 h 7137779"/>
              <a:gd name="connsiteX5" fmla="*/ 497478 w 6528163"/>
              <a:gd name="connsiteY5" fmla="*/ 7137779 h 7137779"/>
              <a:gd name="connsiteX0" fmla="*/ 44754 w 6075439"/>
              <a:gd name="connsiteY0" fmla="*/ 7137779 h 7137779"/>
              <a:gd name="connsiteX1" fmla="*/ 449702 w 6075439"/>
              <a:gd name="connsiteY1" fmla="*/ 4799712 h 7137779"/>
              <a:gd name="connsiteX2" fmla="*/ 2166378 w 6075439"/>
              <a:gd name="connsiteY2" fmla="*/ 275697 h 7137779"/>
              <a:gd name="connsiteX3" fmla="*/ 6075439 w 6075439"/>
              <a:gd name="connsiteY3" fmla="*/ 0 h 7137779"/>
              <a:gd name="connsiteX4" fmla="*/ 1341242 w 6075439"/>
              <a:gd name="connsiteY4" fmla="*/ 7128640 h 7137779"/>
              <a:gd name="connsiteX5" fmla="*/ 44754 w 6075439"/>
              <a:gd name="connsiteY5" fmla="*/ 7137779 h 7137779"/>
              <a:gd name="connsiteX0" fmla="*/ 607424 w 6638109"/>
              <a:gd name="connsiteY0" fmla="*/ 7137779 h 7137779"/>
              <a:gd name="connsiteX1" fmla="*/ 0 w 6638109"/>
              <a:gd name="connsiteY1" fmla="*/ 1219127 h 7137779"/>
              <a:gd name="connsiteX2" fmla="*/ 2729048 w 6638109"/>
              <a:gd name="connsiteY2" fmla="*/ 275697 h 7137779"/>
              <a:gd name="connsiteX3" fmla="*/ 6638109 w 6638109"/>
              <a:gd name="connsiteY3" fmla="*/ 0 h 7137779"/>
              <a:gd name="connsiteX4" fmla="*/ 1903912 w 6638109"/>
              <a:gd name="connsiteY4" fmla="*/ 7128640 h 7137779"/>
              <a:gd name="connsiteX5" fmla="*/ 607424 w 6638109"/>
              <a:gd name="connsiteY5" fmla="*/ 7137779 h 7137779"/>
              <a:gd name="connsiteX0" fmla="*/ 607424 w 3862251"/>
              <a:gd name="connsiteY0" fmla="*/ 6862082 h 6862082"/>
              <a:gd name="connsiteX1" fmla="*/ 0 w 3862251"/>
              <a:gd name="connsiteY1" fmla="*/ 943430 h 6862082"/>
              <a:gd name="connsiteX2" fmla="*/ 2729048 w 3862251"/>
              <a:gd name="connsiteY2" fmla="*/ 0 h 6862082"/>
              <a:gd name="connsiteX3" fmla="*/ 3862251 w 3862251"/>
              <a:gd name="connsiteY3" fmla="*/ 523770 h 6862082"/>
              <a:gd name="connsiteX4" fmla="*/ 1903912 w 3862251"/>
              <a:gd name="connsiteY4" fmla="*/ 6852943 h 6862082"/>
              <a:gd name="connsiteX5" fmla="*/ 607424 w 3862251"/>
              <a:gd name="connsiteY5" fmla="*/ 6862082 h 6862082"/>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694123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550274 w 3961856"/>
              <a:gd name="connsiteY0" fmla="*/ 6865619 h 6865619"/>
              <a:gd name="connsiteX1" fmla="*/ 0 w 3961856"/>
              <a:gd name="connsiteY1" fmla="*/ 1062729 h 6865619"/>
              <a:gd name="connsiteX2" fmla="*/ 2636973 w 3961856"/>
              <a:gd name="connsiteY2" fmla="*/ 3537 h 6865619"/>
              <a:gd name="connsiteX3" fmla="*/ 3961856 w 3961856"/>
              <a:gd name="connsiteY3" fmla="*/ 0 h 6865619"/>
              <a:gd name="connsiteX4" fmla="*/ 1846762 w 3961856"/>
              <a:gd name="connsiteY4" fmla="*/ 6856480 h 6865619"/>
              <a:gd name="connsiteX5" fmla="*/ 550274 w 3961856"/>
              <a:gd name="connsiteY5" fmla="*/ 6865619 h 6865619"/>
              <a:gd name="connsiteX0" fmla="*/ 616949 w 4028531"/>
              <a:gd name="connsiteY0" fmla="*/ 6865619 h 6865619"/>
              <a:gd name="connsiteX1" fmla="*/ 0 w 4028531"/>
              <a:gd name="connsiteY1" fmla="*/ 955236 h 6865619"/>
              <a:gd name="connsiteX2" fmla="*/ 2703648 w 4028531"/>
              <a:gd name="connsiteY2" fmla="*/ 3537 h 6865619"/>
              <a:gd name="connsiteX3" fmla="*/ 4028531 w 4028531"/>
              <a:gd name="connsiteY3" fmla="*/ 0 h 6865619"/>
              <a:gd name="connsiteX4" fmla="*/ 1913437 w 4028531"/>
              <a:gd name="connsiteY4" fmla="*/ 6856480 h 6865619"/>
              <a:gd name="connsiteX5" fmla="*/ 616949 w 4028531"/>
              <a:gd name="connsiteY5" fmla="*/ 6865619 h 686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8531" h="6865619">
                <a:moveTo>
                  <a:pt x="616949" y="6865619"/>
                </a:moveTo>
                <a:lnTo>
                  <a:pt x="0" y="955236"/>
                </a:lnTo>
                <a:lnTo>
                  <a:pt x="2703648" y="3537"/>
                </a:lnTo>
                <a:lnTo>
                  <a:pt x="4028531" y="0"/>
                </a:lnTo>
                <a:lnTo>
                  <a:pt x="1913437" y="6856480"/>
                </a:lnTo>
                <a:lnTo>
                  <a:pt x="616949" y="6865619"/>
                </a:lnTo>
                <a:close/>
              </a:path>
            </a:pathLst>
          </a:custGeom>
          <a:gradFill flip="none" rotWithShape="1">
            <a:gsLst>
              <a:gs pos="0">
                <a:schemeClr val="tx2">
                  <a:lumMod val="40000"/>
                  <a:lumOff val="60000"/>
                </a:schemeClr>
              </a:gs>
              <a:gs pos="100000">
                <a:schemeClr val="accent1">
                  <a:lumMod val="60000"/>
                  <a:lumOff val="4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Vapaamuotoinen: Muoto 11">
            <a:extLst>
              <a:ext uri="{FF2B5EF4-FFF2-40B4-BE49-F238E27FC236}">
                <a16:creationId xmlns:a16="http://schemas.microsoft.com/office/drawing/2014/main" id="{451C1F37-4CC1-4448-B32A-A93A992D8028}"/>
              </a:ext>
            </a:extLst>
          </p:cNvPr>
          <p:cNvSpPr/>
          <p:nvPr userDrawn="1"/>
        </p:nvSpPr>
        <p:spPr>
          <a:xfrm>
            <a:off x="646611" y="5122545"/>
            <a:ext cx="3051493" cy="1735773"/>
          </a:xfrm>
          <a:custGeom>
            <a:avLst/>
            <a:gdLst>
              <a:gd name="connsiteX0" fmla="*/ 0 w 3230880"/>
              <a:gd name="connsiteY0" fmla="*/ 2354580 h 2354580"/>
              <a:gd name="connsiteX1" fmla="*/ 3230880 w 3230880"/>
              <a:gd name="connsiteY1" fmla="*/ 0 h 2354580"/>
              <a:gd name="connsiteX2" fmla="*/ 2484120 w 3230880"/>
              <a:gd name="connsiteY2" fmla="*/ 2346960 h 2354580"/>
              <a:gd name="connsiteX3" fmla="*/ 0 w 3230880"/>
              <a:gd name="connsiteY3" fmla="*/ 2354580 h 2354580"/>
              <a:gd name="connsiteX0" fmla="*/ 0 w 3249930"/>
              <a:gd name="connsiteY0" fmla="*/ 2351405 h 2351405"/>
              <a:gd name="connsiteX1" fmla="*/ 3249930 w 3249930"/>
              <a:gd name="connsiteY1" fmla="*/ 0 h 2351405"/>
              <a:gd name="connsiteX2" fmla="*/ 2503170 w 3249930"/>
              <a:gd name="connsiteY2" fmla="*/ 2346960 h 2351405"/>
              <a:gd name="connsiteX3" fmla="*/ 0 w 3249930"/>
              <a:gd name="connsiteY3" fmla="*/ 2351405 h 2351405"/>
              <a:gd name="connsiteX0" fmla="*/ 0 w 3237230"/>
              <a:gd name="connsiteY0" fmla="*/ 2354580 h 2354580"/>
              <a:gd name="connsiteX1" fmla="*/ 3237230 w 3237230"/>
              <a:gd name="connsiteY1" fmla="*/ 0 h 2354580"/>
              <a:gd name="connsiteX2" fmla="*/ 2503170 w 3237230"/>
              <a:gd name="connsiteY2" fmla="*/ 2350135 h 2354580"/>
              <a:gd name="connsiteX3" fmla="*/ 0 w 3237230"/>
              <a:gd name="connsiteY3" fmla="*/ 2354580 h 2354580"/>
              <a:gd name="connsiteX0" fmla="*/ 0 w 3046730"/>
              <a:gd name="connsiteY0" fmla="*/ 1744980 h 1744980"/>
              <a:gd name="connsiteX1" fmla="*/ 3046730 w 3046730"/>
              <a:gd name="connsiteY1" fmla="*/ 0 h 1744980"/>
              <a:gd name="connsiteX2" fmla="*/ 2503170 w 3046730"/>
              <a:gd name="connsiteY2" fmla="*/ 1740535 h 1744980"/>
              <a:gd name="connsiteX3" fmla="*/ 0 w 3046730"/>
              <a:gd name="connsiteY3" fmla="*/ 1744980 h 1744980"/>
              <a:gd name="connsiteX0" fmla="*/ 0 w 3046730"/>
              <a:gd name="connsiteY0" fmla="*/ 1744980 h 1744980"/>
              <a:gd name="connsiteX1" fmla="*/ 3046730 w 3046730"/>
              <a:gd name="connsiteY1" fmla="*/ 0 h 1744980"/>
              <a:gd name="connsiteX2" fmla="*/ 2355532 w 3046730"/>
              <a:gd name="connsiteY2" fmla="*/ 1740535 h 1744980"/>
              <a:gd name="connsiteX3" fmla="*/ 0 w 3046730"/>
              <a:gd name="connsiteY3" fmla="*/ 1744980 h 1744980"/>
              <a:gd name="connsiteX0" fmla="*/ 0 w 3051493"/>
              <a:gd name="connsiteY0" fmla="*/ 1740217 h 1740217"/>
              <a:gd name="connsiteX1" fmla="*/ 3051493 w 3051493"/>
              <a:gd name="connsiteY1" fmla="*/ 0 h 1740217"/>
              <a:gd name="connsiteX2" fmla="*/ 2355532 w 3051493"/>
              <a:gd name="connsiteY2" fmla="*/ 1735772 h 1740217"/>
              <a:gd name="connsiteX3" fmla="*/ 0 w 3051493"/>
              <a:gd name="connsiteY3" fmla="*/ 1740217 h 1740217"/>
              <a:gd name="connsiteX0" fmla="*/ 0 w 3051493"/>
              <a:gd name="connsiteY0" fmla="*/ 1740217 h 1740217"/>
              <a:gd name="connsiteX1" fmla="*/ 3051493 w 3051493"/>
              <a:gd name="connsiteY1" fmla="*/ 0 h 1740217"/>
              <a:gd name="connsiteX2" fmla="*/ 2222182 w 3051493"/>
              <a:gd name="connsiteY2" fmla="*/ 1652429 h 1740217"/>
              <a:gd name="connsiteX3" fmla="*/ 0 w 3051493"/>
              <a:gd name="connsiteY3" fmla="*/ 1740217 h 1740217"/>
              <a:gd name="connsiteX0" fmla="*/ 0 w 3051493"/>
              <a:gd name="connsiteY0" fmla="*/ 1740217 h 1740535"/>
              <a:gd name="connsiteX1" fmla="*/ 3051493 w 3051493"/>
              <a:gd name="connsiteY1" fmla="*/ 0 h 1740535"/>
              <a:gd name="connsiteX2" fmla="*/ 2355532 w 3051493"/>
              <a:gd name="connsiteY2" fmla="*/ 1740535 h 1740535"/>
              <a:gd name="connsiteX3" fmla="*/ 0 w 3051493"/>
              <a:gd name="connsiteY3" fmla="*/ 1740217 h 1740535"/>
              <a:gd name="connsiteX0" fmla="*/ 0 w 3051493"/>
              <a:gd name="connsiteY0" fmla="*/ 1735455 h 1735773"/>
              <a:gd name="connsiteX1" fmla="*/ 3051493 w 3051493"/>
              <a:gd name="connsiteY1" fmla="*/ 0 h 1735773"/>
              <a:gd name="connsiteX2" fmla="*/ 2355532 w 3051493"/>
              <a:gd name="connsiteY2" fmla="*/ 1735773 h 1735773"/>
              <a:gd name="connsiteX3" fmla="*/ 0 w 3051493"/>
              <a:gd name="connsiteY3" fmla="*/ 1735455 h 1735773"/>
            </a:gdLst>
            <a:ahLst/>
            <a:cxnLst>
              <a:cxn ang="0">
                <a:pos x="connsiteX0" y="connsiteY0"/>
              </a:cxn>
              <a:cxn ang="0">
                <a:pos x="connsiteX1" y="connsiteY1"/>
              </a:cxn>
              <a:cxn ang="0">
                <a:pos x="connsiteX2" y="connsiteY2"/>
              </a:cxn>
              <a:cxn ang="0">
                <a:pos x="connsiteX3" y="connsiteY3"/>
              </a:cxn>
            </a:cxnLst>
            <a:rect l="l" t="t" r="r" b="b"/>
            <a:pathLst>
              <a:path w="3051493" h="1735773">
                <a:moveTo>
                  <a:pt x="0" y="1735455"/>
                </a:moveTo>
                <a:lnTo>
                  <a:pt x="3051493" y="0"/>
                </a:lnTo>
                <a:lnTo>
                  <a:pt x="2355532" y="1735773"/>
                </a:lnTo>
                <a:lnTo>
                  <a:pt x="0" y="1735455"/>
                </a:lnTo>
                <a:close/>
              </a:path>
            </a:pathLst>
          </a:custGeom>
          <a:solidFill>
            <a:srgbClr val="1366AA">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881543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 + kuvio">
    <p:spTree>
      <p:nvGrpSpPr>
        <p:cNvPr id="1" name=""/>
        <p:cNvGrpSpPr/>
        <p:nvPr/>
      </p:nvGrpSpPr>
      <p:grpSpPr>
        <a:xfrm>
          <a:off x="0" y="0"/>
          <a:ext cx="0" cy="0"/>
          <a:chOff x="0" y="0"/>
          <a:chExt cx="0" cy="0"/>
        </a:xfrm>
      </p:grpSpPr>
      <p:sp>
        <p:nvSpPr>
          <p:cNvPr id="9" name="Title 1"/>
          <p:cNvSpPr>
            <a:spLocks noGrp="1"/>
          </p:cNvSpPr>
          <p:nvPr>
            <p:ph type="ctrTitle"/>
          </p:nvPr>
        </p:nvSpPr>
        <p:spPr>
          <a:xfrm>
            <a:off x="721785" y="381000"/>
            <a:ext cx="10729383"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Content Placeholder 10"/>
          <p:cNvSpPr>
            <a:spLocks noGrp="1"/>
          </p:cNvSpPr>
          <p:nvPr>
            <p:ph sz="quarter" idx="14"/>
          </p:nvPr>
        </p:nvSpPr>
        <p:spPr>
          <a:xfrm>
            <a:off x="721785" y="1685676"/>
            <a:ext cx="10729383" cy="4250891"/>
          </a:xfrm>
          <a:prstGeom prst="rect">
            <a:avLst/>
          </a:prstGeom>
        </p:spPr>
        <p:txBody>
          <a:bodyPr vert="horz" lIns="0" tIns="0" rIns="0" bIns="0"/>
          <a:lstStyle>
            <a:lvl1pPr marL="0" indent="0">
              <a:buNone/>
              <a:defRPr sz="2100" b="1">
                <a:latin typeface="+mj-lt"/>
              </a:defRPr>
            </a:lvl1pPr>
            <a:lvl2pPr marL="296863" indent="-271463">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601663" indent="-296863">
              <a:buFont typeface="Arial" panose="020B0604020202020204" pitchFamily="34" charset="0"/>
              <a:buChar char="‒"/>
              <a:defRPr sz="1600" i="1">
                <a:latin typeface="Arial" panose="020B0604020202020204" pitchFamily="34" charset="0"/>
                <a:cs typeface="Arial" panose="020B0604020202020204" pitchFamily="34" charset="0"/>
              </a:defRPr>
            </a:lvl3pPr>
            <a:lvl4pPr marL="900113" indent="-29845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227138" indent="-320675">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ate Placeholder 7"/>
          <p:cNvSpPr>
            <a:spLocks noGrp="1"/>
          </p:cNvSpPr>
          <p:nvPr>
            <p:ph type="dt" sz="half" idx="15"/>
          </p:nvPr>
        </p:nvSpPr>
        <p:spPr>
          <a:xfrm>
            <a:off x="6587067" y="6298084"/>
            <a:ext cx="4826000" cy="185738"/>
          </a:xfrm>
        </p:spPr>
        <p:txBody>
          <a:bodyPr/>
          <a:lstStyle>
            <a:lvl1pPr>
              <a:defRPr/>
            </a:lvl1pPr>
          </a:lstStyle>
          <a:p>
            <a:pPr>
              <a:defRPr/>
            </a:pPr>
            <a:fld id="{894D85A3-5928-4FA8-B074-1A44C471BF7F}" type="datetime1">
              <a:rPr lang="fi-FI" smtClean="0"/>
              <a:t>5.4.2024</a:t>
            </a:fld>
            <a:endParaRPr lang="fi-FI"/>
          </a:p>
        </p:txBody>
      </p:sp>
      <p:sp>
        <p:nvSpPr>
          <p:cNvPr id="8"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cxnSp>
        <p:nvCxnSpPr>
          <p:cNvPr id="10" name="Straight Connector 9"/>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Kuva 12">
            <a:extLst>
              <a:ext uri="{FF2B5EF4-FFF2-40B4-BE49-F238E27FC236}">
                <a16:creationId xmlns:a16="http://schemas.microsoft.com/office/drawing/2014/main" id="{79031326-596C-4623-8157-C4FBFE282875}"/>
              </a:ext>
            </a:extLst>
          </p:cNvPr>
          <p:cNvPicPr>
            <a:picLocks noChangeAspect="1"/>
          </p:cNvPicPr>
          <p:nvPr userDrawn="1"/>
        </p:nvPicPr>
        <p:blipFill>
          <a:blip r:embed="rId2"/>
          <a:stretch>
            <a:fillRect/>
          </a:stretch>
        </p:blipFill>
        <p:spPr>
          <a:xfrm>
            <a:off x="471434" y="6045445"/>
            <a:ext cx="1783907" cy="809680"/>
          </a:xfrm>
          <a:prstGeom prst="rect">
            <a:avLst/>
          </a:prstGeom>
        </p:spPr>
      </p:pic>
      <p:sp>
        <p:nvSpPr>
          <p:cNvPr id="12" name="Vapaamuotoinen: Muoto 11">
            <a:extLst>
              <a:ext uri="{FF2B5EF4-FFF2-40B4-BE49-F238E27FC236}">
                <a16:creationId xmlns:a16="http://schemas.microsoft.com/office/drawing/2014/main" id="{51D41A45-43E6-457A-B149-72ED8CECB2A7}"/>
              </a:ext>
            </a:extLst>
          </p:cNvPr>
          <p:cNvSpPr/>
          <p:nvPr userDrawn="1"/>
        </p:nvSpPr>
        <p:spPr>
          <a:xfrm>
            <a:off x="6096000" y="0"/>
            <a:ext cx="6102350" cy="2570006"/>
          </a:xfrm>
          <a:custGeom>
            <a:avLst/>
            <a:gdLst>
              <a:gd name="connsiteX0" fmla="*/ 0 w 3422650"/>
              <a:gd name="connsiteY0" fmla="*/ 0 h 1441450"/>
              <a:gd name="connsiteX1" fmla="*/ 3422650 w 3422650"/>
              <a:gd name="connsiteY1" fmla="*/ 1441450 h 1441450"/>
              <a:gd name="connsiteX2" fmla="*/ 3409950 w 3422650"/>
              <a:gd name="connsiteY2" fmla="*/ 0 h 1441450"/>
              <a:gd name="connsiteX3" fmla="*/ 0 w 3422650"/>
              <a:gd name="connsiteY3" fmla="*/ 0 h 1441450"/>
            </a:gdLst>
            <a:ahLst/>
            <a:cxnLst>
              <a:cxn ang="0">
                <a:pos x="connsiteX0" y="connsiteY0"/>
              </a:cxn>
              <a:cxn ang="0">
                <a:pos x="connsiteX1" y="connsiteY1"/>
              </a:cxn>
              <a:cxn ang="0">
                <a:pos x="connsiteX2" y="connsiteY2"/>
              </a:cxn>
              <a:cxn ang="0">
                <a:pos x="connsiteX3" y="connsiteY3"/>
              </a:cxn>
            </a:cxnLst>
            <a:rect l="l" t="t" r="r" b="b"/>
            <a:pathLst>
              <a:path w="3422650" h="1441450">
                <a:moveTo>
                  <a:pt x="0" y="0"/>
                </a:moveTo>
                <a:lnTo>
                  <a:pt x="3422650" y="1441450"/>
                </a:lnTo>
                <a:lnTo>
                  <a:pt x="3409950" y="0"/>
                </a:lnTo>
                <a:lnTo>
                  <a:pt x="0"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Vapaamuotoinen: Muoto 13">
            <a:extLst>
              <a:ext uri="{FF2B5EF4-FFF2-40B4-BE49-F238E27FC236}">
                <a16:creationId xmlns:a16="http://schemas.microsoft.com/office/drawing/2014/main" id="{26132C77-0126-449E-B529-19A28D325637}"/>
              </a:ext>
            </a:extLst>
          </p:cNvPr>
          <p:cNvSpPr/>
          <p:nvPr userDrawn="1"/>
        </p:nvSpPr>
        <p:spPr>
          <a:xfrm>
            <a:off x="10561688" y="-12701"/>
            <a:ext cx="1630312" cy="5106047"/>
          </a:xfrm>
          <a:custGeom>
            <a:avLst/>
            <a:gdLst>
              <a:gd name="connsiteX0" fmla="*/ 0 w 914400"/>
              <a:gd name="connsiteY0" fmla="*/ 0 h 2863850"/>
              <a:gd name="connsiteX1" fmla="*/ 914400 w 914400"/>
              <a:gd name="connsiteY1" fmla="*/ 2863850 h 2863850"/>
              <a:gd name="connsiteX2" fmla="*/ 914400 w 914400"/>
              <a:gd name="connsiteY2" fmla="*/ 6350 h 2863850"/>
              <a:gd name="connsiteX3" fmla="*/ 0 w 914400"/>
              <a:gd name="connsiteY3" fmla="*/ 0 h 2863850"/>
            </a:gdLst>
            <a:ahLst/>
            <a:cxnLst>
              <a:cxn ang="0">
                <a:pos x="connsiteX0" y="connsiteY0"/>
              </a:cxn>
              <a:cxn ang="0">
                <a:pos x="connsiteX1" y="connsiteY1"/>
              </a:cxn>
              <a:cxn ang="0">
                <a:pos x="connsiteX2" y="connsiteY2"/>
              </a:cxn>
              <a:cxn ang="0">
                <a:pos x="connsiteX3" y="connsiteY3"/>
              </a:cxn>
            </a:cxnLst>
            <a:rect l="l" t="t" r="r" b="b"/>
            <a:pathLst>
              <a:path w="914400" h="2863850">
                <a:moveTo>
                  <a:pt x="0" y="0"/>
                </a:moveTo>
                <a:lnTo>
                  <a:pt x="914400" y="2863850"/>
                </a:lnTo>
                <a:lnTo>
                  <a:pt x="914400" y="6350"/>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1119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sältö - Kaksi palstaa">
    <p:spTree>
      <p:nvGrpSpPr>
        <p:cNvPr id="1" name=""/>
        <p:cNvGrpSpPr/>
        <p:nvPr/>
      </p:nvGrpSpPr>
      <p:grpSpPr>
        <a:xfrm>
          <a:off x="0" y="0"/>
          <a:ext cx="0" cy="0"/>
          <a:chOff x="0" y="0"/>
          <a:chExt cx="0" cy="0"/>
        </a:xfrm>
      </p:grpSpPr>
      <p:sp>
        <p:nvSpPr>
          <p:cNvPr id="10" name="Title 1"/>
          <p:cNvSpPr>
            <a:spLocks noGrp="1"/>
          </p:cNvSpPr>
          <p:nvPr>
            <p:ph type="ctrTitle"/>
          </p:nvPr>
        </p:nvSpPr>
        <p:spPr>
          <a:xfrm>
            <a:off x="720003" y="381000"/>
            <a:ext cx="10731165"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Content Placeholder 10"/>
          <p:cNvSpPr>
            <a:spLocks noGrp="1"/>
          </p:cNvSpPr>
          <p:nvPr>
            <p:ph sz="quarter" idx="14"/>
          </p:nvPr>
        </p:nvSpPr>
        <p:spPr>
          <a:xfrm>
            <a:off x="720002" y="1685676"/>
            <a:ext cx="5317439" cy="3831557"/>
          </a:xfrm>
          <a:prstGeom prst="rect">
            <a:avLst/>
          </a:prstGeom>
        </p:spPr>
        <p:txBody>
          <a:bodyPr vert="horz" lIns="0" tIns="0" rIns="0" bIns="0"/>
          <a:lstStyle>
            <a:lvl1pPr marL="0" indent="0">
              <a:buNone/>
              <a:defRPr sz="2100" b="1">
                <a:latin typeface="+mj-lt"/>
              </a:defRPr>
            </a:lvl1pPr>
            <a:lvl2pPr marL="237600" indent="-212400">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460800" indent="-230400">
              <a:buFont typeface="Arial" panose="020B0604020202020204" pitchFamily="34" charset="0"/>
              <a:buChar char="‒"/>
              <a:defRPr sz="1600" i="1">
                <a:latin typeface="Arial" panose="020B0604020202020204" pitchFamily="34" charset="0"/>
                <a:cs typeface="Arial" panose="020B0604020202020204" pitchFamily="34" charset="0"/>
              </a:defRPr>
            </a:lvl3pPr>
            <a:lvl4pPr marL="792000" indent="-19440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087200" indent="-228600">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Content Placeholder 10"/>
          <p:cNvSpPr>
            <a:spLocks noGrp="1"/>
          </p:cNvSpPr>
          <p:nvPr>
            <p:ph sz="quarter" idx="18"/>
          </p:nvPr>
        </p:nvSpPr>
        <p:spPr>
          <a:xfrm>
            <a:off x="6183362" y="1685676"/>
            <a:ext cx="5229705" cy="3831557"/>
          </a:xfrm>
          <a:prstGeom prst="rect">
            <a:avLst/>
          </a:prstGeom>
        </p:spPr>
        <p:txBody>
          <a:bodyPr vert="horz" lIns="0" tIns="0" rIns="0" bIns="0"/>
          <a:lstStyle>
            <a:lvl1pPr marL="0" indent="0">
              <a:buNone/>
              <a:defRPr sz="2100" b="1">
                <a:latin typeface="+mj-lt"/>
              </a:defRPr>
            </a:lvl1pPr>
            <a:lvl2pPr marL="237600" indent="-212400">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460800" indent="-230400">
              <a:buFont typeface="Arial" panose="020B0604020202020204" pitchFamily="34" charset="0"/>
              <a:buChar char="‒"/>
              <a:defRPr sz="1600" i="1">
                <a:latin typeface="Arial" panose="020B0604020202020204" pitchFamily="34" charset="0"/>
                <a:cs typeface="Arial" panose="020B0604020202020204" pitchFamily="34" charset="0"/>
              </a:defRPr>
            </a:lvl3pPr>
            <a:lvl4pPr marL="792000" indent="-19440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087200" indent="-228600">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6" name="Straight Connector 15"/>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Date Placeholder 7"/>
          <p:cNvSpPr>
            <a:spLocks noGrp="1"/>
          </p:cNvSpPr>
          <p:nvPr>
            <p:ph type="dt" sz="half" idx="15"/>
          </p:nvPr>
        </p:nvSpPr>
        <p:spPr>
          <a:xfrm>
            <a:off x="6587067" y="6298084"/>
            <a:ext cx="4826000" cy="185738"/>
          </a:xfrm>
        </p:spPr>
        <p:txBody>
          <a:bodyPr/>
          <a:lstStyle>
            <a:lvl1pPr>
              <a:defRPr/>
            </a:lvl1pPr>
          </a:lstStyle>
          <a:p>
            <a:pPr>
              <a:defRPr/>
            </a:pPr>
            <a:fld id="{BACC866E-17CE-4BA3-AC10-2F2207232F9F}" type="datetime1">
              <a:rPr lang="fi-FI" smtClean="0"/>
              <a:t>5.4.2024</a:t>
            </a:fld>
            <a:endParaRPr lang="fi-FI"/>
          </a:p>
        </p:txBody>
      </p:sp>
      <p:sp>
        <p:nvSpPr>
          <p:cNvPr id="18"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pic>
        <p:nvPicPr>
          <p:cNvPr id="9" name="Kuva 8">
            <a:extLst>
              <a:ext uri="{FF2B5EF4-FFF2-40B4-BE49-F238E27FC236}">
                <a16:creationId xmlns:a16="http://schemas.microsoft.com/office/drawing/2014/main" id="{AEA15439-EFFF-4FD1-85B6-3148D8BC0B93}"/>
              </a:ext>
            </a:extLst>
          </p:cNvPr>
          <p:cNvPicPr>
            <a:picLocks noChangeAspect="1"/>
          </p:cNvPicPr>
          <p:nvPr userDrawn="1"/>
        </p:nvPicPr>
        <p:blipFill>
          <a:blip r:embed="rId2"/>
          <a:stretch>
            <a:fillRect/>
          </a:stretch>
        </p:blipFill>
        <p:spPr>
          <a:xfrm>
            <a:off x="471434" y="6045445"/>
            <a:ext cx="1783907" cy="809680"/>
          </a:xfrm>
          <a:prstGeom prst="rect">
            <a:avLst/>
          </a:prstGeom>
        </p:spPr>
      </p:pic>
    </p:spTree>
    <p:extLst>
      <p:ext uri="{BB962C8B-B14F-4D97-AF65-F5344CB8AC3E}">
        <p14:creationId xmlns:p14="http://schemas.microsoft.com/office/powerpoint/2010/main" val="2897151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 - tekstipalsta + kuva">
    <p:spTree>
      <p:nvGrpSpPr>
        <p:cNvPr id="1" name=""/>
        <p:cNvGrpSpPr/>
        <p:nvPr/>
      </p:nvGrpSpPr>
      <p:grpSpPr>
        <a:xfrm>
          <a:off x="0" y="0"/>
          <a:ext cx="0" cy="0"/>
          <a:chOff x="0" y="0"/>
          <a:chExt cx="0" cy="0"/>
        </a:xfrm>
      </p:grpSpPr>
      <p:sp>
        <p:nvSpPr>
          <p:cNvPr id="10" name="Title 1"/>
          <p:cNvSpPr>
            <a:spLocks noGrp="1"/>
          </p:cNvSpPr>
          <p:nvPr>
            <p:ph type="ctrTitle"/>
          </p:nvPr>
        </p:nvSpPr>
        <p:spPr>
          <a:xfrm>
            <a:off x="720003" y="381000"/>
            <a:ext cx="10731165"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Content Placeholder 10"/>
          <p:cNvSpPr>
            <a:spLocks noGrp="1"/>
          </p:cNvSpPr>
          <p:nvPr>
            <p:ph sz="quarter" idx="14"/>
          </p:nvPr>
        </p:nvSpPr>
        <p:spPr>
          <a:xfrm>
            <a:off x="720002" y="1685676"/>
            <a:ext cx="5317439" cy="3831557"/>
          </a:xfrm>
          <a:prstGeom prst="rect">
            <a:avLst/>
          </a:prstGeom>
        </p:spPr>
        <p:txBody>
          <a:bodyPr vert="horz" lIns="0" tIns="0" rIns="0" bIns="0"/>
          <a:lstStyle>
            <a:lvl1pPr marL="0" indent="0">
              <a:buNone/>
              <a:defRPr sz="2100" b="1">
                <a:latin typeface="+mj-lt"/>
              </a:defRPr>
            </a:lvl1pPr>
            <a:lvl2pPr marL="237600" indent="-212400">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460800" indent="-230400">
              <a:buFont typeface="Arial" panose="020B0604020202020204" pitchFamily="34" charset="0"/>
              <a:buChar char="‒"/>
              <a:defRPr sz="1600" i="1">
                <a:latin typeface="Arial" panose="020B0604020202020204" pitchFamily="34" charset="0"/>
                <a:cs typeface="Arial" panose="020B0604020202020204" pitchFamily="34" charset="0"/>
              </a:defRPr>
            </a:lvl3pPr>
            <a:lvl4pPr marL="792000" indent="-19440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087200" indent="-228600">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Content Placeholder 10"/>
          <p:cNvSpPr>
            <a:spLocks noGrp="1"/>
          </p:cNvSpPr>
          <p:nvPr>
            <p:ph sz="quarter" idx="18"/>
          </p:nvPr>
        </p:nvSpPr>
        <p:spPr>
          <a:xfrm>
            <a:off x="6183362" y="1685676"/>
            <a:ext cx="5229705" cy="3831557"/>
          </a:xfrm>
          <a:prstGeom prst="rect">
            <a:avLst/>
          </a:prstGeom>
        </p:spPr>
        <p:txBody>
          <a:bodyPr vert="horz" lIns="0" tIns="0" rIns="0" bIns="0"/>
          <a:lstStyle>
            <a:lvl1pPr marL="0" indent="0">
              <a:buNone/>
              <a:defRPr sz="2100" b="1">
                <a:latin typeface="+mj-lt"/>
              </a:defRPr>
            </a:lvl1pPr>
            <a:lvl2pPr marL="237600" indent="-212400">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460800" indent="-230400">
              <a:buFont typeface="Arial" panose="020B0604020202020204" pitchFamily="34" charset="0"/>
              <a:buChar char="‒"/>
              <a:defRPr sz="1600" i="1">
                <a:latin typeface="Arial" panose="020B0604020202020204" pitchFamily="34" charset="0"/>
                <a:cs typeface="Arial" panose="020B0604020202020204" pitchFamily="34" charset="0"/>
              </a:defRPr>
            </a:lvl3pPr>
            <a:lvl4pPr marL="792000" indent="-19440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087200" indent="-228600">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endParaRPr lang="fi-FI" dirty="0"/>
          </a:p>
        </p:txBody>
      </p:sp>
      <p:cxnSp>
        <p:nvCxnSpPr>
          <p:cNvPr id="16" name="Straight Connector 15"/>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Date Placeholder 7"/>
          <p:cNvSpPr>
            <a:spLocks noGrp="1"/>
          </p:cNvSpPr>
          <p:nvPr>
            <p:ph type="dt" sz="half" idx="15"/>
          </p:nvPr>
        </p:nvSpPr>
        <p:spPr>
          <a:xfrm>
            <a:off x="6587067" y="6298084"/>
            <a:ext cx="4826000" cy="185738"/>
          </a:xfrm>
        </p:spPr>
        <p:txBody>
          <a:bodyPr/>
          <a:lstStyle>
            <a:lvl1pPr>
              <a:defRPr/>
            </a:lvl1pPr>
          </a:lstStyle>
          <a:p>
            <a:pPr>
              <a:defRPr/>
            </a:pPr>
            <a:fld id="{BACC866E-17CE-4BA3-AC10-2F2207232F9F}" type="datetime1">
              <a:rPr lang="fi-FI" smtClean="0"/>
              <a:t>5.4.2024</a:t>
            </a:fld>
            <a:endParaRPr lang="fi-FI"/>
          </a:p>
        </p:txBody>
      </p:sp>
      <p:sp>
        <p:nvSpPr>
          <p:cNvPr id="18"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pic>
        <p:nvPicPr>
          <p:cNvPr id="9" name="Kuva 8">
            <a:extLst>
              <a:ext uri="{FF2B5EF4-FFF2-40B4-BE49-F238E27FC236}">
                <a16:creationId xmlns:a16="http://schemas.microsoft.com/office/drawing/2014/main" id="{AEA15439-EFFF-4FD1-85B6-3148D8BC0B93}"/>
              </a:ext>
            </a:extLst>
          </p:cNvPr>
          <p:cNvPicPr>
            <a:picLocks noChangeAspect="1"/>
          </p:cNvPicPr>
          <p:nvPr userDrawn="1"/>
        </p:nvPicPr>
        <p:blipFill>
          <a:blip r:embed="rId2"/>
          <a:stretch>
            <a:fillRect/>
          </a:stretch>
        </p:blipFill>
        <p:spPr>
          <a:xfrm>
            <a:off x="471434" y="6045445"/>
            <a:ext cx="1783907" cy="809680"/>
          </a:xfrm>
          <a:prstGeom prst="rect">
            <a:avLst/>
          </a:prstGeom>
        </p:spPr>
      </p:pic>
    </p:spTree>
    <p:extLst>
      <p:ext uri="{BB962C8B-B14F-4D97-AF65-F5344CB8AC3E}">
        <p14:creationId xmlns:p14="http://schemas.microsoft.com/office/powerpoint/2010/main" val="426650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 tekstipalsta + kuva + kuvio">
    <p:spTree>
      <p:nvGrpSpPr>
        <p:cNvPr id="1" name=""/>
        <p:cNvGrpSpPr/>
        <p:nvPr/>
      </p:nvGrpSpPr>
      <p:grpSpPr>
        <a:xfrm>
          <a:off x="0" y="0"/>
          <a:ext cx="0" cy="0"/>
          <a:chOff x="0" y="0"/>
          <a:chExt cx="0" cy="0"/>
        </a:xfrm>
      </p:grpSpPr>
      <p:sp>
        <p:nvSpPr>
          <p:cNvPr id="10" name="Title 1"/>
          <p:cNvSpPr>
            <a:spLocks noGrp="1"/>
          </p:cNvSpPr>
          <p:nvPr>
            <p:ph type="ctrTitle"/>
          </p:nvPr>
        </p:nvSpPr>
        <p:spPr>
          <a:xfrm>
            <a:off x="720003" y="381000"/>
            <a:ext cx="10731165"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Content Placeholder 10"/>
          <p:cNvSpPr>
            <a:spLocks noGrp="1"/>
          </p:cNvSpPr>
          <p:nvPr>
            <p:ph sz="quarter" idx="14"/>
          </p:nvPr>
        </p:nvSpPr>
        <p:spPr>
          <a:xfrm>
            <a:off x="720002" y="1685676"/>
            <a:ext cx="5317439" cy="3831557"/>
          </a:xfrm>
          <a:prstGeom prst="rect">
            <a:avLst/>
          </a:prstGeom>
        </p:spPr>
        <p:txBody>
          <a:bodyPr vert="horz" lIns="0" tIns="0" rIns="0" bIns="0"/>
          <a:lstStyle>
            <a:lvl1pPr marL="0" indent="0">
              <a:buNone/>
              <a:defRPr sz="2100" b="1">
                <a:latin typeface="+mj-lt"/>
              </a:defRPr>
            </a:lvl1pPr>
            <a:lvl2pPr marL="237600" indent="-212400">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460800" indent="-230400">
              <a:buFont typeface="Arial" panose="020B0604020202020204" pitchFamily="34" charset="0"/>
              <a:buChar char="‒"/>
              <a:defRPr sz="1600" i="1">
                <a:latin typeface="Arial" panose="020B0604020202020204" pitchFamily="34" charset="0"/>
                <a:cs typeface="Arial" panose="020B0604020202020204" pitchFamily="34" charset="0"/>
              </a:defRPr>
            </a:lvl3pPr>
            <a:lvl4pPr marL="792000" indent="-19440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087200" indent="-228600">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Content Placeholder 10"/>
          <p:cNvSpPr>
            <a:spLocks noGrp="1"/>
          </p:cNvSpPr>
          <p:nvPr>
            <p:ph sz="quarter" idx="18"/>
          </p:nvPr>
        </p:nvSpPr>
        <p:spPr>
          <a:xfrm>
            <a:off x="6183362" y="1685676"/>
            <a:ext cx="5229705" cy="3831557"/>
          </a:xfrm>
          <a:prstGeom prst="rect">
            <a:avLst/>
          </a:prstGeom>
        </p:spPr>
        <p:txBody>
          <a:bodyPr vert="horz" lIns="0" tIns="0" rIns="0" bIns="0"/>
          <a:lstStyle>
            <a:lvl1pPr marL="0" indent="0">
              <a:buNone/>
              <a:defRPr sz="2100" b="1">
                <a:latin typeface="+mj-lt"/>
              </a:defRPr>
            </a:lvl1pPr>
            <a:lvl2pPr marL="237600" indent="-212400">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460800" indent="-230400">
              <a:buFont typeface="Arial" panose="020B0604020202020204" pitchFamily="34" charset="0"/>
              <a:buChar char="‒"/>
              <a:defRPr sz="1600" i="1">
                <a:latin typeface="Arial" panose="020B0604020202020204" pitchFamily="34" charset="0"/>
                <a:cs typeface="Arial" panose="020B0604020202020204" pitchFamily="34" charset="0"/>
              </a:defRPr>
            </a:lvl3pPr>
            <a:lvl4pPr marL="792000" indent="-19440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087200" indent="-228600">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endParaRPr lang="fi-FI" dirty="0"/>
          </a:p>
        </p:txBody>
      </p:sp>
      <p:cxnSp>
        <p:nvCxnSpPr>
          <p:cNvPr id="16" name="Straight Connector 15"/>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Date Placeholder 7"/>
          <p:cNvSpPr>
            <a:spLocks noGrp="1"/>
          </p:cNvSpPr>
          <p:nvPr>
            <p:ph type="dt" sz="half" idx="15"/>
          </p:nvPr>
        </p:nvSpPr>
        <p:spPr>
          <a:xfrm>
            <a:off x="6587067" y="6298084"/>
            <a:ext cx="4826000" cy="185738"/>
          </a:xfrm>
        </p:spPr>
        <p:txBody>
          <a:bodyPr/>
          <a:lstStyle>
            <a:lvl1pPr>
              <a:defRPr/>
            </a:lvl1pPr>
          </a:lstStyle>
          <a:p>
            <a:pPr>
              <a:defRPr/>
            </a:pPr>
            <a:fld id="{BACC866E-17CE-4BA3-AC10-2F2207232F9F}" type="datetime1">
              <a:rPr lang="fi-FI" smtClean="0"/>
              <a:t>5.4.2024</a:t>
            </a:fld>
            <a:endParaRPr lang="fi-FI"/>
          </a:p>
        </p:txBody>
      </p:sp>
      <p:sp>
        <p:nvSpPr>
          <p:cNvPr id="18"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pic>
        <p:nvPicPr>
          <p:cNvPr id="9" name="Kuva 8">
            <a:extLst>
              <a:ext uri="{FF2B5EF4-FFF2-40B4-BE49-F238E27FC236}">
                <a16:creationId xmlns:a16="http://schemas.microsoft.com/office/drawing/2014/main" id="{AEA15439-EFFF-4FD1-85B6-3148D8BC0B93}"/>
              </a:ext>
            </a:extLst>
          </p:cNvPr>
          <p:cNvPicPr>
            <a:picLocks noChangeAspect="1"/>
          </p:cNvPicPr>
          <p:nvPr userDrawn="1"/>
        </p:nvPicPr>
        <p:blipFill>
          <a:blip r:embed="rId2"/>
          <a:stretch>
            <a:fillRect/>
          </a:stretch>
        </p:blipFill>
        <p:spPr>
          <a:xfrm>
            <a:off x="471434" y="6045445"/>
            <a:ext cx="1783907" cy="809680"/>
          </a:xfrm>
          <a:prstGeom prst="rect">
            <a:avLst/>
          </a:prstGeom>
        </p:spPr>
      </p:pic>
      <p:sp>
        <p:nvSpPr>
          <p:cNvPr id="13" name="Vapaamuotoinen: Muoto 12">
            <a:extLst>
              <a:ext uri="{FF2B5EF4-FFF2-40B4-BE49-F238E27FC236}">
                <a16:creationId xmlns:a16="http://schemas.microsoft.com/office/drawing/2014/main" id="{5C44CB59-1B4F-4084-940B-6183553AF038}"/>
              </a:ext>
            </a:extLst>
          </p:cNvPr>
          <p:cNvSpPr/>
          <p:nvPr userDrawn="1"/>
        </p:nvSpPr>
        <p:spPr>
          <a:xfrm>
            <a:off x="6096000" y="0"/>
            <a:ext cx="6102350" cy="2570006"/>
          </a:xfrm>
          <a:custGeom>
            <a:avLst/>
            <a:gdLst>
              <a:gd name="connsiteX0" fmla="*/ 0 w 3422650"/>
              <a:gd name="connsiteY0" fmla="*/ 0 h 1441450"/>
              <a:gd name="connsiteX1" fmla="*/ 3422650 w 3422650"/>
              <a:gd name="connsiteY1" fmla="*/ 1441450 h 1441450"/>
              <a:gd name="connsiteX2" fmla="*/ 3409950 w 3422650"/>
              <a:gd name="connsiteY2" fmla="*/ 0 h 1441450"/>
              <a:gd name="connsiteX3" fmla="*/ 0 w 3422650"/>
              <a:gd name="connsiteY3" fmla="*/ 0 h 1441450"/>
            </a:gdLst>
            <a:ahLst/>
            <a:cxnLst>
              <a:cxn ang="0">
                <a:pos x="connsiteX0" y="connsiteY0"/>
              </a:cxn>
              <a:cxn ang="0">
                <a:pos x="connsiteX1" y="connsiteY1"/>
              </a:cxn>
              <a:cxn ang="0">
                <a:pos x="connsiteX2" y="connsiteY2"/>
              </a:cxn>
              <a:cxn ang="0">
                <a:pos x="connsiteX3" y="connsiteY3"/>
              </a:cxn>
            </a:cxnLst>
            <a:rect l="l" t="t" r="r" b="b"/>
            <a:pathLst>
              <a:path w="3422650" h="1441450">
                <a:moveTo>
                  <a:pt x="0" y="0"/>
                </a:moveTo>
                <a:lnTo>
                  <a:pt x="3422650" y="1441450"/>
                </a:lnTo>
                <a:lnTo>
                  <a:pt x="3409950" y="0"/>
                </a:lnTo>
                <a:lnTo>
                  <a:pt x="0"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Vapaamuotoinen: Muoto 13">
            <a:extLst>
              <a:ext uri="{FF2B5EF4-FFF2-40B4-BE49-F238E27FC236}">
                <a16:creationId xmlns:a16="http://schemas.microsoft.com/office/drawing/2014/main" id="{5CBC45A6-3B94-43D3-981F-049DEF451E7F}"/>
              </a:ext>
            </a:extLst>
          </p:cNvPr>
          <p:cNvSpPr/>
          <p:nvPr userDrawn="1"/>
        </p:nvSpPr>
        <p:spPr>
          <a:xfrm>
            <a:off x="10561688" y="-12701"/>
            <a:ext cx="1630312" cy="5106047"/>
          </a:xfrm>
          <a:custGeom>
            <a:avLst/>
            <a:gdLst>
              <a:gd name="connsiteX0" fmla="*/ 0 w 914400"/>
              <a:gd name="connsiteY0" fmla="*/ 0 h 2863850"/>
              <a:gd name="connsiteX1" fmla="*/ 914400 w 914400"/>
              <a:gd name="connsiteY1" fmla="*/ 2863850 h 2863850"/>
              <a:gd name="connsiteX2" fmla="*/ 914400 w 914400"/>
              <a:gd name="connsiteY2" fmla="*/ 6350 h 2863850"/>
              <a:gd name="connsiteX3" fmla="*/ 0 w 914400"/>
              <a:gd name="connsiteY3" fmla="*/ 0 h 2863850"/>
            </a:gdLst>
            <a:ahLst/>
            <a:cxnLst>
              <a:cxn ang="0">
                <a:pos x="connsiteX0" y="connsiteY0"/>
              </a:cxn>
              <a:cxn ang="0">
                <a:pos x="connsiteX1" y="connsiteY1"/>
              </a:cxn>
              <a:cxn ang="0">
                <a:pos x="connsiteX2" y="connsiteY2"/>
              </a:cxn>
              <a:cxn ang="0">
                <a:pos x="connsiteX3" y="connsiteY3"/>
              </a:cxn>
            </a:cxnLst>
            <a:rect l="l" t="t" r="r" b="b"/>
            <a:pathLst>
              <a:path w="914400" h="2863850">
                <a:moveTo>
                  <a:pt x="0" y="0"/>
                </a:moveTo>
                <a:lnTo>
                  <a:pt x="914400" y="2863850"/>
                </a:lnTo>
                <a:lnTo>
                  <a:pt x="914400" y="6350"/>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4679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10" name="Title 1"/>
          <p:cNvSpPr>
            <a:spLocks noGrp="1"/>
          </p:cNvSpPr>
          <p:nvPr>
            <p:ph type="ctrTitle"/>
          </p:nvPr>
        </p:nvSpPr>
        <p:spPr>
          <a:xfrm>
            <a:off x="720003" y="381000"/>
            <a:ext cx="10731165"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cxnSp>
        <p:nvCxnSpPr>
          <p:cNvPr id="12" name="Straight Connector 11"/>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Date Placeholder 7"/>
          <p:cNvSpPr>
            <a:spLocks noGrp="1"/>
          </p:cNvSpPr>
          <p:nvPr>
            <p:ph type="dt" sz="half" idx="15"/>
          </p:nvPr>
        </p:nvSpPr>
        <p:spPr>
          <a:xfrm>
            <a:off x="6587067" y="6298084"/>
            <a:ext cx="4826000" cy="185738"/>
          </a:xfrm>
        </p:spPr>
        <p:txBody>
          <a:bodyPr/>
          <a:lstStyle>
            <a:lvl1pPr>
              <a:defRPr/>
            </a:lvl1pPr>
          </a:lstStyle>
          <a:p>
            <a:pPr>
              <a:defRPr/>
            </a:pPr>
            <a:fld id="{8A195C47-C6ED-4B94-86A5-1E33528D2E24}" type="datetime1">
              <a:rPr lang="fi-FI" smtClean="0"/>
              <a:t>5.4.2024</a:t>
            </a:fld>
            <a:endParaRPr lang="fi-FI"/>
          </a:p>
        </p:txBody>
      </p:sp>
      <p:sp>
        <p:nvSpPr>
          <p:cNvPr id="16"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pic>
        <p:nvPicPr>
          <p:cNvPr id="7" name="Kuva 6">
            <a:extLst>
              <a:ext uri="{FF2B5EF4-FFF2-40B4-BE49-F238E27FC236}">
                <a16:creationId xmlns:a16="http://schemas.microsoft.com/office/drawing/2014/main" id="{0A38C556-5FC8-4681-B9DB-468D99BCAC52}"/>
              </a:ext>
            </a:extLst>
          </p:cNvPr>
          <p:cNvPicPr>
            <a:picLocks noChangeAspect="1"/>
          </p:cNvPicPr>
          <p:nvPr userDrawn="1"/>
        </p:nvPicPr>
        <p:blipFill>
          <a:blip r:embed="rId2"/>
          <a:stretch>
            <a:fillRect/>
          </a:stretch>
        </p:blipFill>
        <p:spPr>
          <a:xfrm>
            <a:off x="471434" y="6045445"/>
            <a:ext cx="1783907" cy="809680"/>
          </a:xfrm>
          <a:prstGeom prst="rect">
            <a:avLst/>
          </a:prstGeom>
        </p:spPr>
      </p:pic>
    </p:spTree>
    <p:extLst>
      <p:ext uri="{BB962C8B-B14F-4D97-AF65-F5344CB8AC3E}">
        <p14:creationId xmlns:p14="http://schemas.microsoft.com/office/powerpoint/2010/main" val="1737901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tsikko + kuvio">
    <p:spTree>
      <p:nvGrpSpPr>
        <p:cNvPr id="1" name=""/>
        <p:cNvGrpSpPr/>
        <p:nvPr/>
      </p:nvGrpSpPr>
      <p:grpSpPr>
        <a:xfrm>
          <a:off x="0" y="0"/>
          <a:ext cx="0" cy="0"/>
          <a:chOff x="0" y="0"/>
          <a:chExt cx="0" cy="0"/>
        </a:xfrm>
      </p:grpSpPr>
      <p:sp>
        <p:nvSpPr>
          <p:cNvPr id="10" name="Title 1"/>
          <p:cNvSpPr>
            <a:spLocks noGrp="1"/>
          </p:cNvSpPr>
          <p:nvPr>
            <p:ph type="ctrTitle"/>
          </p:nvPr>
        </p:nvSpPr>
        <p:spPr>
          <a:xfrm>
            <a:off x="720003" y="381000"/>
            <a:ext cx="6722197"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cxnSp>
        <p:nvCxnSpPr>
          <p:cNvPr id="12" name="Straight Connector 11"/>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Date Placeholder 7"/>
          <p:cNvSpPr>
            <a:spLocks noGrp="1"/>
          </p:cNvSpPr>
          <p:nvPr>
            <p:ph type="dt" sz="half" idx="15"/>
          </p:nvPr>
        </p:nvSpPr>
        <p:spPr>
          <a:xfrm>
            <a:off x="6587067" y="6298084"/>
            <a:ext cx="4826000" cy="185738"/>
          </a:xfrm>
        </p:spPr>
        <p:txBody>
          <a:bodyPr/>
          <a:lstStyle>
            <a:lvl1pPr>
              <a:defRPr/>
            </a:lvl1pPr>
          </a:lstStyle>
          <a:p>
            <a:pPr>
              <a:defRPr/>
            </a:pPr>
            <a:fld id="{8A195C47-C6ED-4B94-86A5-1E33528D2E24}" type="datetime1">
              <a:rPr lang="fi-FI" smtClean="0"/>
              <a:t>5.4.2024</a:t>
            </a:fld>
            <a:endParaRPr lang="fi-FI"/>
          </a:p>
        </p:txBody>
      </p:sp>
      <p:sp>
        <p:nvSpPr>
          <p:cNvPr id="16"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pic>
        <p:nvPicPr>
          <p:cNvPr id="7" name="Kuva 6">
            <a:extLst>
              <a:ext uri="{FF2B5EF4-FFF2-40B4-BE49-F238E27FC236}">
                <a16:creationId xmlns:a16="http://schemas.microsoft.com/office/drawing/2014/main" id="{0A38C556-5FC8-4681-B9DB-468D99BCAC52}"/>
              </a:ext>
            </a:extLst>
          </p:cNvPr>
          <p:cNvPicPr>
            <a:picLocks noChangeAspect="1"/>
          </p:cNvPicPr>
          <p:nvPr userDrawn="1"/>
        </p:nvPicPr>
        <p:blipFill>
          <a:blip r:embed="rId2"/>
          <a:stretch>
            <a:fillRect/>
          </a:stretch>
        </p:blipFill>
        <p:spPr>
          <a:xfrm>
            <a:off x="471434" y="6045445"/>
            <a:ext cx="1783907" cy="809680"/>
          </a:xfrm>
          <a:prstGeom prst="rect">
            <a:avLst/>
          </a:prstGeom>
        </p:spPr>
      </p:pic>
      <p:sp>
        <p:nvSpPr>
          <p:cNvPr id="8" name="Vapaamuotoinen: Muoto 7">
            <a:extLst>
              <a:ext uri="{FF2B5EF4-FFF2-40B4-BE49-F238E27FC236}">
                <a16:creationId xmlns:a16="http://schemas.microsoft.com/office/drawing/2014/main" id="{62C63C96-A267-47D3-B41B-9AD7D61B314A}"/>
              </a:ext>
            </a:extLst>
          </p:cNvPr>
          <p:cNvSpPr/>
          <p:nvPr userDrawn="1"/>
        </p:nvSpPr>
        <p:spPr>
          <a:xfrm>
            <a:off x="6096000" y="0"/>
            <a:ext cx="6102350" cy="2570006"/>
          </a:xfrm>
          <a:custGeom>
            <a:avLst/>
            <a:gdLst>
              <a:gd name="connsiteX0" fmla="*/ 0 w 3422650"/>
              <a:gd name="connsiteY0" fmla="*/ 0 h 1441450"/>
              <a:gd name="connsiteX1" fmla="*/ 3422650 w 3422650"/>
              <a:gd name="connsiteY1" fmla="*/ 1441450 h 1441450"/>
              <a:gd name="connsiteX2" fmla="*/ 3409950 w 3422650"/>
              <a:gd name="connsiteY2" fmla="*/ 0 h 1441450"/>
              <a:gd name="connsiteX3" fmla="*/ 0 w 3422650"/>
              <a:gd name="connsiteY3" fmla="*/ 0 h 1441450"/>
            </a:gdLst>
            <a:ahLst/>
            <a:cxnLst>
              <a:cxn ang="0">
                <a:pos x="connsiteX0" y="connsiteY0"/>
              </a:cxn>
              <a:cxn ang="0">
                <a:pos x="connsiteX1" y="connsiteY1"/>
              </a:cxn>
              <a:cxn ang="0">
                <a:pos x="connsiteX2" y="connsiteY2"/>
              </a:cxn>
              <a:cxn ang="0">
                <a:pos x="connsiteX3" y="connsiteY3"/>
              </a:cxn>
            </a:cxnLst>
            <a:rect l="l" t="t" r="r" b="b"/>
            <a:pathLst>
              <a:path w="3422650" h="1441450">
                <a:moveTo>
                  <a:pt x="0" y="0"/>
                </a:moveTo>
                <a:lnTo>
                  <a:pt x="3422650" y="1441450"/>
                </a:lnTo>
                <a:lnTo>
                  <a:pt x="3409950" y="0"/>
                </a:lnTo>
                <a:lnTo>
                  <a:pt x="0"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Vapaamuotoinen: Muoto 8">
            <a:extLst>
              <a:ext uri="{FF2B5EF4-FFF2-40B4-BE49-F238E27FC236}">
                <a16:creationId xmlns:a16="http://schemas.microsoft.com/office/drawing/2014/main" id="{D2E8CE73-9BF6-4360-90C2-466273E512D7}"/>
              </a:ext>
            </a:extLst>
          </p:cNvPr>
          <p:cNvSpPr/>
          <p:nvPr userDrawn="1"/>
        </p:nvSpPr>
        <p:spPr>
          <a:xfrm>
            <a:off x="10561688" y="-12701"/>
            <a:ext cx="1630312" cy="5106047"/>
          </a:xfrm>
          <a:custGeom>
            <a:avLst/>
            <a:gdLst>
              <a:gd name="connsiteX0" fmla="*/ 0 w 914400"/>
              <a:gd name="connsiteY0" fmla="*/ 0 h 2863850"/>
              <a:gd name="connsiteX1" fmla="*/ 914400 w 914400"/>
              <a:gd name="connsiteY1" fmla="*/ 2863850 h 2863850"/>
              <a:gd name="connsiteX2" fmla="*/ 914400 w 914400"/>
              <a:gd name="connsiteY2" fmla="*/ 6350 h 2863850"/>
              <a:gd name="connsiteX3" fmla="*/ 0 w 914400"/>
              <a:gd name="connsiteY3" fmla="*/ 0 h 2863850"/>
            </a:gdLst>
            <a:ahLst/>
            <a:cxnLst>
              <a:cxn ang="0">
                <a:pos x="connsiteX0" y="connsiteY0"/>
              </a:cxn>
              <a:cxn ang="0">
                <a:pos x="connsiteX1" y="connsiteY1"/>
              </a:cxn>
              <a:cxn ang="0">
                <a:pos x="connsiteX2" y="connsiteY2"/>
              </a:cxn>
              <a:cxn ang="0">
                <a:pos x="connsiteX3" y="connsiteY3"/>
              </a:cxn>
            </a:cxnLst>
            <a:rect l="l" t="t" r="r" b="b"/>
            <a:pathLst>
              <a:path w="914400" h="2863850">
                <a:moveTo>
                  <a:pt x="0" y="0"/>
                </a:moveTo>
                <a:lnTo>
                  <a:pt x="914400" y="2863850"/>
                </a:lnTo>
                <a:lnTo>
                  <a:pt x="914400" y="6350"/>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8441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cxnSp>
        <p:nvCxnSpPr>
          <p:cNvPr id="11" name="Straight Connector 10"/>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Date Placeholder 7"/>
          <p:cNvSpPr>
            <a:spLocks noGrp="1"/>
          </p:cNvSpPr>
          <p:nvPr>
            <p:ph type="dt" sz="half" idx="15"/>
          </p:nvPr>
        </p:nvSpPr>
        <p:spPr>
          <a:xfrm>
            <a:off x="6587067" y="6298084"/>
            <a:ext cx="4826000" cy="185738"/>
          </a:xfrm>
        </p:spPr>
        <p:txBody>
          <a:bodyPr/>
          <a:lstStyle>
            <a:lvl1pPr>
              <a:defRPr/>
            </a:lvl1pPr>
          </a:lstStyle>
          <a:p>
            <a:pPr>
              <a:defRPr/>
            </a:pPr>
            <a:fld id="{8619F22D-1183-408D-8AA6-A22F3114EC0B}" type="datetime1">
              <a:rPr lang="fi-FI" smtClean="0"/>
              <a:t>5.4.2024</a:t>
            </a:fld>
            <a:endParaRPr lang="fi-FI"/>
          </a:p>
        </p:txBody>
      </p:sp>
      <p:sp>
        <p:nvSpPr>
          <p:cNvPr id="14"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pic>
        <p:nvPicPr>
          <p:cNvPr id="6" name="Kuva 5">
            <a:extLst>
              <a:ext uri="{FF2B5EF4-FFF2-40B4-BE49-F238E27FC236}">
                <a16:creationId xmlns:a16="http://schemas.microsoft.com/office/drawing/2014/main" id="{3074A1D7-D388-4E58-973D-F47BBAC8245F}"/>
              </a:ext>
            </a:extLst>
          </p:cNvPr>
          <p:cNvPicPr>
            <a:picLocks noChangeAspect="1"/>
          </p:cNvPicPr>
          <p:nvPr userDrawn="1"/>
        </p:nvPicPr>
        <p:blipFill>
          <a:blip r:embed="rId2"/>
          <a:stretch>
            <a:fillRect/>
          </a:stretch>
        </p:blipFill>
        <p:spPr>
          <a:xfrm>
            <a:off x="471434" y="6045445"/>
            <a:ext cx="1783907" cy="809680"/>
          </a:xfrm>
          <a:prstGeom prst="rect">
            <a:avLst/>
          </a:prstGeom>
        </p:spPr>
      </p:pic>
    </p:spTree>
    <p:extLst>
      <p:ext uri="{BB962C8B-B14F-4D97-AF65-F5344CB8AC3E}">
        <p14:creationId xmlns:p14="http://schemas.microsoft.com/office/powerpoint/2010/main" val="3031499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10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Kuvallinen kansi sinisellä tekstillä">
    <p:bg>
      <p:bgPr>
        <a:solidFill>
          <a:schemeClr val="bg1"/>
        </a:solidFill>
        <a:effectLst/>
      </p:bgPr>
    </p:bg>
    <p:spTree>
      <p:nvGrpSpPr>
        <p:cNvPr id="1" name=""/>
        <p:cNvGrpSpPr/>
        <p:nvPr/>
      </p:nvGrpSpPr>
      <p:grpSpPr>
        <a:xfrm>
          <a:off x="0" y="0"/>
          <a:ext cx="0" cy="0"/>
          <a:chOff x="0" y="0"/>
          <a:chExt cx="0" cy="0"/>
        </a:xfrm>
      </p:grpSpPr>
      <p:sp>
        <p:nvSpPr>
          <p:cNvPr id="7" name="Vapaamuotoinen: Muoto 6">
            <a:extLst>
              <a:ext uri="{FF2B5EF4-FFF2-40B4-BE49-F238E27FC236}">
                <a16:creationId xmlns:a16="http://schemas.microsoft.com/office/drawing/2014/main" id="{A8624717-6579-4108-8822-5868869BFBE2}"/>
              </a:ext>
            </a:extLst>
          </p:cNvPr>
          <p:cNvSpPr/>
          <p:nvPr userDrawn="1"/>
        </p:nvSpPr>
        <p:spPr>
          <a:xfrm>
            <a:off x="0" y="2699656"/>
            <a:ext cx="12199620" cy="4165963"/>
          </a:xfrm>
          <a:custGeom>
            <a:avLst/>
            <a:gdLst>
              <a:gd name="connsiteX0" fmla="*/ 0 w 12199620"/>
              <a:gd name="connsiteY0" fmla="*/ 1028700 h 5273040"/>
              <a:gd name="connsiteX1" fmla="*/ 3794760 w 12199620"/>
              <a:gd name="connsiteY1" fmla="*/ 0 h 5273040"/>
              <a:gd name="connsiteX2" fmla="*/ 12199620 w 12199620"/>
              <a:gd name="connsiteY2" fmla="*/ 0 h 5273040"/>
              <a:gd name="connsiteX3" fmla="*/ 12192000 w 12199620"/>
              <a:gd name="connsiteY3" fmla="*/ 5257800 h 5273040"/>
              <a:gd name="connsiteX4" fmla="*/ 0 w 12199620"/>
              <a:gd name="connsiteY4" fmla="*/ 5273040 h 5273040"/>
              <a:gd name="connsiteX5" fmla="*/ 0 w 12199620"/>
              <a:gd name="connsiteY5" fmla="*/ 1028700 h 527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620" h="5273040">
                <a:moveTo>
                  <a:pt x="0" y="1028700"/>
                </a:moveTo>
                <a:lnTo>
                  <a:pt x="3794760" y="0"/>
                </a:lnTo>
                <a:lnTo>
                  <a:pt x="12199620" y="0"/>
                </a:lnTo>
                <a:lnTo>
                  <a:pt x="12192000" y="5257800"/>
                </a:lnTo>
                <a:lnTo>
                  <a:pt x="0" y="5273040"/>
                </a:lnTo>
                <a:lnTo>
                  <a:pt x="0" y="1028700"/>
                </a:lnTo>
                <a:close/>
              </a:path>
            </a:pathLst>
          </a:custGeom>
          <a:solidFill>
            <a:srgbClr val="378D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Title 1"/>
          <p:cNvSpPr>
            <a:spLocks noGrp="1"/>
          </p:cNvSpPr>
          <p:nvPr userDrawn="1">
            <p:ph type="ctrTitle"/>
          </p:nvPr>
        </p:nvSpPr>
        <p:spPr>
          <a:xfrm>
            <a:off x="5107577" y="405332"/>
            <a:ext cx="6768133" cy="2123266"/>
          </a:xfrm>
          <a:prstGeom prst="rect">
            <a:avLst/>
          </a:prstGeom>
        </p:spPr>
        <p:txBody>
          <a:bodyPr lIns="0" tIns="0" rIns="0" bIns="0" anchor="b">
            <a:noAutofit/>
          </a:bodyPr>
          <a:lstStyle>
            <a:lvl1pPr algn="l">
              <a:lnSpc>
                <a:spcPct val="80000"/>
              </a:lnSpc>
              <a:defRPr sz="6600" b="1" spc="-15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6" name="Subtitle 2"/>
          <p:cNvSpPr>
            <a:spLocks noGrp="1"/>
          </p:cNvSpPr>
          <p:nvPr userDrawn="1">
            <p:ph type="subTitle" idx="1"/>
          </p:nvPr>
        </p:nvSpPr>
        <p:spPr>
          <a:xfrm>
            <a:off x="5107576" y="6061166"/>
            <a:ext cx="6768133" cy="731311"/>
          </a:xfrm>
          <a:prstGeom prst="rect">
            <a:avLst/>
          </a:prstGeom>
        </p:spPr>
        <p:txBody>
          <a:bodyPr lIns="0" tIns="0" rIns="0" bIns="0" anchor="t">
            <a:normAutofit/>
          </a:bodyPr>
          <a:lstStyle>
            <a:lvl1pPr marL="0" indent="0" algn="l">
              <a:spcBef>
                <a:spcPts val="0"/>
              </a:spcBef>
              <a:buNone/>
              <a:defRPr sz="1800" i="0">
                <a:solidFill>
                  <a:schemeClr val="bg1"/>
                </a:solidFill>
                <a:latin typeface="+mj-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pic>
        <p:nvPicPr>
          <p:cNvPr id="13" name="Kuva 12">
            <a:extLst>
              <a:ext uri="{FF2B5EF4-FFF2-40B4-BE49-F238E27FC236}">
                <a16:creationId xmlns:a16="http://schemas.microsoft.com/office/drawing/2014/main" id="{9E59EEDD-EC4E-4BE9-B0CF-307A8AF9BAE2}"/>
              </a:ext>
            </a:extLst>
          </p:cNvPr>
          <p:cNvPicPr>
            <a:picLocks noChangeAspect="1"/>
          </p:cNvPicPr>
          <p:nvPr userDrawn="1"/>
        </p:nvPicPr>
        <p:blipFill>
          <a:blip r:embed="rId2"/>
          <a:stretch>
            <a:fillRect/>
          </a:stretch>
        </p:blipFill>
        <p:spPr>
          <a:xfrm>
            <a:off x="-2" y="-11056"/>
            <a:ext cx="3883843" cy="1762799"/>
          </a:xfrm>
          <a:prstGeom prst="rect">
            <a:avLst/>
          </a:prstGeom>
        </p:spPr>
      </p:pic>
      <p:sp>
        <p:nvSpPr>
          <p:cNvPr id="10" name="Vapaamuotoinen: Muoto 9">
            <a:extLst>
              <a:ext uri="{FF2B5EF4-FFF2-40B4-BE49-F238E27FC236}">
                <a16:creationId xmlns:a16="http://schemas.microsoft.com/office/drawing/2014/main" id="{3902340E-5017-42B8-BD74-15ACF0A672AD}"/>
              </a:ext>
            </a:extLst>
          </p:cNvPr>
          <p:cNvSpPr/>
          <p:nvPr userDrawn="1"/>
        </p:nvSpPr>
        <p:spPr>
          <a:xfrm>
            <a:off x="1087752" y="2698392"/>
            <a:ext cx="4028531" cy="4165530"/>
          </a:xfrm>
          <a:custGeom>
            <a:avLst/>
            <a:gdLst>
              <a:gd name="connsiteX0" fmla="*/ 1699260 w 5143500"/>
              <a:gd name="connsiteY0" fmla="*/ 6896100 h 6911340"/>
              <a:gd name="connsiteX1" fmla="*/ 0 w 5143500"/>
              <a:gd name="connsiteY1" fmla="*/ 0 h 6911340"/>
              <a:gd name="connsiteX2" fmla="*/ 5143500 w 5143500"/>
              <a:gd name="connsiteY2" fmla="*/ 30480 h 6911340"/>
              <a:gd name="connsiteX3" fmla="*/ 3002280 w 5143500"/>
              <a:gd name="connsiteY3" fmla="*/ 6911340 h 6911340"/>
              <a:gd name="connsiteX4" fmla="*/ 1699260 w 5143500"/>
              <a:gd name="connsiteY4" fmla="*/ 6896100 h 6911340"/>
              <a:gd name="connsiteX0" fmla="*/ 1699260 w 5143500"/>
              <a:gd name="connsiteY0" fmla="*/ 6896100 h 6896100"/>
              <a:gd name="connsiteX1" fmla="*/ 0 w 5143500"/>
              <a:gd name="connsiteY1" fmla="*/ 0 h 6896100"/>
              <a:gd name="connsiteX2" fmla="*/ 5143500 w 5143500"/>
              <a:gd name="connsiteY2" fmla="*/ 30480 h 6896100"/>
              <a:gd name="connsiteX3" fmla="*/ 3002280 w 5143500"/>
              <a:gd name="connsiteY3" fmla="*/ 6895465 h 6896100"/>
              <a:gd name="connsiteX4" fmla="*/ 1699260 w 5143500"/>
              <a:gd name="connsiteY4" fmla="*/ 6896100 h 6896100"/>
              <a:gd name="connsiteX0" fmla="*/ 2181497 w 5625737"/>
              <a:gd name="connsiteY0" fmla="*/ 6896100 h 6896100"/>
              <a:gd name="connsiteX1" fmla="*/ 0 w 5625737"/>
              <a:gd name="connsiteY1" fmla="*/ 4830192 h 6896100"/>
              <a:gd name="connsiteX2" fmla="*/ 482237 w 5625737"/>
              <a:gd name="connsiteY2" fmla="*/ 0 h 6896100"/>
              <a:gd name="connsiteX3" fmla="*/ 5625737 w 5625737"/>
              <a:gd name="connsiteY3" fmla="*/ 30480 h 6896100"/>
              <a:gd name="connsiteX4" fmla="*/ 3484517 w 5625737"/>
              <a:gd name="connsiteY4" fmla="*/ 6895465 h 6896100"/>
              <a:gd name="connsiteX5" fmla="*/ 2181497 w 5625737"/>
              <a:gd name="connsiteY5" fmla="*/ 6896100 h 6896100"/>
              <a:gd name="connsiteX0" fmla="*/ 44753 w 6075438"/>
              <a:gd name="connsiteY0" fmla="*/ 7168259 h 7168259"/>
              <a:gd name="connsiteX1" fmla="*/ 449701 w 6075438"/>
              <a:gd name="connsiteY1" fmla="*/ 4830192 h 7168259"/>
              <a:gd name="connsiteX2" fmla="*/ 931938 w 6075438"/>
              <a:gd name="connsiteY2" fmla="*/ 0 h 7168259"/>
              <a:gd name="connsiteX3" fmla="*/ 6075438 w 6075438"/>
              <a:gd name="connsiteY3" fmla="*/ 30480 h 7168259"/>
              <a:gd name="connsiteX4" fmla="*/ 3934218 w 6075438"/>
              <a:gd name="connsiteY4" fmla="*/ 6895465 h 7168259"/>
              <a:gd name="connsiteX5" fmla="*/ 44753 w 6075438"/>
              <a:gd name="connsiteY5" fmla="*/ 7168259 h 7168259"/>
              <a:gd name="connsiteX0" fmla="*/ 44753 w 6075438"/>
              <a:gd name="connsiteY0" fmla="*/ 7168259 h 7168259"/>
              <a:gd name="connsiteX1" fmla="*/ 449701 w 6075438"/>
              <a:gd name="connsiteY1" fmla="*/ 4830192 h 7168259"/>
              <a:gd name="connsiteX2" fmla="*/ 931938 w 6075438"/>
              <a:gd name="connsiteY2" fmla="*/ 0 h 7168259"/>
              <a:gd name="connsiteX3" fmla="*/ 6075438 w 6075438"/>
              <a:gd name="connsiteY3" fmla="*/ 30480 h 7168259"/>
              <a:gd name="connsiteX4" fmla="*/ 1341241 w 6075438"/>
              <a:gd name="connsiteY4" fmla="*/ 7159120 h 7168259"/>
              <a:gd name="connsiteX5" fmla="*/ 44753 w 6075438"/>
              <a:gd name="connsiteY5" fmla="*/ 7168259 h 7168259"/>
              <a:gd name="connsiteX0" fmla="*/ 497478 w 6528163"/>
              <a:gd name="connsiteY0" fmla="*/ 7137779 h 7137779"/>
              <a:gd name="connsiteX1" fmla="*/ 902426 w 6528163"/>
              <a:gd name="connsiteY1" fmla="*/ 4799712 h 7137779"/>
              <a:gd name="connsiteX2" fmla="*/ 0 w 6528163"/>
              <a:gd name="connsiteY2" fmla="*/ 1194232 h 7137779"/>
              <a:gd name="connsiteX3" fmla="*/ 6528163 w 6528163"/>
              <a:gd name="connsiteY3" fmla="*/ 0 h 7137779"/>
              <a:gd name="connsiteX4" fmla="*/ 1793966 w 6528163"/>
              <a:gd name="connsiteY4" fmla="*/ 7128640 h 7137779"/>
              <a:gd name="connsiteX5" fmla="*/ 497478 w 6528163"/>
              <a:gd name="connsiteY5" fmla="*/ 7137779 h 7137779"/>
              <a:gd name="connsiteX0" fmla="*/ 44754 w 6075439"/>
              <a:gd name="connsiteY0" fmla="*/ 7137779 h 7137779"/>
              <a:gd name="connsiteX1" fmla="*/ 449702 w 6075439"/>
              <a:gd name="connsiteY1" fmla="*/ 4799712 h 7137779"/>
              <a:gd name="connsiteX2" fmla="*/ 2166378 w 6075439"/>
              <a:gd name="connsiteY2" fmla="*/ 275697 h 7137779"/>
              <a:gd name="connsiteX3" fmla="*/ 6075439 w 6075439"/>
              <a:gd name="connsiteY3" fmla="*/ 0 h 7137779"/>
              <a:gd name="connsiteX4" fmla="*/ 1341242 w 6075439"/>
              <a:gd name="connsiteY4" fmla="*/ 7128640 h 7137779"/>
              <a:gd name="connsiteX5" fmla="*/ 44754 w 6075439"/>
              <a:gd name="connsiteY5" fmla="*/ 7137779 h 7137779"/>
              <a:gd name="connsiteX0" fmla="*/ 607424 w 6638109"/>
              <a:gd name="connsiteY0" fmla="*/ 7137779 h 7137779"/>
              <a:gd name="connsiteX1" fmla="*/ 0 w 6638109"/>
              <a:gd name="connsiteY1" fmla="*/ 1219127 h 7137779"/>
              <a:gd name="connsiteX2" fmla="*/ 2729048 w 6638109"/>
              <a:gd name="connsiteY2" fmla="*/ 275697 h 7137779"/>
              <a:gd name="connsiteX3" fmla="*/ 6638109 w 6638109"/>
              <a:gd name="connsiteY3" fmla="*/ 0 h 7137779"/>
              <a:gd name="connsiteX4" fmla="*/ 1903912 w 6638109"/>
              <a:gd name="connsiteY4" fmla="*/ 7128640 h 7137779"/>
              <a:gd name="connsiteX5" fmla="*/ 607424 w 6638109"/>
              <a:gd name="connsiteY5" fmla="*/ 7137779 h 7137779"/>
              <a:gd name="connsiteX0" fmla="*/ 607424 w 3862251"/>
              <a:gd name="connsiteY0" fmla="*/ 6862082 h 6862082"/>
              <a:gd name="connsiteX1" fmla="*/ 0 w 3862251"/>
              <a:gd name="connsiteY1" fmla="*/ 943430 h 6862082"/>
              <a:gd name="connsiteX2" fmla="*/ 2729048 w 3862251"/>
              <a:gd name="connsiteY2" fmla="*/ 0 h 6862082"/>
              <a:gd name="connsiteX3" fmla="*/ 3862251 w 3862251"/>
              <a:gd name="connsiteY3" fmla="*/ 523770 h 6862082"/>
              <a:gd name="connsiteX4" fmla="*/ 1903912 w 3862251"/>
              <a:gd name="connsiteY4" fmla="*/ 6852943 h 6862082"/>
              <a:gd name="connsiteX5" fmla="*/ 607424 w 3862251"/>
              <a:gd name="connsiteY5" fmla="*/ 6862082 h 6862082"/>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694123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550274 w 3961856"/>
              <a:gd name="connsiteY0" fmla="*/ 6865619 h 6865619"/>
              <a:gd name="connsiteX1" fmla="*/ 0 w 3961856"/>
              <a:gd name="connsiteY1" fmla="*/ 1062729 h 6865619"/>
              <a:gd name="connsiteX2" fmla="*/ 2636973 w 3961856"/>
              <a:gd name="connsiteY2" fmla="*/ 3537 h 6865619"/>
              <a:gd name="connsiteX3" fmla="*/ 3961856 w 3961856"/>
              <a:gd name="connsiteY3" fmla="*/ 0 h 6865619"/>
              <a:gd name="connsiteX4" fmla="*/ 1846762 w 3961856"/>
              <a:gd name="connsiteY4" fmla="*/ 6856480 h 6865619"/>
              <a:gd name="connsiteX5" fmla="*/ 550274 w 3961856"/>
              <a:gd name="connsiteY5" fmla="*/ 6865619 h 6865619"/>
              <a:gd name="connsiteX0" fmla="*/ 616949 w 4028531"/>
              <a:gd name="connsiteY0" fmla="*/ 6865619 h 6865619"/>
              <a:gd name="connsiteX1" fmla="*/ 0 w 4028531"/>
              <a:gd name="connsiteY1" fmla="*/ 955236 h 6865619"/>
              <a:gd name="connsiteX2" fmla="*/ 2703648 w 4028531"/>
              <a:gd name="connsiteY2" fmla="*/ 3537 h 6865619"/>
              <a:gd name="connsiteX3" fmla="*/ 4028531 w 4028531"/>
              <a:gd name="connsiteY3" fmla="*/ 0 h 6865619"/>
              <a:gd name="connsiteX4" fmla="*/ 1913437 w 4028531"/>
              <a:gd name="connsiteY4" fmla="*/ 6856480 h 6865619"/>
              <a:gd name="connsiteX5" fmla="*/ 616949 w 4028531"/>
              <a:gd name="connsiteY5" fmla="*/ 6865619 h 686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8531" h="6865619">
                <a:moveTo>
                  <a:pt x="616949" y="6865619"/>
                </a:moveTo>
                <a:lnTo>
                  <a:pt x="0" y="955236"/>
                </a:lnTo>
                <a:lnTo>
                  <a:pt x="2703648" y="3537"/>
                </a:lnTo>
                <a:lnTo>
                  <a:pt x="4028531" y="0"/>
                </a:lnTo>
                <a:lnTo>
                  <a:pt x="1913437" y="6856480"/>
                </a:lnTo>
                <a:lnTo>
                  <a:pt x="616949" y="6865619"/>
                </a:lnTo>
                <a:close/>
              </a:path>
            </a:pathLst>
          </a:custGeom>
          <a:gradFill flip="none" rotWithShape="1">
            <a:gsLst>
              <a:gs pos="0">
                <a:schemeClr val="tx2">
                  <a:lumMod val="40000"/>
                  <a:lumOff val="60000"/>
                </a:schemeClr>
              </a:gs>
              <a:gs pos="100000">
                <a:schemeClr val="accent1">
                  <a:lumMod val="60000"/>
                  <a:lumOff val="4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Vapaamuotoinen: Muoto 11">
            <a:extLst>
              <a:ext uri="{FF2B5EF4-FFF2-40B4-BE49-F238E27FC236}">
                <a16:creationId xmlns:a16="http://schemas.microsoft.com/office/drawing/2014/main" id="{451C1F37-4CC1-4448-B32A-A93A992D8028}"/>
              </a:ext>
            </a:extLst>
          </p:cNvPr>
          <p:cNvSpPr/>
          <p:nvPr userDrawn="1"/>
        </p:nvSpPr>
        <p:spPr>
          <a:xfrm>
            <a:off x="646611" y="5486971"/>
            <a:ext cx="3051493" cy="1371347"/>
          </a:xfrm>
          <a:custGeom>
            <a:avLst/>
            <a:gdLst>
              <a:gd name="connsiteX0" fmla="*/ 0 w 3230880"/>
              <a:gd name="connsiteY0" fmla="*/ 2354580 h 2354580"/>
              <a:gd name="connsiteX1" fmla="*/ 3230880 w 3230880"/>
              <a:gd name="connsiteY1" fmla="*/ 0 h 2354580"/>
              <a:gd name="connsiteX2" fmla="*/ 2484120 w 3230880"/>
              <a:gd name="connsiteY2" fmla="*/ 2346960 h 2354580"/>
              <a:gd name="connsiteX3" fmla="*/ 0 w 3230880"/>
              <a:gd name="connsiteY3" fmla="*/ 2354580 h 2354580"/>
              <a:gd name="connsiteX0" fmla="*/ 0 w 3249930"/>
              <a:gd name="connsiteY0" fmla="*/ 2351405 h 2351405"/>
              <a:gd name="connsiteX1" fmla="*/ 3249930 w 3249930"/>
              <a:gd name="connsiteY1" fmla="*/ 0 h 2351405"/>
              <a:gd name="connsiteX2" fmla="*/ 2503170 w 3249930"/>
              <a:gd name="connsiteY2" fmla="*/ 2346960 h 2351405"/>
              <a:gd name="connsiteX3" fmla="*/ 0 w 3249930"/>
              <a:gd name="connsiteY3" fmla="*/ 2351405 h 2351405"/>
              <a:gd name="connsiteX0" fmla="*/ 0 w 3237230"/>
              <a:gd name="connsiteY0" fmla="*/ 2354580 h 2354580"/>
              <a:gd name="connsiteX1" fmla="*/ 3237230 w 3237230"/>
              <a:gd name="connsiteY1" fmla="*/ 0 h 2354580"/>
              <a:gd name="connsiteX2" fmla="*/ 2503170 w 3237230"/>
              <a:gd name="connsiteY2" fmla="*/ 2350135 h 2354580"/>
              <a:gd name="connsiteX3" fmla="*/ 0 w 3237230"/>
              <a:gd name="connsiteY3" fmla="*/ 2354580 h 2354580"/>
              <a:gd name="connsiteX0" fmla="*/ 0 w 3046730"/>
              <a:gd name="connsiteY0" fmla="*/ 1744980 h 1744980"/>
              <a:gd name="connsiteX1" fmla="*/ 3046730 w 3046730"/>
              <a:gd name="connsiteY1" fmla="*/ 0 h 1744980"/>
              <a:gd name="connsiteX2" fmla="*/ 2503170 w 3046730"/>
              <a:gd name="connsiteY2" fmla="*/ 1740535 h 1744980"/>
              <a:gd name="connsiteX3" fmla="*/ 0 w 3046730"/>
              <a:gd name="connsiteY3" fmla="*/ 1744980 h 1744980"/>
              <a:gd name="connsiteX0" fmla="*/ 0 w 3046730"/>
              <a:gd name="connsiteY0" fmla="*/ 1744980 h 1744980"/>
              <a:gd name="connsiteX1" fmla="*/ 3046730 w 3046730"/>
              <a:gd name="connsiteY1" fmla="*/ 0 h 1744980"/>
              <a:gd name="connsiteX2" fmla="*/ 2355532 w 3046730"/>
              <a:gd name="connsiteY2" fmla="*/ 1740535 h 1744980"/>
              <a:gd name="connsiteX3" fmla="*/ 0 w 3046730"/>
              <a:gd name="connsiteY3" fmla="*/ 1744980 h 1744980"/>
              <a:gd name="connsiteX0" fmla="*/ 0 w 3051493"/>
              <a:gd name="connsiteY0" fmla="*/ 1740217 h 1740217"/>
              <a:gd name="connsiteX1" fmla="*/ 3051493 w 3051493"/>
              <a:gd name="connsiteY1" fmla="*/ 0 h 1740217"/>
              <a:gd name="connsiteX2" fmla="*/ 2355532 w 3051493"/>
              <a:gd name="connsiteY2" fmla="*/ 1735772 h 1740217"/>
              <a:gd name="connsiteX3" fmla="*/ 0 w 3051493"/>
              <a:gd name="connsiteY3" fmla="*/ 1740217 h 1740217"/>
              <a:gd name="connsiteX0" fmla="*/ 0 w 3051493"/>
              <a:gd name="connsiteY0" fmla="*/ 1740217 h 1740217"/>
              <a:gd name="connsiteX1" fmla="*/ 3051493 w 3051493"/>
              <a:gd name="connsiteY1" fmla="*/ 0 h 1740217"/>
              <a:gd name="connsiteX2" fmla="*/ 2222182 w 3051493"/>
              <a:gd name="connsiteY2" fmla="*/ 1652429 h 1740217"/>
              <a:gd name="connsiteX3" fmla="*/ 0 w 3051493"/>
              <a:gd name="connsiteY3" fmla="*/ 1740217 h 1740217"/>
              <a:gd name="connsiteX0" fmla="*/ 0 w 3051493"/>
              <a:gd name="connsiteY0" fmla="*/ 1740217 h 1740535"/>
              <a:gd name="connsiteX1" fmla="*/ 3051493 w 3051493"/>
              <a:gd name="connsiteY1" fmla="*/ 0 h 1740535"/>
              <a:gd name="connsiteX2" fmla="*/ 2355532 w 3051493"/>
              <a:gd name="connsiteY2" fmla="*/ 1740535 h 1740535"/>
              <a:gd name="connsiteX3" fmla="*/ 0 w 3051493"/>
              <a:gd name="connsiteY3" fmla="*/ 1740217 h 1740535"/>
              <a:gd name="connsiteX0" fmla="*/ 0 w 3051493"/>
              <a:gd name="connsiteY0" fmla="*/ 1735455 h 1735773"/>
              <a:gd name="connsiteX1" fmla="*/ 3051493 w 3051493"/>
              <a:gd name="connsiteY1" fmla="*/ 0 h 1735773"/>
              <a:gd name="connsiteX2" fmla="*/ 2355532 w 3051493"/>
              <a:gd name="connsiteY2" fmla="*/ 1735773 h 1735773"/>
              <a:gd name="connsiteX3" fmla="*/ 0 w 3051493"/>
              <a:gd name="connsiteY3" fmla="*/ 1735455 h 1735773"/>
            </a:gdLst>
            <a:ahLst/>
            <a:cxnLst>
              <a:cxn ang="0">
                <a:pos x="connsiteX0" y="connsiteY0"/>
              </a:cxn>
              <a:cxn ang="0">
                <a:pos x="connsiteX1" y="connsiteY1"/>
              </a:cxn>
              <a:cxn ang="0">
                <a:pos x="connsiteX2" y="connsiteY2"/>
              </a:cxn>
              <a:cxn ang="0">
                <a:pos x="connsiteX3" y="connsiteY3"/>
              </a:cxn>
            </a:cxnLst>
            <a:rect l="l" t="t" r="r" b="b"/>
            <a:pathLst>
              <a:path w="3051493" h="1735773">
                <a:moveTo>
                  <a:pt x="0" y="1735455"/>
                </a:moveTo>
                <a:lnTo>
                  <a:pt x="3051493" y="0"/>
                </a:lnTo>
                <a:lnTo>
                  <a:pt x="2355532" y="1735773"/>
                </a:lnTo>
                <a:lnTo>
                  <a:pt x="0" y="1735455"/>
                </a:lnTo>
                <a:close/>
              </a:path>
            </a:pathLst>
          </a:custGeom>
          <a:solidFill>
            <a:srgbClr val="1366AA">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290410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inen kansi">
    <p:bg>
      <p:bgPr>
        <a:solidFill>
          <a:srgbClr val="378DC4"/>
        </a:solidFill>
        <a:effectLst/>
      </p:bgPr>
    </p:bg>
    <p:spTree>
      <p:nvGrpSpPr>
        <p:cNvPr id="1" name=""/>
        <p:cNvGrpSpPr/>
        <p:nvPr/>
      </p:nvGrpSpPr>
      <p:grpSpPr>
        <a:xfrm>
          <a:off x="0" y="0"/>
          <a:ext cx="0" cy="0"/>
          <a:chOff x="0" y="0"/>
          <a:chExt cx="0" cy="0"/>
        </a:xfrm>
      </p:grpSpPr>
      <p:sp>
        <p:nvSpPr>
          <p:cNvPr id="5" name="Title 1"/>
          <p:cNvSpPr>
            <a:spLocks noGrp="1"/>
          </p:cNvSpPr>
          <p:nvPr userDrawn="1">
            <p:ph type="ctrTitle"/>
          </p:nvPr>
        </p:nvSpPr>
        <p:spPr>
          <a:xfrm>
            <a:off x="4914900" y="2945332"/>
            <a:ext cx="6536267" cy="2123266"/>
          </a:xfrm>
          <a:prstGeom prst="rect">
            <a:avLst/>
          </a:prstGeom>
        </p:spPr>
        <p:txBody>
          <a:bodyPr lIns="0" tIns="0" rIns="0" bIns="0" anchor="b">
            <a:noAutofit/>
          </a:bodyPr>
          <a:lstStyle>
            <a:lvl1pPr algn="l">
              <a:lnSpc>
                <a:spcPct val="80000"/>
              </a:lnSpc>
              <a:defRPr sz="6600" b="1" spc="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3" name="Vapaamuotoinen: Muoto 12">
            <a:extLst>
              <a:ext uri="{FF2B5EF4-FFF2-40B4-BE49-F238E27FC236}">
                <a16:creationId xmlns:a16="http://schemas.microsoft.com/office/drawing/2014/main" id="{8D08D294-216F-442D-97F7-E95BB942B012}"/>
              </a:ext>
            </a:extLst>
          </p:cNvPr>
          <p:cNvSpPr/>
          <p:nvPr userDrawn="1"/>
        </p:nvSpPr>
        <p:spPr>
          <a:xfrm>
            <a:off x="0" y="-38100"/>
            <a:ext cx="5143500" cy="6896100"/>
          </a:xfrm>
          <a:custGeom>
            <a:avLst/>
            <a:gdLst>
              <a:gd name="connsiteX0" fmla="*/ 1699260 w 5143500"/>
              <a:gd name="connsiteY0" fmla="*/ 6896100 h 6911340"/>
              <a:gd name="connsiteX1" fmla="*/ 0 w 5143500"/>
              <a:gd name="connsiteY1" fmla="*/ 0 h 6911340"/>
              <a:gd name="connsiteX2" fmla="*/ 5143500 w 5143500"/>
              <a:gd name="connsiteY2" fmla="*/ 30480 h 6911340"/>
              <a:gd name="connsiteX3" fmla="*/ 3002280 w 5143500"/>
              <a:gd name="connsiteY3" fmla="*/ 6911340 h 6911340"/>
              <a:gd name="connsiteX4" fmla="*/ 1699260 w 5143500"/>
              <a:gd name="connsiteY4" fmla="*/ 6896100 h 6911340"/>
              <a:gd name="connsiteX0" fmla="*/ 1699260 w 5143500"/>
              <a:gd name="connsiteY0" fmla="*/ 6896100 h 6896100"/>
              <a:gd name="connsiteX1" fmla="*/ 0 w 5143500"/>
              <a:gd name="connsiteY1" fmla="*/ 0 h 6896100"/>
              <a:gd name="connsiteX2" fmla="*/ 5143500 w 5143500"/>
              <a:gd name="connsiteY2" fmla="*/ 30480 h 6896100"/>
              <a:gd name="connsiteX3" fmla="*/ 3002280 w 5143500"/>
              <a:gd name="connsiteY3" fmla="*/ 6895465 h 6896100"/>
              <a:gd name="connsiteX4" fmla="*/ 1699260 w 5143500"/>
              <a:gd name="connsiteY4" fmla="*/ 68961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6896100">
                <a:moveTo>
                  <a:pt x="1699260" y="6896100"/>
                </a:moveTo>
                <a:lnTo>
                  <a:pt x="0" y="0"/>
                </a:lnTo>
                <a:lnTo>
                  <a:pt x="5143500" y="30480"/>
                </a:lnTo>
                <a:lnTo>
                  <a:pt x="3002280" y="6895465"/>
                </a:lnTo>
                <a:lnTo>
                  <a:pt x="1699260" y="6896100"/>
                </a:lnTo>
                <a:close/>
              </a:path>
            </a:pathLst>
          </a:custGeom>
          <a:gradFill flip="none" rotWithShape="1">
            <a:gsLst>
              <a:gs pos="0">
                <a:schemeClr val="tx2">
                  <a:lumMod val="40000"/>
                  <a:lumOff val="60000"/>
                </a:schemeClr>
              </a:gs>
              <a:gs pos="100000">
                <a:schemeClr val="accent1">
                  <a:lumMod val="60000"/>
                  <a:lumOff val="4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Vapaamuotoinen: Muoto 13">
            <a:extLst>
              <a:ext uri="{FF2B5EF4-FFF2-40B4-BE49-F238E27FC236}">
                <a16:creationId xmlns:a16="http://schemas.microsoft.com/office/drawing/2014/main" id="{7BC346B6-D59F-4922-88E5-422A8B3E4AA0}"/>
              </a:ext>
            </a:extLst>
          </p:cNvPr>
          <p:cNvSpPr/>
          <p:nvPr userDrawn="1"/>
        </p:nvSpPr>
        <p:spPr>
          <a:xfrm>
            <a:off x="499110" y="4507864"/>
            <a:ext cx="3237230" cy="2354580"/>
          </a:xfrm>
          <a:custGeom>
            <a:avLst/>
            <a:gdLst>
              <a:gd name="connsiteX0" fmla="*/ 0 w 3230880"/>
              <a:gd name="connsiteY0" fmla="*/ 2354580 h 2354580"/>
              <a:gd name="connsiteX1" fmla="*/ 3230880 w 3230880"/>
              <a:gd name="connsiteY1" fmla="*/ 0 h 2354580"/>
              <a:gd name="connsiteX2" fmla="*/ 2484120 w 3230880"/>
              <a:gd name="connsiteY2" fmla="*/ 2346960 h 2354580"/>
              <a:gd name="connsiteX3" fmla="*/ 0 w 3230880"/>
              <a:gd name="connsiteY3" fmla="*/ 2354580 h 2354580"/>
              <a:gd name="connsiteX0" fmla="*/ 0 w 3249930"/>
              <a:gd name="connsiteY0" fmla="*/ 2351405 h 2351405"/>
              <a:gd name="connsiteX1" fmla="*/ 3249930 w 3249930"/>
              <a:gd name="connsiteY1" fmla="*/ 0 h 2351405"/>
              <a:gd name="connsiteX2" fmla="*/ 2503170 w 3249930"/>
              <a:gd name="connsiteY2" fmla="*/ 2346960 h 2351405"/>
              <a:gd name="connsiteX3" fmla="*/ 0 w 3249930"/>
              <a:gd name="connsiteY3" fmla="*/ 2351405 h 2351405"/>
              <a:gd name="connsiteX0" fmla="*/ 0 w 3237230"/>
              <a:gd name="connsiteY0" fmla="*/ 2354580 h 2354580"/>
              <a:gd name="connsiteX1" fmla="*/ 3237230 w 3237230"/>
              <a:gd name="connsiteY1" fmla="*/ 0 h 2354580"/>
              <a:gd name="connsiteX2" fmla="*/ 2503170 w 3237230"/>
              <a:gd name="connsiteY2" fmla="*/ 2350135 h 2354580"/>
              <a:gd name="connsiteX3" fmla="*/ 0 w 3237230"/>
              <a:gd name="connsiteY3" fmla="*/ 2354580 h 2354580"/>
            </a:gdLst>
            <a:ahLst/>
            <a:cxnLst>
              <a:cxn ang="0">
                <a:pos x="connsiteX0" y="connsiteY0"/>
              </a:cxn>
              <a:cxn ang="0">
                <a:pos x="connsiteX1" y="connsiteY1"/>
              </a:cxn>
              <a:cxn ang="0">
                <a:pos x="connsiteX2" y="connsiteY2"/>
              </a:cxn>
              <a:cxn ang="0">
                <a:pos x="connsiteX3" y="connsiteY3"/>
              </a:cxn>
            </a:cxnLst>
            <a:rect l="l" t="t" r="r" b="b"/>
            <a:pathLst>
              <a:path w="3237230" h="2354580">
                <a:moveTo>
                  <a:pt x="0" y="2354580"/>
                </a:moveTo>
                <a:lnTo>
                  <a:pt x="3237230" y="0"/>
                </a:lnTo>
                <a:lnTo>
                  <a:pt x="2503170" y="2350135"/>
                </a:lnTo>
                <a:lnTo>
                  <a:pt x="0" y="2354580"/>
                </a:lnTo>
                <a:close/>
              </a:path>
            </a:pathLst>
          </a:custGeom>
          <a:solidFill>
            <a:srgbClr val="1366AA">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6" name="Subtitle 2"/>
          <p:cNvSpPr>
            <a:spLocks noGrp="1"/>
          </p:cNvSpPr>
          <p:nvPr userDrawn="1">
            <p:ph type="subTitle" idx="1"/>
          </p:nvPr>
        </p:nvSpPr>
        <p:spPr>
          <a:xfrm>
            <a:off x="4914899" y="5283200"/>
            <a:ext cx="6536267" cy="577398"/>
          </a:xfrm>
          <a:prstGeom prst="rect">
            <a:avLst/>
          </a:prstGeom>
        </p:spPr>
        <p:txBody>
          <a:bodyPr lIns="0" tIns="0" rIns="0" bIns="0" anchor="t">
            <a:normAutofit/>
          </a:bodyPr>
          <a:lstStyle>
            <a:lvl1pPr marL="0" indent="0" algn="l">
              <a:spcBef>
                <a:spcPts val="0"/>
              </a:spcBef>
              <a:buNone/>
              <a:defRPr sz="1800" i="0">
                <a:solidFill>
                  <a:schemeClr val="bg1"/>
                </a:solidFill>
                <a:latin typeface="+mj-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pic>
        <p:nvPicPr>
          <p:cNvPr id="10" name="Kuva 9">
            <a:extLst>
              <a:ext uri="{FF2B5EF4-FFF2-40B4-BE49-F238E27FC236}">
                <a16:creationId xmlns:a16="http://schemas.microsoft.com/office/drawing/2014/main" id="{28DD16B1-C813-4162-9E56-887B1E2D6219}"/>
              </a:ext>
            </a:extLst>
          </p:cNvPr>
          <p:cNvPicPr>
            <a:picLocks noChangeAspect="1"/>
          </p:cNvPicPr>
          <p:nvPr userDrawn="1"/>
        </p:nvPicPr>
        <p:blipFill>
          <a:blip r:embed="rId2"/>
          <a:stretch>
            <a:fillRect/>
          </a:stretch>
        </p:blipFill>
        <p:spPr>
          <a:xfrm>
            <a:off x="0" y="-12700"/>
            <a:ext cx="3883841" cy="1762798"/>
          </a:xfrm>
          <a:prstGeom prst="rect">
            <a:avLst/>
          </a:prstGeom>
        </p:spPr>
      </p:pic>
    </p:spTree>
    <p:extLst>
      <p:ext uri="{BB962C8B-B14F-4D97-AF65-F5344CB8AC3E}">
        <p14:creationId xmlns:p14="http://schemas.microsoft.com/office/powerpoint/2010/main" val="354243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inen kansi kuvalla">
    <p:bg>
      <p:bgPr>
        <a:solidFill>
          <a:schemeClr val="bg1"/>
        </a:solidFill>
        <a:effectLst/>
      </p:bgPr>
    </p:bg>
    <p:spTree>
      <p:nvGrpSpPr>
        <p:cNvPr id="1" name=""/>
        <p:cNvGrpSpPr/>
        <p:nvPr/>
      </p:nvGrpSpPr>
      <p:grpSpPr>
        <a:xfrm>
          <a:off x="0" y="0"/>
          <a:ext cx="0" cy="0"/>
          <a:chOff x="0" y="0"/>
          <a:chExt cx="0" cy="0"/>
        </a:xfrm>
      </p:grpSpPr>
      <p:sp>
        <p:nvSpPr>
          <p:cNvPr id="4" name="Vapaamuotoinen: Muoto 3">
            <a:extLst>
              <a:ext uri="{FF2B5EF4-FFF2-40B4-BE49-F238E27FC236}">
                <a16:creationId xmlns:a16="http://schemas.microsoft.com/office/drawing/2014/main" id="{A9BAFD28-F1A4-4B74-A669-43891398B979}"/>
              </a:ext>
            </a:extLst>
          </p:cNvPr>
          <p:cNvSpPr/>
          <p:nvPr userDrawn="1"/>
        </p:nvSpPr>
        <p:spPr>
          <a:xfrm>
            <a:off x="0" y="-7620"/>
            <a:ext cx="5113020" cy="6865620"/>
          </a:xfrm>
          <a:custGeom>
            <a:avLst/>
            <a:gdLst>
              <a:gd name="connsiteX0" fmla="*/ 5113020 w 5113020"/>
              <a:gd name="connsiteY0" fmla="*/ 0 h 6880860"/>
              <a:gd name="connsiteX1" fmla="*/ 2979420 w 5113020"/>
              <a:gd name="connsiteY1" fmla="*/ 6880860 h 6880860"/>
              <a:gd name="connsiteX2" fmla="*/ 0 w 5113020"/>
              <a:gd name="connsiteY2" fmla="*/ 6865620 h 6880860"/>
              <a:gd name="connsiteX3" fmla="*/ 0 w 5113020"/>
              <a:gd name="connsiteY3" fmla="*/ 0 h 6880860"/>
              <a:gd name="connsiteX4" fmla="*/ 5113020 w 5113020"/>
              <a:gd name="connsiteY4" fmla="*/ 0 h 6880860"/>
              <a:gd name="connsiteX0" fmla="*/ 5113020 w 5113020"/>
              <a:gd name="connsiteY0" fmla="*/ 0 h 6865620"/>
              <a:gd name="connsiteX1" fmla="*/ 2998470 w 5113020"/>
              <a:gd name="connsiteY1" fmla="*/ 6864985 h 6865620"/>
              <a:gd name="connsiteX2" fmla="*/ 0 w 5113020"/>
              <a:gd name="connsiteY2" fmla="*/ 6865620 h 6865620"/>
              <a:gd name="connsiteX3" fmla="*/ 0 w 5113020"/>
              <a:gd name="connsiteY3" fmla="*/ 0 h 6865620"/>
              <a:gd name="connsiteX4" fmla="*/ 5113020 w 5113020"/>
              <a:gd name="connsiteY4" fmla="*/ 0 h 686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20" h="6865620">
                <a:moveTo>
                  <a:pt x="5113020" y="0"/>
                </a:moveTo>
                <a:lnTo>
                  <a:pt x="2998470" y="6864985"/>
                </a:lnTo>
                <a:lnTo>
                  <a:pt x="0" y="6865620"/>
                </a:lnTo>
                <a:lnTo>
                  <a:pt x="0" y="0"/>
                </a:lnTo>
                <a:lnTo>
                  <a:pt x="5113020" y="0"/>
                </a:lnTo>
                <a:close/>
              </a:path>
            </a:pathLst>
          </a:custGeom>
          <a:solidFill>
            <a:srgbClr val="378D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Title 1"/>
          <p:cNvSpPr>
            <a:spLocks noGrp="1"/>
          </p:cNvSpPr>
          <p:nvPr userDrawn="1">
            <p:ph type="ctrTitle"/>
          </p:nvPr>
        </p:nvSpPr>
        <p:spPr>
          <a:xfrm>
            <a:off x="4914900" y="4245332"/>
            <a:ext cx="6536267" cy="2123266"/>
          </a:xfrm>
          <a:prstGeom prst="rect">
            <a:avLst/>
          </a:prstGeom>
        </p:spPr>
        <p:txBody>
          <a:bodyPr lIns="0" tIns="0" rIns="0" bIns="0" anchor="b">
            <a:noAutofit/>
          </a:bodyPr>
          <a:lstStyle>
            <a:lvl1pPr algn="l">
              <a:lnSpc>
                <a:spcPct val="80000"/>
              </a:lnSpc>
              <a:defRPr sz="6600" b="1" spc="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3" name="Vapaamuotoinen: Muoto 12">
            <a:extLst>
              <a:ext uri="{FF2B5EF4-FFF2-40B4-BE49-F238E27FC236}">
                <a16:creationId xmlns:a16="http://schemas.microsoft.com/office/drawing/2014/main" id="{D120851B-61D6-4A60-9BF0-66474664A6B6}"/>
              </a:ext>
            </a:extLst>
          </p:cNvPr>
          <p:cNvSpPr/>
          <p:nvPr userDrawn="1"/>
        </p:nvSpPr>
        <p:spPr>
          <a:xfrm>
            <a:off x="0" y="-38100"/>
            <a:ext cx="5143500" cy="6896100"/>
          </a:xfrm>
          <a:custGeom>
            <a:avLst/>
            <a:gdLst>
              <a:gd name="connsiteX0" fmla="*/ 1699260 w 5143500"/>
              <a:gd name="connsiteY0" fmla="*/ 6896100 h 6911340"/>
              <a:gd name="connsiteX1" fmla="*/ 0 w 5143500"/>
              <a:gd name="connsiteY1" fmla="*/ 0 h 6911340"/>
              <a:gd name="connsiteX2" fmla="*/ 5143500 w 5143500"/>
              <a:gd name="connsiteY2" fmla="*/ 30480 h 6911340"/>
              <a:gd name="connsiteX3" fmla="*/ 3002280 w 5143500"/>
              <a:gd name="connsiteY3" fmla="*/ 6911340 h 6911340"/>
              <a:gd name="connsiteX4" fmla="*/ 1699260 w 5143500"/>
              <a:gd name="connsiteY4" fmla="*/ 6896100 h 6911340"/>
              <a:gd name="connsiteX0" fmla="*/ 1699260 w 5143500"/>
              <a:gd name="connsiteY0" fmla="*/ 6896100 h 6896100"/>
              <a:gd name="connsiteX1" fmla="*/ 0 w 5143500"/>
              <a:gd name="connsiteY1" fmla="*/ 0 h 6896100"/>
              <a:gd name="connsiteX2" fmla="*/ 5143500 w 5143500"/>
              <a:gd name="connsiteY2" fmla="*/ 30480 h 6896100"/>
              <a:gd name="connsiteX3" fmla="*/ 3002280 w 5143500"/>
              <a:gd name="connsiteY3" fmla="*/ 6895465 h 6896100"/>
              <a:gd name="connsiteX4" fmla="*/ 1699260 w 5143500"/>
              <a:gd name="connsiteY4" fmla="*/ 68961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6896100">
                <a:moveTo>
                  <a:pt x="1699260" y="6896100"/>
                </a:moveTo>
                <a:lnTo>
                  <a:pt x="0" y="0"/>
                </a:lnTo>
                <a:lnTo>
                  <a:pt x="5143500" y="30480"/>
                </a:lnTo>
                <a:lnTo>
                  <a:pt x="3002280" y="6895465"/>
                </a:lnTo>
                <a:lnTo>
                  <a:pt x="1699260" y="6896100"/>
                </a:lnTo>
                <a:close/>
              </a:path>
            </a:pathLst>
          </a:custGeom>
          <a:gradFill flip="none" rotWithShape="1">
            <a:gsLst>
              <a:gs pos="0">
                <a:schemeClr val="tx2">
                  <a:lumMod val="40000"/>
                  <a:lumOff val="60000"/>
                </a:schemeClr>
              </a:gs>
              <a:gs pos="100000">
                <a:schemeClr val="accent1">
                  <a:lumMod val="60000"/>
                  <a:lumOff val="4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Vapaamuotoinen: Muoto 13">
            <a:extLst>
              <a:ext uri="{FF2B5EF4-FFF2-40B4-BE49-F238E27FC236}">
                <a16:creationId xmlns:a16="http://schemas.microsoft.com/office/drawing/2014/main" id="{06E93023-C6AC-41E1-8879-6661246D8B0B}"/>
              </a:ext>
            </a:extLst>
          </p:cNvPr>
          <p:cNvSpPr/>
          <p:nvPr userDrawn="1"/>
        </p:nvSpPr>
        <p:spPr>
          <a:xfrm>
            <a:off x="499110" y="4507864"/>
            <a:ext cx="3237230" cy="2354580"/>
          </a:xfrm>
          <a:custGeom>
            <a:avLst/>
            <a:gdLst>
              <a:gd name="connsiteX0" fmla="*/ 0 w 3230880"/>
              <a:gd name="connsiteY0" fmla="*/ 2354580 h 2354580"/>
              <a:gd name="connsiteX1" fmla="*/ 3230880 w 3230880"/>
              <a:gd name="connsiteY1" fmla="*/ 0 h 2354580"/>
              <a:gd name="connsiteX2" fmla="*/ 2484120 w 3230880"/>
              <a:gd name="connsiteY2" fmla="*/ 2346960 h 2354580"/>
              <a:gd name="connsiteX3" fmla="*/ 0 w 3230880"/>
              <a:gd name="connsiteY3" fmla="*/ 2354580 h 2354580"/>
              <a:gd name="connsiteX0" fmla="*/ 0 w 3249930"/>
              <a:gd name="connsiteY0" fmla="*/ 2351405 h 2351405"/>
              <a:gd name="connsiteX1" fmla="*/ 3249930 w 3249930"/>
              <a:gd name="connsiteY1" fmla="*/ 0 h 2351405"/>
              <a:gd name="connsiteX2" fmla="*/ 2503170 w 3249930"/>
              <a:gd name="connsiteY2" fmla="*/ 2346960 h 2351405"/>
              <a:gd name="connsiteX3" fmla="*/ 0 w 3249930"/>
              <a:gd name="connsiteY3" fmla="*/ 2351405 h 2351405"/>
              <a:gd name="connsiteX0" fmla="*/ 0 w 3237230"/>
              <a:gd name="connsiteY0" fmla="*/ 2354580 h 2354580"/>
              <a:gd name="connsiteX1" fmla="*/ 3237230 w 3237230"/>
              <a:gd name="connsiteY1" fmla="*/ 0 h 2354580"/>
              <a:gd name="connsiteX2" fmla="*/ 2503170 w 3237230"/>
              <a:gd name="connsiteY2" fmla="*/ 2350135 h 2354580"/>
              <a:gd name="connsiteX3" fmla="*/ 0 w 3237230"/>
              <a:gd name="connsiteY3" fmla="*/ 2354580 h 2354580"/>
            </a:gdLst>
            <a:ahLst/>
            <a:cxnLst>
              <a:cxn ang="0">
                <a:pos x="connsiteX0" y="connsiteY0"/>
              </a:cxn>
              <a:cxn ang="0">
                <a:pos x="connsiteX1" y="connsiteY1"/>
              </a:cxn>
              <a:cxn ang="0">
                <a:pos x="connsiteX2" y="connsiteY2"/>
              </a:cxn>
              <a:cxn ang="0">
                <a:pos x="connsiteX3" y="connsiteY3"/>
              </a:cxn>
            </a:cxnLst>
            <a:rect l="l" t="t" r="r" b="b"/>
            <a:pathLst>
              <a:path w="3237230" h="2354580">
                <a:moveTo>
                  <a:pt x="0" y="2354580"/>
                </a:moveTo>
                <a:lnTo>
                  <a:pt x="3237230" y="0"/>
                </a:lnTo>
                <a:lnTo>
                  <a:pt x="2503170" y="2350135"/>
                </a:lnTo>
                <a:lnTo>
                  <a:pt x="0" y="2354580"/>
                </a:lnTo>
                <a:close/>
              </a:path>
            </a:pathLst>
          </a:custGeom>
          <a:solidFill>
            <a:srgbClr val="1366AA">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pic>
        <p:nvPicPr>
          <p:cNvPr id="10" name="Kuva 9">
            <a:extLst>
              <a:ext uri="{FF2B5EF4-FFF2-40B4-BE49-F238E27FC236}">
                <a16:creationId xmlns:a16="http://schemas.microsoft.com/office/drawing/2014/main" id="{28DD16B1-C813-4162-9E56-887B1E2D6219}"/>
              </a:ext>
            </a:extLst>
          </p:cNvPr>
          <p:cNvPicPr>
            <a:picLocks noChangeAspect="1"/>
          </p:cNvPicPr>
          <p:nvPr userDrawn="1"/>
        </p:nvPicPr>
        <p:blipFill>
          <a:blip r:embed="rId2"/>
          <a:stretch>
            <a:fillRect/>
          </a:stretch>
        </p:blipFill>
        <p:spPr>
          <a:xfrm>
            <a:off x="0" y="-12700"/>
            <a:ext cx="3883841" cy="1762798"/>
          </a:xfrm>
          <a:prstGeom prst="rect">
            <a:avLst/>
          </a:prstGeom>
        </p:spPr>
      </p:pic>
    </p:spTree>
    <p:extLst>
      <p:ext uri="{BB962C8B-B14F-4D97-AF65-F5344CB8AC3E}">
        <p14:creationId xmlns:p14="http://schemas.microsoft.com/office/powerpoint/2010/main" val="227076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kansi valkoisella yläosalla">
    <p:bg>
      <p:bgPr>
        <a:solidFill>
          <a:schemeClr val="bg1"/>
        </a:solidFill>
        <a:effectLst/>
      </p:bgPr>
    </p:bg>
    <p:spTree>
      <p:nvGrpSpPr>
        <p:cNvPr id="1" name=""/>
        <p:cNvGrpSpPr/>
        <p:nvPr/>
      </p:nvGrpSpPr>
      <p:grpSpPr>
        <a:xfrm>
          <a:off x="0" y="0"/>
          <a:ext cx="0" cy="0"/>
          <a:chOff x="0" y="0"/>
          <a:chExt cx="0" cy="0"/>
        </a:xfrm>
      </p:grpSpPr>
      <p:sp>
        <p:nvSpPr>
          <p:cNvPr id="6" name="Vapaamuotoinen: Muoto 5">
            <a:extLst>
              <a:ext uri="{FF2B5EF4-FFF2-40B4-BE49-F238E27FC236}">
                <a16:creationId xmlns:a16="http://schemas.microsoft.com/office/drawing/2014/main" id="{029CD026-7F47-4F87-91D1-C3689AB46A9A}"/>
              </a:ext>
            </a:extLst>
          </p:cNvPr>
          <p:cNvSpPr/>
          <p:nvPr userDrawn="1"/>
        </p:nvSpPr>
        <p:spPr>
          <a:xfrm>
            <a:off x="0" y="1592580"/>
            <a:ext cx="12199620" cy="5273040"/>
          </a:xfrm>
          <a:custGeom>
            <a:avLst/>
            <a:gdLst>
              <a:gd name="connsiteX0" fmla="*/ 0 w 12199620"/>
              <a:gd name="connsiteY0" fmla="*/ 1028700 h 5273040"/>
              <a:gd name="connsiteX1" fmla="*/ 3794760 w 12199620"/>
              <a:gd name="connsiteY1" fmla="*/ 0 h 5273040"/>
              <a:gd name="connsiteX2" fmla="*/ 12199620 w 12199620"/>
              <a:gd name="connsiteY2" fmla="*/ 0 h 5273040"/>
              <a:gd name="connsiteX3" fmla="*/ 12192000 w 12199620"/>
              <a:gd name="connsiteY3" fmla="*/ 5257800 h 5273040"/>
              <a:gd name="connsiteX4" fmla="*/ 0 w 12199620"/>
              <a:gd name="connsiteY4" fmla="*/ 5273040 h 5273040"/>
              <a:gd name="connsiteX5" fmla="*/ 0 w 12199620"/>
              <a:gd name="connsiteY5" fmla="*/ 1028700 h 527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620" h="5273040">
                <a:moveTo>
                  <a:pt x="0" y="1028700"/>
                </a:moveTo>
                <a:lnTo>
                  <a:pt x="3794760" y="0"/>
                </a:lnTo>
                <a:lnTo>
                  <a:pt x="12199620" y="0"/>
                </a:lnTo>
                <a:lnTo>
                  <a:pt x="12192000" y="5257800"/>
                </a:lnTo>
                <a:lnTo>
                  <a:pt x="0" y="5273040"/>
                </a:lnTo>
                <a:lnTo>
                  <a:pt x="0" y="1028700"/>
                </a:lnTo>
                <a:close/>
              </a:path>
            </a:pathLst>
          </a:custGeom>
          <a:solidFill>
            <a:srgbClr val="378D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Vapaamuotoinen: Muoto 6">
            <a:extLst>
              <a:ext uri="{FF2B5EF4-FFF2-40B4-BE49-F238E27FC236}">
                <a16:creationId xmlns:a16="http://schemas.microsoft.com/office/drawing/2014/main" id="{E64FDC42-703A-4571-A80D-821190DDF7E1}"/>
              </a:ext>
            </a:extLst>
          </p:cNvPr>
          <p:cNvSpPr/>
          <p:nvPr userDrawn="1"/>
        </p:nvSpPr>
        <p:spPr>
          <a:xfrm>
            <a:off x="1087752" y="1591430"/>
            <a:ext cx="4028531" cy="5272492"/>
          </a:xfrm>
          <a:custGeom>
            <a:avLst/>
            <a:gdLst>
              <a:gd name="connsiteX0" fmla="*/ 1699260 w 5143500"/>
              <a:gd name="connsiteY0" fmla="*/ 6896100 h 6911340"/>
              <a:gd name="connsiteX1" fmla="*/ 0 w 5143500"/>
              <a:gd name="connsiteY1" fmla="*/ 0 h 6911340"/>
              <a:gd name="connsiteX2" fmla="*/ 5143500 w 5143500"/>
              <a:gd name="connsiteY2" fmla="*/ 30480 h 6911340"/>
              <a:gd name="connsiteX3" fmla="*/ 3002280 w 5143500"/>
              <a:gd name="connsiteY3" fmla="*/ 6911340 h 6911340"/>
              <a:gd name="connsiteX4" fmla="*/ 1699260 w 5143500"/>
              <a:gd name="connsiteY4" fmla="*/ 6896100 h 6911340"/>
              <a:gd name="connsiteX0" fmla="*/ 1699260 w 5143500"/>
              <a:gd name="connsiteY0" fmla="*/ 6896100 h 6896100"/>
              <a:gd name="connsiteX1" fmla="*/ 0 w 5143500"/>
              <a:gd name="connsiteY1" fmla="*/ 0 h 6896100"/>
              <a:gd name="connsiteX2" fmla="*/ 5143500 w 5143500"/>
              <a:gd name="connsiteY2" fmla="*/ 30480 h 6896100"/>
              <a:gd name="connsiteX3" fmla="*/ 3002280 w 5143500"/>
              <a:gd name="connsiteY3" fmla="*/ 6895465 h 6896100"/>
              <a:gd name="connsiteX4" fmla="*/ 1699260 w 5143500"/>
              <a:gd name="connsiteY4" fmla="*/ 6896100 h 6896100"/>
              <a:gd name="connsiteX0" fmla="*/ 2181497 w 5625737"/>
              <a:gd name="connsiteY0" fmla="*/ 6896100 h 6896100"/>
              <a:gd name="connsiteX1" fmla="*/ 0 w 5625737"/>
              <a:gd name="connsiteY1" fmla="*/ 4830192 h 6896100"/>
              <a:gd name="connsiteX2" fmla="*/ 482237 w 5625737"/>
              <a:gd name="connsiteY2" fmla="*/ 0 h 6896100"/>
              <a:gd name="connsiteX3" fmla="*/ 5625737 w 5625737"/>
              <a:gd name="connsiteY3" fmla="*/ 30480 h 6896100"/>
              <a:gd name="connsiteX4" fmla="*/ 3484517 w 5625737"/>
              <a:gd name="connsiteY4" fmla="*/ 6895465 h 6896100"/>
              <a:gd name="connsiteX5" fmla="*/ 2181497 w 5625737"/>
              <a:gd name="connsiteY5" fmla="*/ 6896100 h 6896100"/>
              <a:gd name="connsiteX0" fmla="*/ 44753 w 6075438"/>
              <a:gd name="connsiteY0" fmla="*/ 7168259 h 7168259"/>
              <a:gd name="connsiteX1" fmla="*/ 449701 w 6075438"/>
              <a:gd name="connsiteY1" fmla="*/ 4830192 h 7168259"/>
              <a:gd name="connsiteX2" fmla="*/ 931938 w 6075438"/>
              <a:gd name="connsiteY2" fmla="*/ 0 h 7168259"/>
              <a:gd name="connsiteX3" fmla="*/ 6075438 w 6075438"/>
              <a:gd name="connsiteY3" fmla="*/ 30480 h 7168259"/>
              <a:gd name="connsiteX4" fmla="*/ 3934218 w 6075438"/>
              <a:gd name="connsiteY4" fmla="*/ 6895465 h 7168259"/>
              <a:gd name="connsiteX5" fmla="*/ 44753 w 6075438"/>
              <a:gd name="connsiteY5" fmla="*/ 7168259 h 7168259"/>
              <a:gd name="connsiteX0" fmla="*/ 44753 w 6075438"/>
              <a:gd name="connsiteY0" fmla="*/ 7168259 h 7168259"/>
              <a:gd name="connsiteX1" fmla="*/ 449701 w 6075438"/>
              <a:gd name="connsiteY1" fmla="*/ 4830192 h 7168259"/>
              <a:gd name="connsiteX2" fmla="*/ 931938 w 6075438"/>
              <a:gd name="connsiteY2" fmla="*/ 0 h 7168259"/>
              <a:gd name="connsiteX3" fmla="*/ 6075438 w 6075438"/>
              <a:gd name="connsiteY3" fmla="*/ 30480 h 7168259"/>
              <a:gd name="connsiteX4" fmla="*/ 1341241 w 6075438"/>
              <a:gd name="connsiteY4" fmla="*/ 7159120 h 7168259"/>
              <a:gd name="connsiteX5" fmla="*/ 44753 w 6075438"/>
              <a:gd name="connsiteY5" fmla="*/ 7168259 h 7168259"/>
              <a:gd name="connsiteX0" fmla="*/ 497478 w 6528163"/>
              <a:gd name="connsiteY0" fmla="*/ 7137779 h 7137779"/>
              <a:gd name="connsiteX1" fmla="*/ 902426 w 6528163"/>
              <a:gd name="connsiteY1" fmla="*/ 4799712 h 7137779"/>
              <a:gd name="connsiteX2" fmla="*/ 0 w 6528163"/>
              <a:gd name="connsiteY2" fmla="*/ 1194232 h 7137779"/>
              <a:gd name="connsiteX3" fmla="*/ 6528163 w 6528163"/>
              <a:gd name="connsiteY3" fmla="*/ 0 h 7137779"/>
              <a:gd name="connsiteX4" fmla="*/ 1793966 w 6528163"/>
              <a:gd name="connsiteY4" fmla="*/ 7128640 h 7137779"/>
              <a:gd name="connsiteX5" fmla="*/ 497478 w 6528163"/>
              <a:gd name="connsiteY5" fmla="*/ 7137779 h 7137779"/>
              <a:gd name="connsiteX0" fmla="*/ 44754 w 6075439"/>
              <a:gd name="connsiteY0" fmla="*/ 7137779 h 7137779"/>
              <a:gd name="connsiteX1" fmla="*/ 449702 w 6075439"/>
              <a:gd name="connsiteY1" fmla="*/ 4799712 h 7137779"/>
              <a:gd name="connsiteX2" fmla="*/ 2166378 w 6075439"/>
              <a:gd name="connsiteY2" fmla="*/ 275697 h 7137779"/>
              <a:gd name="connsiteX3" fmla="*/ 6075439 w 6075439"/>
              <a:gd name="connsiteY3" fmla="*/ 0 h 7137779"/>
              <a:gd name="connsiteX4" fmla="*/ 1341242 w 6075439"/>
              <a:gd name="connsiteY4" fmla="*/ 7128640 h 7137779"/>
              <a:gd name="connsiteX5" fmla="*/ 44754 w 6075439"/>
              <a:gd name="connsiteY5" fmla="*/ 7137779 h 7137779"/>
              <a:gd name="connsiteX0" fmla="*/ 607424 w 6638109"/>
              <a:gd name="connsiteY0" fmla="*/ 7137779 h 7137779"/>
              <a:gd name="connsiteX1" fmla="*/ 0 w 6638109"/>
              <a:gd name="connsiteY1" fmla="*/ 1219127 h 7137779"/>
              <a:gd name="connsiteX2" fmla="*/ 2729048 w 6638109"/>
              <a:gd name="connsiteY2" fmla="*/ 275697 h 7137779"/>
              <a:gd name="connsiteX3" fmla="*/ 6638109 w 6638109"/>
              <a:gd name="connsiteY3" fmla="*/ 0 h 7137779"/>
              <a:gd name="connsiteX4" fmla="*/ 1903912 w 6638109"/>
              <a:gd name="connsiteY4" fmla="*/ 7128640 h 7137779"/>
              <a:gd name="connsiteX5" fmla="*/ 607424 w 6638109"/>
              <a:gd name="connsiteY5" fmla="*/ 7137779 h 7137779"/>
              <a:gd name="connsiteX0" fmla="*/ 607424 w 3862251"/>
              <a:gd name="connsiteY0" fmla="*/ 6862082 h 6862082"/>
              <a:gd name="connsiteX1" fmla="*/ 0 w 3862251"/>
              <a:gd name="connsiteY1" fmla="*/ 943430 h 6862082"/>
              <a:gd name="connsiteX2" fmla="*/ 2729048 w 3862251"/>
              <a:gd name="connsiteY2" fmla="*/ 0 h 6862082"/>
              <a:gd name="connsiteX3" fmla="*/ 3862251 w 3862251"/>
              <a:gd name="connsiteY3" fmla="*/ 523770 h 6862082"/>
              <a:gd name="connsiteX4" fmla="*/ 1903912 w 3862251"/>
              <a:gd name="connsiteY4" fmla="*/ 6852943 h 6862082"/>
              <a:gd name="connsiteX5" fmla="*/ 607424 w 3862251"/>
              <a:gd name="connsiteY5" fmla="*/ 6862082 h 6862082"/>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729048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607424 w 4019006"/>
              <a:gd name="connsiteY0" fmla="*/ 6865619 h 6865619"/>
              <a:gd name="connsiteX1" fmla="*/ 0 w 4019006"/>
              <a:gd name="connsiteY1" fmla="*/ 946967 h 6865619"/>
              <a:gd name="connsiteX2" fmla="*/ 2694123 w 4019006"/>
              <a:gd name="connsiteY2" fmla="*/ 3537 h 6865619"/>
              <a:gd name="connsiteX3" fmla="*/ 4019006 w 4019006"/>
              <a:gd name="connsiteY3" fmla="*/ 0 h 6865619"/>
              <a:gd name="connsiteX4" fmla="*/ 1903912 w 4019006"/>
              <a:gd name="connsiteY4" fmla="*/ 6856480 h 6865619"/>
              <a:gd name="connsiteX5" fmla="*/ 607424 w 4019006"/>
              <a:gd name="connsiteY5" fmla="*/ 6865619 h 6865619"/>
              <a:gd name="connsiteX0" fmla="*/ 550274 w 3961856"/>
              <a:gd name="connsiteY0" fmla="*/ 6865619 h 6865619"/>
              <a:gd name="connsiteX1" fmla="*/ 0 w 3961856"/>
              <a:gd name="connsiteY1" fmla="*/ 1062729 h 6865619"/>
              <a:gd name="connsiteX2" fmla="*/ 2636973 w 3961856"/>
              <a:gd name="connsiteY2" fmla="*/ 3537 h 6865619"/>
              <a:gd name="connsiteX3" fmla="*/ 3961856 w 3961856"/>
              <a:gd name="connsiteY3" fmla="*/ 0 h 6865619"/>
              <a:gd name="connsiteX4" fmla="*/ 1846762 w 3961856"/>
              <a:gd name="connsiteY4" fmla="*/ 6856480 h 6865619"/>
              <a:gd name="connsiteX5" fmla="*/ 550274 w 3961856"/>
              <a:gd name="connsiteY5" fmla="*/ 6865619 h 6865619"/>
              <a:gd name="connsiteX0" fmla="*/ 616949 w 4028531"/>
              <a:gd name="connsiteY0" fmla="*/ 6865619 h 6865619"/>
              <a:gd name="connsiteX1" fmla="*/ 0 w 4028531"/>
              <a:gd name="connsiteY1" fmla="*/ 955236 h 6865619"/>
              <a:gd name="connsiteX2" fmla="*/ 2703648 w 4028531"/>
              <a:gd name="connsiteY2" fmla="*/ 3537 h 6865619"/>
              <a:gd name="connsiteX3" fmla="*/ 4028531 w 4028531"/>
              <a:gd name="connsiteY3" fmla="*/ 0 h 6865619"/>
              <a:gd name="connsiteX4" fmla="*/ 1913437 w 4028531"/>
              <a:gd name="connsiteY4" fmla="*/ 6856480 h 6865619"/>
              <a:gd name="connsiteX5" fmla="*/ 616949 w 4028531"/>
              <a:gd name="connsiteY5" fmla="*/ 6865619 h 686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8531" h="6865619">
                <a:moveTo>
                  <a:pt x="616949" y="6865619"/>
                </a:moveTo>
                <a:lnTo>
                  <a:pt x="0" y="955236"/>
                </a:lnTo>
                <a:lnTo>
                  <a:pt x="2703648" y="3537"/>
                </a:lnTo>
                <a:lnTo>
                  <a:pt x="4028531" y="0"/>
                </a:lnTo>
                <a:lnTo>
                  <a:pt x="1913437" y="6856480"/>
                </a:lnTo>
                <a:lnTo>
                  <a:pt x="616949" y="6865619"/>
                </a:lnTo>
                <a:close/>
              </a:path>
            </a:pathLst>
          </a:custGeom>
          <a:gradFill flip="none" rotWithShape="1">
            <a:gsLst>
              <a:gs pos="0">
                <a:schemeClr val="tx2">
                  <a:lumMod val="40000"/>
                  <a:lumOff val="60000"/>
                </a:schemeClr>
              </a:gs>
              <a:gs pos="100000">
                <a:schemeClr val="accent1">
                  <a:lumMod val="60000"/>
                  <a:lumOff val="4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Vapaamuotoinen: Muoto 7">
            <a:extLst>
              <a:ext uri="{FF2B5EF4-FFF2-40B4-BE49-F238E27FC236}">
                <a16:creationId xmlns:a16="http://schemas.microsoft.com/office/drawing/2014/main" id="{41B4A677-B136-4726-BB6A-E265255E727D}"/>
              </a:ext>
            </a:extLst>
          </p:cNvPr>
          <p:cNvSpPr/>
          <p:nvPr userDrawn="1"/>
        </p:nvSpPr>
        <p:spPr>
          <a:xfrm>
            <a:off x="646611" y="5122545"/>
            <a:ext cx="3051493" cy="1735773"/>
          </a:xfrm>
          <a:custGeom>
            <a:avLst/>
            <a:gdLst>
              <a:gd name="connsiteX0" fmla="*/ 0 w 3230880"/>
              <a:gd name="connsiteY0" fmla="*/ 2354580 h 2354580"/>
              <a:gd name="connsiteX1" fmla="*/ 3230880 w 3230880"/>
              <a:gd name="connsiteY1" fmla="*/ 0 h 2354580"/>
              <a:gd name="connsiteX2" fmla="*/ 2484120 w 3230880"/>
              <a:gd name="connsiteY2" fmla="*/ 2346960 h 2354580"/>
              <a:gd name="connsiteX3" fmla="*/ 0 w 3230880"/>
              <a:gd name="connsiteY3" fmla="*/ 2354580 h 2354580"/>
              <a:gd name="connsiteX0" fmla="*/ 0 w 3249930"/>
              <a:gd name="connsiteY0" fmla="*/ 2351405 h 2351405"/>
              <a:gd name="connsiteX1" fmla="*/ 3249930 w 3249930"/>
              <a:gd name="connsiteY1" fmla="*/ 0 h 2351405"/>
              <a:gd name="connsiteX2" fmla="*/ 2503170 w 3249930"/>
              <a:gd name="connsiteY2" fmla="*/ 2346960 h 2351405"/>
              <a:gd name="connsiteX3" fmla="*/ 0 w 3249930"/>
              <a:gd name="connsiteY3" fmla="*/ 2351405 h 2351405"/>
              <a:gd name="connsiteX0" fmla="*/ 0 w 3237230"/>
              <a:gd name="connsiteY0" fmla="*/ 2354580 h 2354580"/>
              <a:gd name="connsiteX1" fmla="*/ 3237230 w 3237230"/>
              <a:gd name="connsiteY1" fmla="*/ 0 h 2354580"/>
              <a:gd name="connsiteX2" fmla="*/ 2503170 w 3237230"/>
              <a:gd name="connsiteY2" fmla="*/ 2350135 h 2354580"/>
              <a:gd name="connsiteX3" fmla="*/ 0 w 3237230"/>
              <a:gd name="connsiteY3" fmla="*/ 2354580 h 2354580"/>
              <a:gd name="connsiteX0" fmla="*/ 0 w 3046730"/>
              <a:gd name="connsiteY0" fmla="*/ 1744980 h 1744980"/>
              <a:gd name="connsiteX1" fmla="*/ 3046730 w 3046730"/>
              <a:gd name="connsiteY1" fmla="*/ 0 h 1744980"/>
              <a:gd name="connsiteX2" fmla="*/ 2503170 w 3046730"/>
              <a:gd name="connsiteY2" fmla="*/ 1740535 h 1744980"/>
              <a:gd name="connsiteX3" fmla="*/ 0 w 3046730"/>
              <a:gd name="connsiteY3" fmla="*/ 1744980 h 1744980"/>
              <a:gd name="connsiteX0" fmla="*/ 0 w 3046730"/>
              <a:gd name="connsiteY0" fmla="*/ 1744980 h 1744980"/>
              <a:gd name="connsiteX1" fmla="*/ 3046730 w 3046730"/>
              <a:gd name="connsiteY1" fmla="*/ 0 h 1744980"/>
              <a:gd name="connsiteX2" fmla="*/ 2355532 w 3046730"/>
              <a:gd name="connsiteY2" fmla="*/ 1740535 h 1744980"/>
              <a:gd name="connsiteX3" fmla="*/ 0 w 3046730"/>
              <a:gd name="connsiteY3" fmla="*/ 1744980 h 1744980"/>
              <a:gd name="connsiteX0" fmla="*/ 0 w 3051493"/>
              <a:gd name="connsiteY0" fmla="*/ 1740217 h 1740217"/>
              <a:gd name="connsiteX1" fmla="*/ 3051493 w 3051493"/>
              <a:gd name="connsiteY1" fmla="*/ 0 h 1740217"/>
              <a:gd name="connsiteX2" fmla="*/ 2355532 w 3051493"/>
              <a:gd name="connsiteY2" fmla="*/ 1735772 h 1740217"/>
              <a:gd name="connsiteX3" fmla="*/ 0 w 3051493"/>
              <a:gd name="connsiteY3" fmla="*/ 1740217 h 1740217"/>
              <a:gd name="connsiteX0" fmla="*/ 0 w 3051493"/>
              <a:gd name="connsiteY0" fmla="*/ 1740217 h 1740217"/>
              <a:gd name="connsiteX1" fmla="*/ 3051493 w 3051493"/>
              <a:gd name="connsiteY1" fmla="*/ 0 h 1740217"/>
              <a:gd name="connsiteX2" fmla="*/ 2222182 w 3051493"/>
              <a:gd name="connsiteY2" fmla="*/ 1652429 h 1740217"/>
              <a:gd name="connsiteX3" fmla="*/ 0 w 3051493"/>
              <a:gd name="connsiteY3" fmla="*/ 1740217 h 1740217"/>
              <a:gd name="connsiteX0" fmla="*/ 0 w 3051493"/>
              <a:gd name="connsiteY0" fmla="*/ 1740217 h 1740535"/>
              <a:gd name="connsiteX1" fmla="*/ 3051493 w 3051493"/>
              <a:gd name="connsiteY1" fmla="*/ 0 h 1740535"/>
              <a:gd name="connsiteX2" fmla="*/ 2355532 w 3051493"/>
              <a:gd name="connsiteY2" fmla="*/ 1740535 h 1740535"/>
              <a:gd name="connsiteX3" fmla="*/ 0 w 3051493"/>
              <a:gd name="connsiteY3" fmla="*/ 1740217 h 1740535"/>
              <a:gd name="connsiteX0" fmla="*/ 0 w 3051493"/>
              <a:gd name="connsiteY0" fmla="*/ 1735455 h 1735773"/>
              <a:gd name="connsiteX1" fmla="*/ 3051493 w 3051493"/>
              <a:gd name="connsiteY1" fmla="*/ 0 h 1735773"/>
              <a:gd name="connsiteX2" fmla="*/ 2355532 w 3051493"/>
              <a:gd name="connsiteY2" fmla="*/ 1735773 h 1735773"/>
              <a:gd name="connsiteX3" fmla="*/ 0 w 3051493"/>
              <a:gd name="connsiteY3" fmla="*/ 1735455 h 1735773"/>
            </a:gdLst>
            <a:ahLst/>
            <a:cxnLst>
              <a:cxn ang="0">
                <a:pos x="connsiteX0" y="connsiteY0"/>
              </a:cxn>
              <a:cxn ang="0">
                <a:pos x="connsiteX1" y="connsiteY1"/>
              </a:cxn>
              <a:cxn ang="0">
                <a:pos x="connsiteX2" y="connsiteY2"/>
              </a:cxn>
              <a:cxn ang="0">
                <a:pos x="connsiteX3" y="connsiteY3"/>
              </a:cxn>
            </a:cxnLst>
            <a:rect l="l" t="t" r="r" b="b"/>
            <a:pathLst>
              <a:path w="3051493" h="1735773">
                <a:moveTo>
                  <a:pt x="0" y="1735455"/>
                </a:moveTo>
                <a:lnTo>
                  <a:pt x="3051493" y="0"/>
                </a:lnTo>
                <a:lnTo>
                  <a:pt x="2355532" y="1735773"/>
                </a:lnTo>
                <a:lnTo>
                  <a:pt x="0" y="1735455"/>
                </a:lnTo>
                <a:close/>
              </a:path>
            </a:pathLst>
          </a:custGeom>
          <a:solidFill>
            <a:srgbClr val="1366AA">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4" name="Title 1"/>
          <p:cNvSpPr>
            <a:spLocks noGrp="1"/>
          </p:cNvSpPr>
          <p:nvPr>
            <p:ph type="ctrTitle"/>
          </p:nvPr>
        </p:nvSpPr>
        <p:spPr>
          <a:xfrm>
            <a:off x="5116282" y="446399"/>
            <a:ext cx="7083337" cy="1146181"/>
          </a:xfrm>
          <a:prstGeom prst="rect">
            <a:avLst/>
          </a:prstGeom>
        </p:spPr>
        <p:txBody>
          <a:bodyPr lIns="0" tIns="0" rIns="0" bIns="0" anchor="t">
            <a:noAutofit/>
          </a:bodyPr>
          <a:lstStyle>
            <a:lvl1pPr algn="l">
              <a:lnSpc>
                <a:spcPct val="80000"/>
              </a:lnSpc>
              <a:defRPr sz="4400" b="1" spc="-2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pic>
        <p:nvPicPr>
          <p:cNvPr id="9" name="Kuva 8">
            <a:extLst>
              <a:ext uri="{FF2B5EF4-FFF2-40B4-BE49-F238E27FC236}">
                <a16:creationId xmlns:a16="http://schemas.microsoft.com/office/drawing/2014/main" id="{45B6EE55-8538-4484-AA72-6F4F69FCF49C}"/>
              </a:ext>
            </a:extLst>
          </p:cNvPr>
          <p:cNvPicPr>
            <a:picLocks noChangeAspect="1"/>
          </p:cNvPicPr>
          <p:nvPr userDrawn="1"/>
        </p:nvPicPr>
        <p:blipFill>
          <a:blip r:embed="rId2"/>
          <a:stretch>
            <a:fillRect/>
          </a:stretch>
        </p:blipFill>
        <p:spPr>
          <a:xfrm>
            <a:off x="-2" y="-11056"/>
            <a:ext cx="3883843" cy="1762799"/>
          </a:xfrm>
          <a:prstGeom prst="rect">
            <a:avLst/>
          </a:prstGeom>
        </p:spPr>
      </p:pic>
    </p:spTree>
    <p:extLst>
      <p:ext uri="{BB962C8B-B14F-4D97-AF65-F5344CB8AC3E}">
        <p14:creationId xmlns:p14="http://schemas.microsoft.com/office/powerpoint/2010/main" val="2798199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kansi kuvalla - nosto">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B56BCA98-83EF-4A2E-A53E-8397E5D02014}"/>
              </a:ext>
            </a:extLst>
          </p:cNvPr>
          <p:cNvSpPr/>
          <p:nvPr userDrawn="1"/>
        </p:nvSpPr>
        <p:spPr>
          <a:xfrm>
            <a:off x="3812115" y="4498974"/>
            <a:ext cx="7859185" cy="1876425"/>
          </a:xfrm>
          <a:prstGeom prst="rect">
            <a:avLst/>
          </a:prstGeom>
          <a:solidFill>
            <a:schemeClr val="accent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Title 1"/>
          <p:cNvSpPr>
            <a:spLocks noGrp="1"/>
          </p:cNvSpPr>
          <p:nvPr>
            <p:ph type="ctrTitle"/>
          </p:nvPr>
        </p:nvSpPr>
        <p:spPr>
          <a:xfrm>
            <a:off x="6096001" y="4867516"/>
            <a:ext cx="5207000" cy="1393584"/>
          </a:xfrm>
          <a:prstGeom prst="rect">
            <a:avLst/>
          </a:prstGeom>
        </p:spPr>
        <p:txBody>
          <a:bodyPr lIns="0" tIns="0" rIns="0" bIns="0" anchor="t">
            <a:noAutofit/>
          </a:bodyPr>
          <a:lstStyle>
            <a:lvl1pPr algn="l">
              <a:lnSpc>
                <a:spcPct val="80000"/>
              </a:lnSpc>
              <a:defRPr sz="4400" b="1" spc="-2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pic>
        <p:nvPicPr>
          <p:cNvPr id="5" name="Kuva 4">
            <a:extLst>
              <a:ext uri="{FF2B5EF4-FFF2-40B4-BE49-F238E27FC236}">
                <a16:creationId xmlns:a16="http://schemas.microsoft.com/office/drawing/2014/main" id="{E12027B8-3ACC-4B99-A595-CEED283E7D87}"/>
              </a:ext>
            </a:extLst>
          </p:cNvPr>
          <p:cNvPicPr>
            <a:picLocks noChangeAspect="1"/>
          </p:cNvPicPr>
          <p:nvPr userDrawn="1"/>
        </p:nvPicPr>
        <p:blipFill>
          <a:blip r:embed="rId2"/>
          <a:stretch>
            <a:fillRect/>
          </a:stretch>
        </p:blipFill>
        <p:spPr>
          <a:xfrm>
            <a:off x="0" y="5095202"/>
            <a:ext cx="3883841" cy="1762798"/>
          </a:xfrm>
          <a:prstGeom prst="rect">
            <a:avLst/>
          </a:prstGeom>
        </p:spPr>
      </p:pic>
      <p:sp>
        <p:nvSpPr>
          <p:cNvPr id="7" name="Tekstiruutu 6">
            <a:extLst>
              <a:ext uri="{FF2B5EF4-FFF2-40B4-BE49-F238E27FC236}">
                <a16:creationId xmlns:a16="http://schemas.microsoft.com/office/drawing/2014/main" id="{6106C9CE-B35D-4F9D-B580-F52D76DD900E}"/>
              </a:ext>
            </a:extLst>
          </p:cNvPr>
          <p:cNvSpPr txBox="1"/>
          <p:nvPr userDrawn="1"/>
        </p:nvSpPr>
        <p:spPr>
          <a:xfrm>
            <a:off x="3812115" y="3728520"/>
            <a:ext cx="2162175" cy="5293757"/>
          </a:xfrm>
          <a:prstGeom prst="rect">
            <a:avLst/>
          </a:prstGeom>
          <a:noFill/>
        </p:spPr>
        <p:txBody>
          <a:bodyPr wrap="square" lIns="0" tIns="0" rIns="0" bIns="0" rtlCol="0">
            <a:spAutoFit/>
          </a:bodyPr>
          <a:lstStyle/>
          <a:p>
            <a:r>
              <a:rPr lang="fi-FI" sz="34400" b="1" dirty="0">
                <a:solidFill>
                  <a:schemeClr val="bg1"/>
                </a:solidFill>
              </a:rPr>
              <a:t>”</a:t>
            </a:r>
          </a:p>
        </p:txBody>
      </p:sp>
    </p:spTree>
    <p:extLst>
      <p:ext uri="{BB962C8B-B14F-4D97-AF65-F5344CB8AC3E}">
        <p14:creationId xmlns:p14="http://schemas.microsoft.com/office/powerpoint/2010/main" val="205665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kansi kuvalla">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12027B8-3ACC-4B99-A595-CEED283E7D87}"/>
              </a:ext>
            </a:extLst>
          </p:cNvPr>
          <p:cNvPicPr>
            <a:picLocks noChangeAspect="1"/>
          </p:cNvPicPr>
          <p:nvPr userDrawn="1"/>
        </p:nvPicPr>
        <p:blipFill>
          <a:blip r:embed="rId2"/>
          <a:stretch>
            <a:fillRect/>
          </a:stretch>
        </p:blipFill>
        <p:spPr>
          <a:xfrm>
            <a:off x="0" y="5095202"/>
            <a:ext cx="3883841" cy="1762798"/>
          </a:xfrm>
          <a:prstGeom prst="rect">
            <a:avLst/>
          </a:prstGeom>
        </p:spPr>
      </p:pic>
      <p:sp>
        <p:nvSpPr>
          <p:cNvPr id="8" name="Title 1">
            <a:extLst>
              <a:ext uri="{FF2B5EF4-FFF2-40B4-BE49-F238E27FC236}">
                <a16:creationId xmlns:a16="http://schemas.microsoft.com/office/drawing/2014/main" id="{B5C5974A-92E5-447A-A74F-126A2265D303}"/>
              </a:ext>
            </a:extLst>
          </p:cNvPr>
          <p:cNvSpPr>
            <a:spLocks noGrp="1"/>
          </p:cNvSpPr>
          <p:nvPr>
            <p:ph type="ctrTitle"/>
          </p:nvPr>
        </p:nvSpPr>
        <p:spPr>
          <a:xfrm>
            <a:off x="6096001" y="4867516"/>
            <a:ext cx="5207000" cy="1393584"/>
          </a:xfrm>
          <a:prstGeom prst="rect">
            <a:avLst/>
          </a:prstGeom>
        </p:spPr>
        <p:txBody>
          <a:bodyPr lIns="0" tIns="0" rIns="0" bIns="0" anchor="t">
            <a:noAutofit/>
          </a:bodyPr>
          <a:lstStyle>
            <a:lvl1pPr algn="l">
              <a:lnSpc>
                <a:spcPct val="80000"/>
              </a:lnSpc>
              <a:defRPr sz="4400" b="1" spc="-2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Tree>
    <p:extLst>
      <p:ext uri="{BB962C8B-B14F-4D97-AF65-F5344CB8AC3E}">
        <p14:creationId xmlns:p14="http://schemas.microsoft.com/office/powerpoint/2010/main" val="219543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kansi kuvalla ja kuviolla">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21785" y="1912266"/>
            <a:ext cx="10691140"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Muokkaa ots. perustyyl. napsautt.</a:t>
            </a:r>
            <a:endParaRPr lang="en-US" dirty="0"/>
          </a:p>
        </p:txBody>
      </p:sp>
      <p:pic>
        <p:nvPicPr>
          <p:cNvPr id="9" name="Kuva 8">
            <a:extLst>
              <a:ext uri="{FF2B5EF4-FFF2-40B4-BE49-F238E27FC236}">
                <a16:creationId xmlns:a16="http://schemas.microsoft.com/office/drawing/2014/main" id="{4BDCF47E-3E49-4587-B526-04B917F4D023}"/>
              </a:ext>
            </a:extLst>
          </p:cNvPr>
          <p:cNvPicPr>
            <a:picLocks noChangeAspect="1"/>
          </p:cNvPicPr>
          <p:nvPr userDrawn="1"/>
        </p:nvPicPr>
        <p:blipFill>
          <a:blip r:embed="rId2"/>
          <a:stretch>
            <a:fillRect/>
          </a:stretch>
        </p:blipFill>
        <p:spPr>
          <a:xfrm>
            <a:off x="0" y="5095202"/>
            <a:ext cx="3883841" cy="1762798"/>
          </a:xfrm>
          <a:prstGeom prst="rect">
            <a:avLst/>
          </a:prstGeom>
        </p:spPr>
      </p:pic>
      <p:sp>
        <p:nvSpPr>
          <p:cNvPr id="3" name="Vapaamuotoinen: Muoto 2">
            <a:extLst>
              <a:ext uri="{FF2B5EF4-FFF2-40B4-BE49-F238E27FC236}">
                <a16:creationId xmlns:a16="http://schemas.microsoft.com/office/drawing/2014/main" id="{965F3F81-83D2-4265-B857-439498CF5505}"/>
              </a:ext>
            </a:extLst>
          </p:cNvPr>
          <p:cNvSpPr/>
          <p:nvPr userDrawn="1"/>
        </p:nvSpPr>
        <p:spPr>
          <a:xfrm>
            <a:off x="6096000" y="0"/>
            <a:ext cx="6102350" cy="2570006"/>
          </a:xfrm>
          <a:custGeom>
            <a:avLst/>
            <a:gdLst>
              <a:gd name="connsiteX0" fmla="*/ 0 w 3422650"/>
              <a:gd name="connsiteY0" fmla="*/ 0 h 1441450"/>
              <a:gd name="connsiteX1" fmla="*/ 3422650 w 3422650"/>
              <a:gd name="connsiteY1" fmla="*/ 1441450 h 1441450"/>
              <a:gd name="connsiteX2" fmla="*/ 3409950 w 3422650"/>
              <a:gd name="connsiteY2" fmla="*/ 0 h 1441450"/>
              <a:gd name="connsiteX3" fmla="*/ 0 w 3422650"/>
              <a:gd name="connsiteY3" fmla="*/ 0 h 1441450"/>
            </a:gdLst>
            <a:ahLst/>
            <a:cxnLst>
              <a:cxn ang="0">
                <a:pos x="connsiteX0" y="connsiteY0"/>
              </a:cxn>
              <a:cxn ang="0">
                <a:pos x="connsiteX1" y="connsiteY1"/>
              </a:cxn>
              <a:cxn ang="0">
                <a:pos x="connsiteX2" y="connsiteY2"/>
              </a:cxn>
              <a:cxn ang="0">
                <a:pos x="connsiteX3" y="connsiteY3"/>
              </a:cxn>
            </a:cxnLst>
            <a:rect l="l" t="t" r="r" b="b"/>
            <a:pathLst>
              <a:path w="3422650" h="1441450">
                <a:moveTo>
                  <a:pt x="0" y="0"/>
                </a:moveTo>
                <a:lnTo>
                  <a:pt x="3422650" y="1441450"/>
                </a:lnTo>
                <a:lnTo>
                  <a:pt x="3409950" y="0"/>
                </a:lnTo>
                <a:lnTo>
                  <a:pt x="0"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Vapaamuotoinen: Muoto 5">
            <a:extLst>
              <a:ext uri="{FF2B5EF4-FFF2-40B4-BE49-F238E27FC236}">
                <a16:creationId xmlns:a16="http://schemas.microsoft.com/office/drawing/2014/main" id="{BA2B021C-837B-46B0-83E2-272CBB5D4492}"/>
              </a:ext>
            </a:extLst>
          </p:cNvPr>
          <p:cNvSpPr/>
          <p:nvPr userDrawn="1"/>
        </p:nvSpPr>
        <p:spPr>
          <a:xfrm>
            <a:off x="10561688" y="-12701"/>
            <a:ext cx="1630312" cy="5106047"/>
          </a:xfrm>
          <a:custGeom>
            <a:avLst/>
            <a:gdLst>
              <a:gd name="connsiteX0" fmla="*/ 0 w 914400"/>
              <a:gd name="connsiteY0" fmla="*/ 0 h 2863850"/>
              <a:gd name="connsiteX1" fmla="*/ 914400 w 914400"/>
              <a:gd name="connsiteY1" fmla="*/ 2863850 h 2863850"/>
              <a:gd name="connsiteX2" fmla="*/ 914400 w 914400"/>
              <a:gd name="connsiteY2" fmla="*/ 6350 h 2863850"/>
              <a:gd name="connsiteX3" fmla="*/ 0 w 914400"/>
              <a:gd name="connsiteY3" fmla="*/ 0 h 2863850"/>
            </a:gdLst>
            <a:ahLst/>
            <a:cxnLst>
              <a:cxn ang="0">
                <a:pos x="connsiteX0" y="connsiteY0"/>
              </a:cxn>
              <a:cxn ang="0">
                <a:pos x="connsiteX1" y="connsiteY1"/>
              </a:cxn>
              <a:cxn ang="0">
                <a:pos x="connsiteX2" y="connsiteY2"/>
              </a:cxn>
              <a:cxn ang="0">
                <a:pos x="connsiteX3" y="connsiteY3"/>
              </a:cxn>
            </a:cxnLst>
            <a:rect l="l" t="t" r="r" b="b"/>
            <a:pathLst>
              <a:path w="914400" h="2863850">
                <a:moveTo>
                  <a:pt x="0" y="0"/>
                </a:moveTo>
                <a:lnTo>
                  <a:pt x="914400" y="2863850"/>
                </a:lnTo>
                <a:lnTo>
                  <a:pt x="914400" y="6350"/>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8241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721785" y="381000"/>
            <a:ext cx="10729383" cy="1195798"/>
          </a:xfrm>
          <a:prstGeom prst="rect">
            <a:avLst/>
          </a:prstGeom>
        </p:spPr>
        <p:txBody>
          <a:bodyPr lIns="0" tIns="0" rIns="0" bIns="0" anchor="t" anchorCtr="0">
            <a:noAutofit/>
          </a:bodyPr>
          <a:lstStyle>
            <a:lvl1pPr algn="l">
              <a:lnSpc>
                <a:spcPct val="85000"/>
              </a:lnSpc>
              <a:defRPr sz="3600" b="1" spc="-1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Content Placeholder 10"/>
          <p:cNvSpPr>
            <a:spLocks noGrp="1"/>
          </p:cNvSpPr>
          <p:nvPr>
            <p:ph sz="quarter" idx="14"/>
          </p:nvPr>
        </p:nvSpPr>
        <p:spPr>
          <a:xfrm>
            <a:off x="721785" y="1685676"/>
            <a:ext cx="10729383" cy="4250891"/>
          </a:xfrm>
          <a:prstGeom prst="rect">
            <a:avLst/>
          </a:prstGeom>
        </p:spPr>
        <p:txBody>
          <a:bodyPr vert="horz" lIns="0" tIns="0" rIns="0" bIns="0"/>
          <a:lstStyle>
            <a:lvl1pPr marL="0" indent="0">
              <a:buNone/>
              <a:defRPr sz="2100" b="1">
                <a:latin typeface="+mj-lt"/>
              </a:defRPr>
            </a:lvl1pPr>
            <a:lvl2pPr marL="296863" indent="-271463">
              <a:buClr>
                <a:srgbClr val="378DC4"/>
              </a:buClr>
              <a:buFont typeface="Arial" panose="020B0604020202020204" pitchFamily="34" charset="0"/>
              <a:buChar char="•"/>
              <a:defRPr sz="2000">
                <a:latin typeface="Arial" panose="020B0604020202020204" pitchFamily="34" charset="0"/>
                <a:cs typeface="Arial" panose="020B0604020202020204" pitchFamily="34" charset="0"/>
              </a:defRPr>
            </a:lvl2pPr>
            <a:lvl3pPr marL="601663" indent="-296863">
              <a:buFont typeface="Arial" panose="020B0604020202020204" pitchFamily="34" charset="0"/>
              <a:buChar char="‒"/>
              <a:defRPr sz="1600" i="1">
                <a:latin typeface="Arial" panose="020B0604020202020204" pitchFamily="34" charset="0"/>
                <a:cs typeface="Arial" panose="020B0604020202020204" pitchFamily="34" charset="0"/>
              </a:defRPr>
            </a:lvl3pPr>
            <a:lvl4pPr marL="900113" indent="-298450">
              <a:buFont typeface="Arial" panose="020B0604020202020204" pitchFamily="34" charset="0"/>
              <a:buChar char="‒"/>
              <a:defRPr sz="1400" baseline="0">
                <a:latin typeface="Arial" panose="020B0604020202020204" pitchFamily="34" charset="0"/>
                <a:cs typeface="Arial" panose="020B0604020202020204" pitchFamily="34" charset="0"/>
              </a:defRPr>
            </a:lvl4pPr>
            <a:lvl5pPr marL="1227138" indent="-320675">
              <a:buFont typeface="Arial" panose="020B0604020202020204" pitchFamily="34" charset="0"/>
              <a:buChar char="‒"/>
              <a:defRPr sz="1300" baseline="0">
                <a:latin typeface="Arial" panose="020B0604020202020204" pitchFamily="34" charset="0"/>
                <a:cs typeface="Arial" panose="020B0604020202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ate Placeholder 7"/>
          <p:cNvSpPr>
            <a:spLocks noGrp="1"/>
          </p:cNvSpPr>
          <p:nvPr>
            <p:ph type="dt" sz="half" idx="15"/>
          </p:nvPr>
        </p:nvSpPr>
        <p:spPr>
          <a:xfrm>
            <a:off x="6587067" y="6298084"/>
            <a:ext cx="4826000" cy="185738"/>
          </a:xfrm>
        </p:spPr>
        <p:txBody>
          <a:bodyPr/>
          <a:lstStyle>
            <a:lvl1pPr>
              <a:defRPr/>
            </a:lvl1pPr>
          </a:lstStyle>
          <a:p>
            <a:pPr>
              <a:defRPr/>
            </a:pPr>
            <a:fld id="{894D85A3-5928-4FA8-B074-1A44C471BF7F}" type="datetime1">
              <a:rPr lang="fi-FI" smtClean="0"/>
              <a:t>5.4.2024</a:t>
            </a:fld>
            <a:endParaRPr lang="fi-FI"/>
          </a:p>
        </p:txBody>
      </p:sp>
      <p:sp>
        <p:nvSpPr>
          <p:cNvPr id="8" name="Slide Number Placeholder 9"/>
          <p:cNvSpPr>
            <a:spLocks noGrp="1"/>
          </p:cNvSpPr>
          <p:nvPr>
            <p:ph type="sldNum" sz="quarter" idx="17"/>
          </p:nvPr>
        </p:nvSpPr>
        <p:spPr>
          <a:xfrm>
            <a:off x="6587067" y="6483823"/>
            <a:ext cx="4826000" cy="161925"/>
          </a:xfrm>
        </p:spPr>
        <p:txBody>
          <a:bodyPr/>
          <a:lstStyle>
            <a:lvl1pPr>
              <a:defRPr/>
            </a:lvl1pPr>
          </a:lstStyle>
          <a:p>
            <a:pPr>
              <a:defRPr/>
            </a:pPr>
            <a:fld id="{1C07628F-9402-FB47-93B5-FC3C3BFEEBE0}" type="slidenum">
              <a:rPr lang="fi-FI"/>
              <a:pPr>
                <a:defRPr/>
              </a:pPr>
              <a:t>‹#›</a:t>
            </a:fld>
            <a:endParaRPr lang="fi-FI"/>
          </a:p>
        </p:txBody>
      </p:sp>
      <p:cxnSp>
        <p:nvCxnSpPr>
          <p:cNvPr id="10" name="Straight Connector 9"/>
          <p:cNvCxnSpPr/>
          <p:nvPr userDrawn="1"/>
        </p:nvCxnSpPr>
        <p:spPr>
          <a:xfrm>
            <a:off x="719667" y="6048320"/>
            <a:ext cx="107315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Kuva 12">
            <a:extLst>
              <a:ext uri="{FF2B5EF4-FFF2-40B4-BE49-F238E27FC236}">
                <a16:creationId xmlns:a16="http://schemas.microsoft.com/office/drawing/2014/main" id="{79031326-596C-4623-8157-C4FBFE282875}"/>
              </a:ext>
            </a:extLst>
          </p:cNvPr>
          <p:cNvPicPr>
            <a:picLocks noChangeAspect="1"/>
          </p:cNvPicPr>
          <p:nvPr userDrawn="1"/>
        </p:nvPicPr>
        <p:blipFill>
          <a:blip r:embed="rId2"/>
          <a:stretch>
            <a:fillRect/>
          </a:stretch>
        </p:blipFill>
        <p:spPr>
          <a:xfrm>
            <a:off x="471434" y="6045445"/>
            <a:ext cx="1783907" cy="809680"/>
          </a:xfrm>
          <a:prstGeom prst="rect">
            <a:avLst/>
          </a:prstGeom>
        </p:spPr>
      </p:pic>
    </p:spTree>
    <p:extLst>
      <p:ext uri="{BB962C8B-B14F-4D97-AF65-F5344CB8AC3E}">
        <p14:creationId xmlns:p14="http://schemas.microsoft.com/office/powerpoint/2010/main" val="414540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6587067" y="5953125"/>
            <a:ext cx="48260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dirty="0"/>
          </a:p>
        </p:txBody>
      </p:sp>
      <p:sp>
        <p:nvSpPr>
          <p:cNvPr id="8" name="Date Placeholder 7"/>
          <p:cNvSpPr>
            <a:spLocks noGrp="1"/>
          </p:cNvSpPr>
          <p:nvPr>
            <p:ph type="dt" sz="half" idx="2"/>
          </p:nvPr>
        </p:nvSpPr>
        <p:spPr>
          <a:xfrm>
            <a:off x="6587067" y="6111875"/>
            <a:ext cx="48260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AC5591C4-5CCB-4469-BC80-0D582F3DE5F0}" type="datetime1">
              <a:rPr lang="fi-FI" smtClean="0"/>
              <a:t>5.4.2024</a:t>
            </a:fld>
            <a:endParaRPr lang="fi-FI" dirty="0"/>
          </a:p>
        </p:txBody>
      </p:sp>
      <p:sp>
        <p:nvSpPr>
          <p:cNvPr id="9" name="Slide Number Placeholder 8"/>
          <p:cNvSpPr>
            <a:spLocks noGrp="1"/>
          </p:cNvSpPr>
          <p:nvPr>
            <p:ph type="sldNum" sz="quarter" idx="4"/>
          </p:nvPr>
        </p:nvSpPr>
        <p:spPr>
          <a:xfrm>
            <a:off x="6587067" y="6297614"/>
            <a:ext cx="48260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65DB13D-24FD-0641-8100-A6CD964B88B6}" type="slidenum">
              <a:rPr lang="fi-FI"/>
              <a:pPr>
                <a:defRPr/>
              </a:pPr>
              <a:t>‹#›</a:t>
            </a:fld>
            <a:endParaRPr lang="fi-FI"/>
          </a:p>
        </p:txBody>
      </p:sp>
    </p:spTree>
    <p:extLst>
      <p:ext uri="{BB962C8B-B14F-4D97-AF65-F5344CB8AC3E}">
        <p14:creationId xmlns:p14="http://schemas.microsoft.com/office/powerpoint/2010/main" val="3133785548"/>
      </p:ext>
    </p:extLst>
  </p:cSld>
  <p:clrMap bg1="lt1" tx1="dk1" bg2="lt2" tx2="dk2" accent1="accent1" accent2="accent2" accent3="accent3" accent4="accent4" accent5="accent5" accent6="accent6" hlink="hlink" folHlink="folHlink"/>
  <p:sldLayoutIdLst>
    <p:sldLayoutId id="2147484837" r:id="rId1"/>
    <p:sldLayoutId id="2147484861" r:id="rId2"/>
    <p:sldLayoutId id="2147484839" r:id="rId3"/>
    <p:sldLayoutId id="2147484855" r:id="rId4"/>
    <p:sldLayoutId id="2147484821" r:id="rId5"/>
    <p:sldLayoutId id="2147484847" r:id="rId6"/>
    <p:sldLayoutId id="2147484860" r:id="rId7"/>
    <p:sldLayoutId id="2147484845" r:id="rId8"/>
    <p:sldLayoutId id="2147484850" r:id="rId9"/>
    <p:sldLayoutId id="2147484858" r:id="rId10"/>
    <p:sldLayoutId id="2147484848" r:id="rId11"/>
    <p:sldLayoutId id="2147484856" r:id="rId12"/>
    <p:sldLayoutId id="2147484859" r:id="rId13"/>
    <p:sldLayoutId id="2147484852" r:id="rId14"/>
    <p:sldLayoutId id="2147484857" r:id="rId15"/>
    <p:sldLayoutId id="2147484853" r:id="rId16"/>
    <p:sldLayoutId id="2147484854" r:id="rId17"/>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D109663-CDF7-5684-1C38-912F830D4C02}"/>
              </a:ext>
            </a:extLst>
          </p:cNvPr>
          <p:cNvSpPr>
            <a:spLocks noGrp="1"/>
          </p:cNvSpPr>
          <p:nvPr>
            <p:ph sz="quarter" idx="14"/>
          </p:nvPr>
        </p:nvSpPr>
        <p:spPr>
          <a:xfrm>
            <a:off x="892114" y="0"/>
            <a:ext cx="10729383" cy="6373906"/>
          </a:xfrm>
        </p:spPr>
        <p:txBody>
          <a:bodyPr/>
          <a:lstStyle/>
          <a:p>
            <a:pPr marL="0" marR="0" lvl="0" indent="0" algn="l" defTabSz="457200" rtl="0" eaLnBrk="1" fontAlgn="base" latinLnBrk="0" hangingPunct="1">
              <a:lnSpc>
                <a:spcPct val="90000"/>
              </a:lnSpc>
              <a:spcBef>
                <a:spcPct val="0"/>
              </a:spcBef>
              <a:spcAft>
                <a:spcPct val="0"/>
              </a:spcAft>
              <a:buClrTx/>
              <a:buSzTx/>
              <a:buFontTx/>
              <a:buNone/>
              <a:tabLst>
                <a:tab pos="900430" algn="l"/>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90000"/>
              </a:lnSpc>
              <a:spcBef>
                <a:spcPct val="0"/>
              </a:spcBef>
              <a:spcAft>
                <a:spcPts val="1600"/>
              </a:spcAft>
              <a:buClrTx/>
              <a:buSzTx/>
              <a:buFontTx/>
              <a:buNone/>
              <a:tabLst>
                <a:tab pos="900430" algn="l"/>
              </a:tabLst>
              <a:defRPr/>
            </a:pPr>
            <a:r>
              <a:rPr lang="fi-FI" sz="1800" kern="100" dirty="0">
                <a:solidFill>
                  <a:schemeClr val="bg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TOTEUTUUKO OPPIMISEN TUKI LUKIOISSA? </a:t>
            </a:r>
          </a:p>
          <a:p>
            <a:pPr>
              <a:lnSpc>
                <a:spcPct val="107000"/>
              </a:lnSpc>
              <a:spcAft>
                <a:spcPts val="800"/>
              </a:spcAft>
            </a:pPr>
            <a:r>
              <a:rPr lang="fi-FI" sz="1800" kern="0" dirty="0">
                <a:solidFill>
                  <a:schemeClr val="bg2">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FÖRVERKLIGAS</a:t>
            </a:r>
            <a:r>
              <a:rPr lang="fi-FI" sz="1800" kern="100" dirty="0">
                <a:solidFill>
                  <a:schemeClr val="bg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STÖDET FÖR LÄRANDE I GYMNASIERNA?</a:t>
            </a:r>
          </a:p>
          <a:p>
            <a:pPr algn="just">
              <a:lnSpc>
                <a:spcPct val="107000"/>
              </a:lnSpc>
              <a:spcAft>
                <a:spcPts val="800"/>
              </a:spcAft>
            </a:pPr>
            <a:endParaRPr lang="fi-FI" sz="1800" kern="100" dirty="0">
              <a:solidFill>
                <a:schemeClr val="bg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13.00	Tervetuloa /</a:t>
            </a:r>
            <a:r>
              <a:rPr kumimoji="0" lang="fi-FI"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Välkommen</a:t>
            </a:r>
            <a:endPar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Harri Peltoniemi, </a:t>
            </a: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johtaja, Karvi</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base" latinLnBrk="0" hangingPunct="1">
              <a:spcBef>
                <a:spcPct val="0"/>
              </a:spcBef>
              <a:spcAft>
                <a:spcPct val="0"/>
              </a:spcAft>
              <a:buClrTx/>
              <a:buSzTx/>
              <a:buFontTx/>
              <a:buNone/>
              <a:tabLst>
                <a:tab pos="900430" algn="l"/>
              </a:tabLst>
              <a:defRPr/>
            </a:pP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1400" b="1"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t>13.10	</a:t>
            </a:r>
            <a:r>
              <a:rPr lang="fi-FI" sz="1400" b="1" dirty="0">
                <a:effectLst/>
                <a:latin typeface="Calibri" panose="020F0502020204030204" pitchFamily="34" charset="0"/>
                <a:ea typeface="Calibri" panose="020F0502020204030204" pitchFamily="34" charset="0"/>
                <a:cs typeface="Times New Roman" panose="02020603050405020304" pitchFamily="18" charset="0"/>
              </a:rPr>
              <a:t>Oppimisen tuki lukiokoulutuksessa – tuloksia ja kehittämissuosituksia/</a:t>
            </a:r>
            <a:r>
              <a:rPr lang="fi-FI" sz="1400" dirty="0">
                <a:effectLst/>
                <a:latin typeface="Calibri" panose="020F0502020204030204" pitchFamily="34" charset="0"/>
                <a:ea typeface="Calibri" panose="020F0502020204030204" pitchFamily="34" charset="0"/>
                <a:cs typeface="Times New Roman" panose="02020603050405020304" pitchFamily="18" charset="0"/>
              </a:rPr>
              <a:t> </a:t>
            </a:r>
            <a:r>
              <a:rPr lang="fi-FI" sz="1400" b="1" dirty="0" err="1">
                <a:effectLst/>
                <a:latin typeface="Calibri" panose="020F0502020204030204" pitchFamily="34" charset="0"/>
                <a:ea typeface="Calibri" panose="020F0502020204030204" pitchFamily="34" charset="0"/>
                <a:cs typeface="Times New Roman" panose="02020603050405020304" pitchFamily="18" charset="0"/>
              </a:rPr>
              <a:t>Stöd</a:t>
            </a:r>
            <a:r>
              <a:rPr lang="fi-FI" sz="1400" b="1" dirty="0">
                <a:effectLst/>
                <a:latin typeface="Calibri" panose="020F0502020204030204" pitchFamily="34" charset="0"/>
                <a:ea typeface="Calibri" panose="020F0502020204030204" pitchFamily="34" charset="0"/>
                <a:cs typeface="Times New Roman" panose="02020603050405020304" pitchFamily="18" charset="0"/>
              </a:rPr>
              <a:t> för </a:t>
            </a:r>
            <a:r>
              <a:rPr lang="fi-FI" sz="1400" b="1" dirty="0" err="1">
                <a:effectLst/>
                <a:latin typeface="Calibri" panose="020F0502020204030204" pitchFamily="34" charset="0"/>
                <a:ea typeface="Calibri" panose="020F0502020204030204" pitchFamily="34" charset="0"/>
                <a:cs typeface="Times New Roman" panose="02020603050405020304" pitchFamily="18" charset="0"/>
              </a:rPr>
              <a:t>lärandet</a:t>
            </a:r>
            <a:r>
              <a:rPr lang="fi-FI" sz="1400" b="1" dirty="0">
                <a:effectLst/>
                <a:latin typeface="Calibri" panose="020F0502020204030204" pitchFamily="34" charset="0"/>
                <a:ea typeface="Calibri" panose="020F0502020204030204" pitchFamily="34" charset="0"/>
                <a:cs typeface="Times New Roman" panose="02020603050405020304" pitchFamily="18" charset="0"/>
              </a:rPr>
              <a:t> i </a:t>
            </a:r>
            <a:r>
              <a:rPr lang="fi-FI" sz="1400" b="1" dirty="0" err="1">
                <a:effectLst/>
                <a:latin typeface="Calibri" panose="020F0502020204030204" pitchFamily="34" charset="0"/>
                <a:ea typeface="Calibri" panose="020F0502020204030204" pitchFamily="34" charset="0"/>
                <a:cs typeface="Times New Roman" panose="02020603050405020304" pitchFamily="18" charset="0"/>
              </a:rPr>
              <a:t>gymnasieutbildningen</a:t>
            </a:r>
            <a:r>
              <a:rPr lang="fi-FI" sz="1400" b="1" dirty="0">
                <a:effectLst/>
                <a:latin typeface="Calibri" panose="020F0502020204030204" pitchFamily="34" charset="0"/>
                <a:ea typeface="Calibri" panose="020F0502020204030204" pitchFamily="34" charset="0"/>
                <a:cs typeface="Times New Roman" panose="02020603050405020304" pitchFamily="18" charset="0"/>
              </a:rPr>
              <a:t> – </a:t>
            </a:r>
          </a:p>
          <a:p>
            <a:pPr marL="0" marR="0" lvl="0" indent="0" algn="l" defTabSz="457200" rtl="0" eaLnBrk="1" fontAlgn="base" latinLnBrk="0" hangingPunct="1">
              <a:spcBef>
                <a:spcPct val="0"/>
              </a:spcBef>
              <a:spcAft>
                <a:spcPct val="0"/>
              </a:spcAft>
              <a:buClrTx/>
              <a:buSzTx/>
              <a:buFontTx/>
              <a:buNone/>
              <a:tabLst>
                <a:tab pos="900430" algn="l"/>
              </a:tabLst>
              <a:defRPr/>
            </a:pPr>
            <a:r>
              <a:rPr lang="fi-FI" sz="1400" b="1" dirty="0">
                <a:effectLst/>
                <a:latin typeface="Calibri" panose="020F0502020204030204" pitchFamily="34" charset="0"/>
                <a:ea typeface="Calibri" panose="020F0502020204030204" pitchFamily="34" charset="0"/>
                <a:cs typeface="Times New Roman" panose="02020603050405020304" pitchFamily="18" charset="0"/>
              </a:rPr>
              <a:t>	</a:t>
            </a:r>
            <a:r>
              <a:rPr lang="fi-FI" sz="1400" b="1" dirty="0" err="1">
                <a:effectLst/>
                <a:latin typeface="Calibri" panose="020F0502020204030204" pitchFamily="34" charset="0"/>
                <a:ea typeface="Calibri" panose="020F0502020204030204" pitchFamily="34" charset="0"/>
                <a:cs typeface="Times New Roman" panose="02020603050405020304" pitchFamily="18" charset="0"/>
              </a:rPr>
              <a:t>resultat</a:t>
            </a:r>
            <a:r>
              <a:rPr lang="fi-FI" sz="1400" b="1" dirty="0">
                <a:effectLst/>
                <a:latin typeface="Calibri" panose="020F0502020204030204" pitchFamily="34" charset="0"/>
                <a:ea typeface="Calibri" panose="020F0502020204030204" pitchFamily="34" charset="0"/>
                <a:cs typeface="Times New Roman" panose="02020603050405020304" pitchFamily="18" charset="0"/>
              </a:rPr>
              <a:t> </a:t>
            </a:r>
            <a:r>
              <a:rPr lang="fi-FI" sz="1400" b="1" dirty="0" err="1">
                <a:effectLst/>
                <a:latin typeface="Calibri" panose="020F0502020204030204" pitchFamily="34" charset="0"/>
                <a:ea typeface="Calibri" panose="020F0502020204030204" pitchFamily="34" charset="0"/>
                <a:cs typeface="Times New Roman" panose="02020603050405020304" pitchFamily="18" charset="0"/>
              </a:rPr>
              <a:t>och</a:t>
            </a:r>
            <a:r>
              <a:rPr lang="fi-FI" sz="1400" b="1" dirty="0">
                <a:effectLst/>
                <a:latin typeface="Calibri" panose="020F0502020204030204" pitchFamily="34" charset="0"/>
                <a:ea typeface="Calibri" panose="020F0502020204030204" pitchFamily="34" charset="0"/>
                <a:cs typeface="Times New Roman" panose="02020603050405020304" pitchFamily="18" charset="0"/>
              </a:rPr>
              <a:t> </a:t>
            </a:r>
            <a:r>
              <a:rPr lang="fi-FI" sz="1400" b="1" dirty="0" err="1">
                <a:effectLst/>
                <a:latin typeface="Calibri" panose="020F0502020204030204" pitchFamily="34" charset="0"/>
                <a:ea typeface="Calibri" panose="020F0502020204030204" pitchFamily="34" charset="0"/>
                <a:cs typeface="Times New Roman" panose="02020603050405020304" pitchFamily="18" charset="0"/>
              </a:rPr>
              <a:t>rekommendationer</a:t>
            </a:r>
            <a:endPar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Jan Hellgren, Jukka Marjanen ja Jaana Saarinen, </a:t>
            </a:r>
            <a:r>
              <a:rPr kumimoji="0" lang="fi-FI"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Karvi</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13.40		</a:t>
            </a:r>
            <a:r>
              <a:rPr lang="fi-FI" sz="1400" b="1" kern="100" dirty="0">
                <a:effectLst/>
                <a:latin typeface="Calibri" panose="020F0502020204030204" pitchFamily="34" charset="0"/>
                <a:ea typeface="Calibri" panose="020F0502020204030204" pitchFamily="34" charset="0"/>
                <a:cs typeface="Times New Roman" panose="02020603050405020304" pitchFamily="18" charset="0"/>
              </a:rPr>
              <a:t>Lukion erityisopettajan puheenvuoro /</a:t>
            </a:r>
            <a:r>
              <a:rPr lang="fi-FI"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400" kern="100" dirty="0" err="1">
                <a:latin typeface="Calibri" panose="020F0502020204030204" pitchFamily="34" charset="0"/>
                <a:ea typeface="Calibri" panose="020F0502020204030204" pitchFamily="34" charset="0"/>
                <a:cs typeface="Times New Roman" panose="02020603050405020304" pitchFamily="18" charset="0"/>
              </a:rPr>
              <a:t>Kommentar</a:t>
            </a:r>
            <a:r>
              <a:rPr lang="fi-FI" sz="1400" b="1" kern="100" dirty="0">
                <a:effectLst/>
                <a:latin typeface="Calibri" panose="020F0502020204030204" pitchFamily="34" charset="0"/>
                <a:ea typeface="Calibri" panose="020F0502020204030204" pitchFamily="34" charset="0"/>
                <a:cs typeface="Times New Roman" panose="02020603050405020304" pitchFamily="18" charset="0"/>
              </a:rPr>
              <a:t> av en </a:t>
            </a:r>
            <a:r>
              <a:rPr lang="fi-FI" sz="1400" b="1" kern="100" dirty="0" err="1">
                <a:effectLst/>
                <a:latin typeface="Calibri" panose="020F0502020204030204" pitchFamily="34" charset="0"/>
                <a:ea typeface="Calibri" panose="020F0502020204030204" pitchFamily="34" charset="0"/>
                <a:cs typeface="Times New Roman" panose="02020603050405020304" pitchFamily="18" charset="0"/>
              </a:rPr>
              <a:t>speciallärare</a:t>
            </a:r>
            <a:r>
              <a:rPr lang="fi-FI" sz="1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400" b="1" kern="100" dirty="0" err="1">
                <a:effectLst/>
                <a:latin typeface="Calibri" panose="020F0502020204030204" pitchFamily="34" charset="0"/>
                <a:ea typeface="Calibri" panose="020F0502020204030204" pitchFamily="34" charset="0"/>
                <a:cs typeface="Times New Roman" panose="02020603050405020304" pitchFamily="18" charset="0"/>
              </a:rPr>
              <a:t>på</a:t>
            </a:r>
            <a:r>
              <a:rPr lang="fi-FI" sz="1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400" b="1" kern="100" dirty="0" err="1">
                <a:effectLst/>
                <a:latin typeface="Calibri" panose="020F0502020204030204" pitchFamily="34" charset="0"/>
                <a:ea typeface="Calibri" panose="020F0502020204030204" pitchFamily="34" charset="0"/>
                <a:cs typeface="Times New Roman" panose="02020603050405020304" pitchFamily="18" charset="0"/>
              </a:rPr>
              <a:t>gymnasiet</a:t>
            </a:r>
            <a:endParaRPr lang="fi-FI"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i-FI" sz="1400" dirty="0">
                <a:effectLst/>
                <a:latin typeface="Calibri" panose="020F0502020204030204" pitchFamily="34" charset="0"/>
                <a:ea typeface="Calibri" panose="020F0502020204030204" pitchFamily="34" charset="0"/>
                <a:cs typeface="Times New Roman" panose="02020603050405020304" pitchFamily="18" charset="0"/>
              </a:rPr>
              <a:t>		</a:t>
            </a:r>
            <a:r>
              <a:rPr lang="fi-FI" sz="1400" b="0" dirty="0">
                <a:effectLst/>
                <a:latin typeface="Calibri" panose="020F0502020204030204" pitchFamily="34" charset="0"/>
                <a:ea typeface="Calibri" panose="020F0502020204030204" pitchFamily="34" charset="0"/>
                <a:cs typeface="Times New Roman" panose="02020603050405020304" pitchFamily="18" charset="0"/>
              </a:rPr>
              <a:t>Maria Niskakoski, </a:t>
            </a:r>
            <a:r>
              <a:rPr lang="fi-FI" sz="1400" b="0" i="1" dirty="0">
                <a:effectLst/>
                <a:latin typeface="Calibri" panose="020F0502020204030204" pitchFamily="34" charset="0"/>
                <a:ea typeface="Calibri" panose="020F0502020204030204" pitchFamily="34" charset="0"/>
                <a:cs typeface="Times New Roman" panose="02020603050405020304" pitchFamily="18" charset="0"/>
              </a:rPr>
              <a:t>erityisopettaja Schildtin lukio, Jyväskylän koulutuskuntayhtymä </a:t>
            </a:r>
            <a:r>
              <a:rPr lang="fi-FI" sz="1400" b="0" i="1" dirty="0" err="1">
                <a:effectLst/>
                <a:latin typeface="Calibri" panose="020F0502020204030204" pitchFamily="34" charset="0"/>
                <a:ea typeface="Calibri" panose="020F0502020204030204" pitchFamily="34" charset="0"/>
                <a:cs typeface="Times New Roman" panose="02020603050405020304" pitchFamily="18" charset="0"/>
              </a:rPr>
              <a:t>Gradia</a:t>
            </a:r>
            <a:endParaRPr lang="fi-FI" sz="1400" b="0" i="1" dirty="0">
              <a:effectLst/>
              <a:latin typeface="Calibri" panose="020F0502020204030204" pitchFamily="34" charset="0"/>
              <a:ea typeface="Calibri" panose="020F0502020204030204" pitchFamily="34" charset="0"/>
              <a:cs typeface="Times New Roman" panose="02020603050405020304" pitchFamily="18" charset="0"/>
            </a:endParaRPr>
          </a:p>
          <a:p>
            <a:endParaRPr kumimoji="0" lang="fi-FI"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13.50	Mistä koostuu oppimisen tuki lukioissa? </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1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Vad</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1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innebär</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1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stödet</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för </a:t>
            </a:r>
            <a:r>
              <a:rPr lang="fi-FI" sz="1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lärande</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i </a:t>
            </a:r>
            <a:r>
              <a:rPr lang="fi-FI" sz="1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gymnasierna</a:t>
            </a:r>
            <a:r>
              <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Mikael Eriksson, </a:t>
            </a: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rehtori, </a:t>
            </a:r>
            <a:r>
              <a:rPr lang="fi-FI" sz="1400" b="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Kyrkslätt</a:t>
            </a: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gymnasium</a:t>
            </a:r>
            <a:endParaRPr kumimoji="0" lang="fi-FI" sz="1400" b="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Tuire </a:t>
            </a:r>
            <a:r>
              <a:rPr lang="fi-FI" sz="1400" b="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Honkimäki</a:t>
            </a: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erityisopettaja, Helsingin suomalainen yhteiskoulu</a:t>
            </a:r>
            <a:endParaRPr kumimoji="0" lang="fi-FI"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Petri Lehikoinen, </a:t>
            </a: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opetusneuvos, Opetushallitus</a:t>
            </a:r>
          </a:p>
          <a:p>
            <a:pPr marL="0" marR="0" lvl="0" indent="0" algn="l" defTabSz="457200" rtl="0" eaLnBrk="1" fontAlgn="base" latinLnBrk="0" hangingPunct="1">
              <a:spcBef>
                <a:spcPct val="0"/>
              </a:spcBef>
              <a:spcAft>
                <a:spcPct val="0"/>
              </a:spcAft>
              <a:buClrTx/>
              <a:buSzTx/>
              <a:buFontTx/>
              <a:buNone/>
              <a:tabLst>
                <a:tab pos="900430" algn="l"/>
              </a:tabLst>
              <a:defRPr/>
            </a:pP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Nooa Silvonen</a:t>
            </a: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lukiolainen, Oulun suomalainen yhteiskoulu</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fi-FI" sz="1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Keskustelua vetävät Jan Hellgren &amp; Jaana Saarinen</a:t>
            </a:r>
            <a:endParaRPr kumimoji="0" lang="fi-FI"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1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14.50	Päätössanat / </a:t>
            </a:r>
            <a:r>
              <a:rPr kumimoji="0" lang="fi-FI"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Slutord</a:t>
            </a:r>
            <a:endPar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Salla Venäläinen, </a:t>
            </a:r>
            <a:r>
              <a:rPr kumimoji="0" lang="fi-FI"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yleissivistävän yksikön johtaja, Karvi</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15.00	Tilaisuus päättyy / </a:t>
            </a:r>
            <a:r>
              <a:rPr kumimoji="0" lang="fi-FI"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Webbinariet</a:t>
            </a:r>
            <a:r>
              <a:rPr kumimoji="0" lang="fi-FI"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i-FI"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avslutas</a:t>
            </a:r>
            <a:endParaRPr kumimoji="0" lang="fi-F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90000"/>
              </a:lnSpc>
              <a:spcBef>
                <a:spcPct val="0"/>
              </a:spcBef>
              <a:spcAft>
                <a:spcPct val="0"/>
              </a:spcAft>
              <a:buClrTx/>
              <a:buSzTx/>
              <a:buFontTx/>
              <a:buNone/>
              <a:tabLst>
                <a:tab pos="900430" algn="l"/>
              </a:tabLst>
              <a:defRPr/>
            </a:pPr>
            <a:r>
              <a:rPr kumimoji="0" lang="fi-FI" sz="13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i-FI"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r>
              <a:rPr lang="fi-FI" sz="1300" dirty="0"/>
              <a:t> </a:t>
            </a:r>
          </a:p>
        </p:txBody>
      </p:sp>
      <p:sp>
        <p:nvSpPr>
          <p:cNvPr id="4" name="Päivämäärän paikkamerkki 3">
            <a:extLst>
              <a:ext uri="{FF2B5EF4-FFF2-40B4-BE49-F238E27FC236}">
                <a16:creationId xmlns:a16="http://schemas.microsoft.com/office/drawing/2014/main" id="{421AEB64-AA9E-0B03-0154-6DB0C181166F}"/>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D744B0EA-A365-0806-C320-7850D9ED3F61}"/>
              </a:ext>
            </a:extLst>
          </p:cNvPr>
          <p:cNvSpPr>
            <a:spLocks noGrp="1"/>
          </p:cNvSpPr>
          <p:nvPr>
            <p:ph type="sldNum" sz="quarter" idx="17"/>
          </p:nvPr>
        </p:nvSpPr>
        <p:spPr/>
        <p:txBody>
          <a:bodyPr/>
          <a:lstStyle/>
          <a:p>
            <a:pPr>
              <a:defRPr/>
            </a:pPr>
            <a:fld id="{1C07628F-9402-FB47-93B5-FC3C3BFEEBE0}" type="slidenum">
              <a:rPr lang="fi-FI" smtClean="0"/>
              <a:pPr>
                <a:defRPr/>
              </a:pPr>
              <a:t>1</a:t>
            </a:fld>
            <a:endParaRPr lang="fi-FI"/>
          </a:p>
        </p:txBody>
      </p:sp>
    </p:spTree>
    <p:extLst>
      <p:ext uri="{BB962C8B-B14F-4D97-AF65-F5344CB8AC3E}">
        <p14:creationId xmlns:p14="http://schemas.microsoft.com/office/powerpoint/2010/main" val="913612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FAAAA3-5BB5-5577-A95C-D3DE3DB06F35}"/>
              </a:ext>
            </a:extLst>
          </p:cNvPr>
          <p:cNvSpPr>
            <a:spLocks noGrp="1"/>
          </p:cNvSpPr>
          <p:nvPr>
            <p:ph type="ctrTitle"/>
          </p:nvPr>
        </p:nvSpPr>
        <p:spPr>
          <a:xfrm>
            <a:off x="597960" y="479224"/>
            <a:ext cx="10729383" cy="1195798"/>
          </a:xfrm>
        </p:spPr>
        <p:txBody>
          <a:bodyPr/>
          <a:lstStyle/>
          <a:p>
            <a:r>
              <a:rPr lang="en-US" sz="3200" dirty="0" err="1"/>
              <a:t>Oppimisen</a:t>
            </a:r>
            <a:r>
              <a:rPr lang="en-US" sz="3200" dirty="0"/>
              <a:t> </a:t>
            </a:r>
            <a:r>
              <a:rPr lang="en-US" sz="3200" dirty="0" err="1"/>
              <a:t>tuki</a:t>
            </a:r>
            <a:r>
              <a:rPr lang="en-US" sz="3200" dirty="0"/>
              <a:t>: </a:t>
            </a:r>
            <a:r>
              <a:rPr lang="en-US" sz="3200" dirty="0" err="1"/>
              <a:t>ensihavainnosta</a:t>
            </a:r>
            <a:r>
              <a:rPr lang="en-US" sz="3200" dirty="0"/>
              <a:t> </a:t>
            </a:r>
            <a:r>
              <a:rPr lang="en-US" sz="3200" dirty="0" err="1"/>
              <a:t>ylioppilastutkintoon</a:t>
            </a:r>
            <a:r>
              <a:rPr lang="en-US" sz="3200" dirty="0"/>
              <a:t> </a:t>
            </a:r>
          </a:p>
        </p:txBody>
      </p:sp>
      <p:pic>
        <p:nvPicPr>
          <p:cNvPr id="6" name="Sisällön paikkamerkki 5" descr="kuva">
            <a:extLst>
              <a:ext uri="{FF2B5EF4-FFF2-40B4-BE49-F238E27FC236}">
                <a16:creationId xmlns:a16="http://schemas.microsoft.com/office/drawing/2014/main" id="{231E0E9E-40E9-4768-D786-D2EECF3886A7}"/>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1635465" y="1685677"/>
            <a:ext cx="8324677" cy="3768092"/>
          </a:xfrm>
          <a:prstGeom prst="rect">
            <a:avLst/>
          </a:prstGeom>
          <a:noFill/>
          <a:ln>
            <a:noFill/>
          </a:ln>
        </p:spPr>
      </p:pic>
      <p:sp>
        <p:nvSpPr>
          <p:cNvPr id="4" name="Päivämäärän paikkamerkki 3">
            <a:extLst>
              <a:ext uri="{FF2B5EF4-FFF2-40B4-BE49-F238E27FC236}">
                <a16:creationId xmlns:a16="http://schemas.microsoft.com/office/drawing/2014/main" id="{531E8C1D-8B5F-2155-36A2-26C1C658602E}"/>
              </a:ext>
            </a:extLst>
          </p:cNvPr>
          <p:cNvSpPr>
            <a:spLocks noGrp="1"/>
          </p:cNvSpPr>
          <p:nvPr>
            <p:ph type="dt" sz="half" idx="15"/>
          </p:nvPr>
        </p:nvSpPr>
        <p:spPr>
          <a:xfrm>
            <a:off x="6587067" y="6298084"/>
            <a:ext cx="4826000" cy="185738"/>
          </a:xfrm>
        </p:spPr>
        <p:txBody>
          <a:bodyPr anchor="ctr">
            <a:normAutofit/>
          </a:bodyPr>
          <a:lstStyle/>
          <a:p>
            <a:pPr>
              <a:lnSpc>
                <a:spcPct val="90000"/>
              </a:lnSpc>
              <a:spcAft>
                <a:spcPts val="600"/>
              </a:spcAft>
              <a:defRPr/>
            </a:pPr>
            <a:fld id="{894D85A3-5928-4FA8-B074-1A44C471BF7F}" type="datetime1">
              <a:rPr lang="fi-FI" sz="600" smtClean="0"/>
              <a:pPr>
                <a:lnSpc>
                  <a:spcPct val="90000"/>
                </a:lnSpc>
                <a:spcAft>
                  <a:spcPts val="600"/>
                </a:spcAft>
                <a:defRPr/>
              </a:pPr>
              <a:t>5.4.2024</a:t>
            </a:fld>
            <a:endParaRPr lang="fi-FI" sz="600"/>
          </a:p>
        </p:txBody>
      </p:sp>
      <p:sp>
        <p:nvSpPr>
          <p:cNvPr id="5" name="Dian numeron paikkamerkki 4">
            <a:extLst>
              <a:ext uri="{FF2B5EF4-FFF2-40B4-BE49-F238E27FC236}">
                <a16:creationId xmlns:a16="http://schemas.microsoft.com/office/drawing/2014/main" id="{0E1893DE-85EF-D2CC-4E8C-7FDCB8716BD3}"/>
              </a:ext>
            </a:extLst>
          </p:cNvPr>
          <p:cNvSpPr>
            <a:spLocks noGrp="1"/>
          </p:cNvSpPr>
          <p:nvPr>
            <p:ph type="sldNum" sz="quarter" idx="17"/>
          </p:nvPr>
        </p:nvSpPr>
        <p:spPr>
          <a:xfrm>
            <a:off x="6587067" y="6483823"/>
            <a:ext cx="4826000" cy="161925"/>
          </a:xfrm>
        </p:spPr>
        <p:txBody>
          <a:bodyPr anchor="ctr">
            <a:normAutofit/>
          </a:bodyPr>
          <a:lstStyle/>
          <a:p>
            <a:pPr>
              <a:lnSpc>
                <a:spcPct val="90000"/>
              </a:lnSpc>
              <a:spcAft>
                <a:spcPts val="600"/>
              </a:spcAft>
              <a:defRPr/>
            </a:pPr>
            <a:fld id="{1C07628F-9402-FB47-93B5-FC3C3BFEEBE0}" type="slidenum">
              <a:rPr lang="fi-FI" sz="500" smtClean="0"/>
              <a:pPr>
                <a:lnSpc>
                  <a:spcPct val="90000"/>
                </a:lnSpc>
                <a:spcAft>
                  <a:spcPts val="600"/>
                </a:spcAft>
                <a:defRPr/>
              </a:pPr>
              <a:t>10</a:t>
            </a:fld>
            <a:endParaRPr lang="fi-FI" sz="500"/>
          </a:p>
        </p:txBody>
      </p:sp>
    </p:spTree>
    <p:extLst>
      <p:ext uri="{BB962C8B-B14F-4D97-AF65-F5344CB8AC3E}">
        <p14:creationId xmlns:p14="http://schemas.microsoft.com/office/powerpoint/2010/main" val="2580946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A48766-32A9-C64C-48AA-84C6C7B7830D}"/>
              </a:ext>
            </a:extLst>
          </p:cNvPr>
          <p:cNvSpPr>
            <a:spLocks noGrp="1"/>
          </p:cNvSpPr>
          <p:nvPr>
            <p:ph type="ctrTitle"/>
          </p:nvPr>
        </p:nvSpPr>
        <p:spPr/>
        <p:txBody>
          <a:bodyPr/>
          <a:lstStyle/>
          <a:p>
            <a:r>
              <a:rPr lang="fi-FI" dirty="0"/>
              <a:t>Resursseista</a:t>
            </a:r>
          </a:p>
        </p:txBody>
      </p:sp>
      <p:sp>
        <p:nvSpPr>
          <p:cNvPr id="4" name="Päivämäärän paikkamerkki 3">
            <a:extLst>
              <a:ext uri="{FF2B5EF4-FFF2-40B4-BE49-F238E27FC236}">
                <a16:creationId xmlns:a16="http://schemas.microsoft.com/office/drawing/2014/main" id="{5DDFA9F5-E28F-B906-1436-B26CC39FA630}"/>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D687C116-058C-3303-003D-8D1B9BD7E503}"/>
              </a:ext>
            </a:extLst>
          </p:cNvPr>
          <p:cNvSpPr>
            <a:spLocks noGrp="1"/>
          </p:cNvSpPr>
          <p:nvPr>
            <p:ph type="sldNum" sz="quarter" idx="17"/>
          </p:nvPr>
        </p:nvSpPr>
        <p:spPr/>
        <p:txBody>
          <a:bodyPr/>
          <a:lstStyle/>
          <a:p>
            <a:pPr>
              <a:defRPr/>
            </a:pPr>
            <a:fld id="{1C07628F-9402-FB47-93B5-FC3C3BFEEBE0}" type="slidenum">
              <a:rPr lang="fi-FI" smtClean="0"/>
              <a:pPr>
                <a:defRPr/>
              </a:pPr>
              <a:t>11</a:t>
            </a:fld>
            <a:endParaRPr lang="fi-FI"/>
          </a:p>
        </p:txBody>
      </p:sp>
      <p:graphicFrame>
        <p:nvGraphicFramePr>
          <p:cNvPr id="7" name="Kaavio 6">
            <a:extLst>
              <a:ext uri="{FF2B5EF4-FFF2-40B4-BE49-F238E27FC236}">
                <a16:creationId xmlns:a16="http://schemas.microsoft.com/office/drawing/2014/main" id="{FB7C0548-82A0-4A36-B837-AFF5D6F92975}"/>
              </a:ext>
            </a:extLst>
          </p:cNvPr>
          <p:cNvGraphicFramePr>
            <a:graphicFrameLocks/>
          </p:cNvGraphicFramePr>
          <p:nvPr>
            <p:extLst>
              <p:ext uri="{D42A27DB-BD31-4B8C-83A1-F6EECF244321}">
                <p14:modId xmlns:p14="http://schemas.microsoft.com/office/powerpoint/2010/main" val="455610694"/>
              </p:ext>
            </p:extLst>
          </p:nvPr>
        </p:nvGraphicFramePr>
        <p:xfrm>
          <a:off x="2011919" y="1146255"/>
          <a:ext cx="8149114" cy="4207470"/>
        </p:xfrm>
        <a:graphic>
          <a:graphicData uri="http://schemas.openxmlformats.org/drawingml/2006/chart">
            <c:chart xmlns:c="http://schemas.openxmlformats.org/drawingml/2006/chart" xmlns:r="http://schemas.openxmlformats.org/officeDocument/2006/relationships" r:id="rId2"/>
          </a:graphicData>
        </a:graphic>
      </p:graphicFrame>
      <p:sp>
        <p:nvSpPr>
          <p:cNvPr id="3" name="Suorakulmio 2">
            <a:extLst>
              <a:ext uri="{FF2B5EF4-FFF2-40B4-BE49-F238E27FC236}">
                <a16:creationId xmlns:a16="http://schemas.microsoft.com/office/drawing/2014/main" id="{25AD4890-6EBD-0740-2CF9-7247FD915C46}"/>
              </a:ext>
            </a:extLst>
          </p:cNvPr>
          <p:cNvSpPr/>
          <p:nvPr/>
        </p:nvSpPr>
        <p:spPr>
          <a:xfrm>
            <a:off x="2725684" y="3397207"/>
            <a:ext cx="7458085" cy="759420"/>
          </a:xfrm>
          <a:prstGeom prst="rect">
            <a:avLst/>
          </a:prstGeom>
          <a:solidFill>
            <a:srgbClr val="FF0000">
              <a:alpha val="1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D206CDB7-0CBF-3136-8191-00DF94EA2599}"/>
              </a:ext>
            </a:extLst>
          </p:cNvPr>
          <p:cNvSpPr/>
          <p:nvPr/>
        </p:nvSpPr>
        <p:spPr>
          <a:xfrm>
            <a:off x="2819388" y="2016520"/>
            <a:ext cx="7458085" cy="759420"/>
          </a:xfrm>
          <a:prstGeom prst="rect">
            <a:avLst/>
          </a:prstGeom>
          <a:solidFill>
            <a:srgbClr val="FF0000">
              <a:alpha val="1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8297C989-6D7D-0D53-E285-DC9033E05FAE}"/>
              </a:ext>
            </a:extLst>
          </p:cNvPr>
          <p:cNvSpPr/>
          <p:nvPr/>
        </p:nvSpPr>
        <p:spPr>
          <a:xfrm>
            <a:off x="2805093" y="1187349"/>
            <a:ext cx="7458085" cy="759420"/>
          </a:xfrm>
          <a:prstGeom prst="rect">
            <a:avLst/>
          </a:prstGeom>
          <a:solidFill>
            <a:srgbClr val="FF0000">
              <a:alpha val="1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4788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BA64C-FC94-062B-EEA9-E34D2E2A5923}"/>
              </a:ext>
            </a:extLst>
          </p:cNvPr>
          <p:cNvSpPr>
            <a:spLocks noGrp="1"/>
          </p:cNvSpPr>
          <p:nvPr>
            <p:ph type="ctrTitle"/>
          </p:nvPr>
        </p:nvSpPr>
        <p:spPr/>
        <p:txBody>
          <a:bodyPr/>
          <a:lstStyle/>
          <a:p>
            <a:r>
              <a:rPr lang="fi-FI" dirty="0"/>
              <a:t>Resursseista</a:t>
            </a:r>
          </a:p>
        </p:txBody>
      </p:sp>
      <p:sp>
        <p:nvSpPr>
          <p:cNvPr id="4" name="Päivämäärän paikkamerkki 3">
            <a:extLst>
              <a:ext uri="{FF2B5EF4-FFF2-40B4-BE49-F238E27FC236}">
                <a16:creationId xmlns:a16="http://schemas.microsoft.com/office/drawing/2014/main" id="{02B3EA9D-46F6-3242-1784-C9506C1EE644}"/>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A3227162-7671-FE77-1D9E-0B45FAB92BEF}"/>
              </a:ext>
            </a:extLst>
          </p:cNvPr>
          <p:cNvSpPr>
            <a:spLocks noGrp="1"/>
          </p:cNvSpPr>
          <p:nvPr>
            <p:ph type="sldNum" sz="quarter" idx="17"/>
          </p:nvPr>
        </p:nvSpPr>
        <p:spPr/>
        <p:txBody>
          <a:bodyPr/>
          <a:lstStyle/>
          <a:p>
            <a:pPr>
              <a:defRPr/>
            </a:pPr>
            <a:fld id="{1C07628F-9402-FB47-93B5-FC3C3BFEEBE0}" type="slidenum">
              <a:rPr lang="fi-FI" smtClean="0"/>
              <a:pPr>
                <a:defRPr/>
              </a:pPr>
              <a:t>12</a:t>
            </a:fld>
            <a:endParaRPr lang="fi-FI"/>
          </a:p>
        </p:txBody>
      </p:sp>
      <p:graphicFrame>
        <p:nvGraphicFramePr>
          <p:cNvPr id="6" name="Kaavio 5">
            <a:extLst>
              <a:ext uri="{FF2B5EF4-FFF2-40B4-BE49-F238E27FC236}">
                <a16:creationId xmlns:a16="http://schemas.microsoft.com/office/drawing/2014/main" id="{ABCFF8DF-583E-974C-9879-9BC60ABA7415}"/>
              </a:ext>
            </a:extLst>
          </p:cNvPr>
          <p:cNvGraphicFramePr>
            <a:graphicFrameLocks noChangeAspect="1"/>
          </p:cNvGraphicFramePr>
          <p:nvPr>
            <p:extLst>
              <p:ext uri="{D42A27DB-BD31-4B8C-83A1-F6EECF244321}">
                <p14:modId xmlns:p14="http://schemas.microsoft.com/office/powerpoint/2010/main" val="2694638122"/>
              </p:ext>
            </p:extLst>
          </p:nvPr>
        </p:nvGraphicFramePr>
        <p:xfrm>
          <a:off x="362007" y="802437"/>
          <a:ext cx="6105524" cy="24644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Kaavio 6">
            <a:extLst>
              <a:ext uri="{FF2B5EF4-FFF2-40B4-BE49-F238E27FC236}">
                <a16:creationId xmlns:a16="http://schemas.microsoft.com/office/drawing/2014/main" id="{B371830D-2480-DEA3-C2DA-6C8C7FDCF86D}"/>
              </a:ext>
            </a:extLst>
          </p:cNvPr>
          <p:cNvGraphicFramePr/>
          <p:nvPr>
            <p:extLst>
              <p:ext uri="{D42A27DB-BD31-4B8C-83A1-F6EECF244321}">
                <p14:modId xmlns:p14="http://schemas.microsoft.com/office/powerpoint/2010/main" val="2577566026"/>
              </p:ext>
            </p:extLst>
          </p:nvPr>
        </p:nvGraphicFramePr>
        <p:xfrm>
          <a:off x="6778641" y="600075"/>
          <a:ext cx="5324474" cy="5448301"/>
        </p:xfrm>
        <a:graphic>
          <a:graphicData uri="http://schemas.openxmlformats.org/drawingml/2006/chart">
            <c:chart xmlns:c="http://schemas.openxmlformats.org/drawingml/2006/chart" xmlns:r="http://schemas.openxmlformats.org/officeDocument/2006/relationships" r:id="rId3"/>
          </a:graphicData>
        </a:graphic>
      </p:graphicFrame>
      <p:sp>
        <p:nvSpPr>
          <p:cNvPr id="8" name="Suorakulmio 7">
            <a:extLst>
              <a:ext uri="{FF2B5EF4-FFF2-40B4-BE49-F238E27FC236}">
                <a16:creationId xmlns:a16="http://schemas.microsoft.com/office/drawing/2014/main" id="{70B913A3-536D-5E55-EE19-B63AADD9456B}"/>
              </a:ext>
            </a:extLst>
          </p:cNvPr>
          <p:cNvSpPr/>
          <p:nvPr/>
        </p:nvSpPr>
        <p:spPr>
          <a:xfrm>
            <a:off x="6647410" y="642581"/>
            <a:ext cx="5324474" cy="1476375"/>
          </a:xfrm>
          <a:prstGeom prst="rect">
            <a:avLst/>
          </a:prstGeom>
          <a:solidFill>
            <a:srgbClr val="FF0000">
              <a:alpha val="1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 name="Suorakulmio 2">
            <a:extLst>
              <a:ext uri="{FF2B5EF4-FFF2-40B4-BE49-F238E27FC236}">
                <a16:creationId xmlns:a16="http://schemas.microsoft.com/office/drawing/2014/main" id="{96515788-4F7C-1E3E-81FE-051A697F2CC1}"/>
              </a:ext>
            </a:extLst>
          </p:cNvPr>
          <p:cNvSpPr/>
          <p:nvPr/>
        </p:nvSpPr>
        <p:spPr>
          <a:xfrm>
            <a:off x="6467531" y="4000855"/>
            <a:ext cx="5324474" cy="1476376"/>
          </a:xfrm>
          <a:prstGeom prst="rect">
            <a:avLst/>
          </a:prstGeom>
          <a:solidFill>
            <a:srgbClr val="FF0000">
              <a:alpha val="1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8E5DFD3B-3379-05D9-3787-1F11C37D2D93}"/>
              </a:ext>
            </a:extLst>
          </p:cNvPr>
          <p:cNvSpPr txBox="1"/>
          <p:nvPr/>
        </p:nvSpPr>
        <p:spPr>
          <a:xfrm>
            <a:off x="161925" y="3965868"/>
            <a:ext cx="6096000" cy="2660215"/>
          </a:xfrm>
          <a:prstGeom prst="rect">
            <a:avLst/>
          </a:prstGeom>
          <a:solidFill>
            <a:schemeClr val="bg1"/>
          </a:solidFill>
          <a:ln>
            <a:solidFill>
              <a:schemeClr val="accent1"/>
            </a:solidFill>
          </a:ln>
        </p:spPr>
        <p:txBody>
          <a:bodyPr wrap="square">
            <a:spAutoFit/>
          </a:bodyPr>
          <a:lstStyle/>
          <a:p>
            <a:pPr marL="45720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Pystyn tällä resurssilla hoitamaan kartoitukset, testit ja lausunnot ja jonkin verran yksilöohjausta. Jos tavoitteena on oppitunteihin ja opetukseen osallistuminen, resurssi ei riitä alkuunkaan. Toisaalta ajattelenkin niin, että oppiaineisiin kohdistuvasta opetuksesta tuleekin vastata aineenopettajien. Yksilöohjaukseni kohdistuu lähinnä opiskelutaitoihin, ajankäyttöön, keskittymisen tukemiseen jne. </a:t>
            </a:r>
            <a:r>
              <a:rPr lang="fi-FI" sz="1200" dirty="0">
                <a:effectLst/>
                <a:latin typeface="Calibri" panose="020F0502020204030204" pitchFamily="34" charset="0"/>
                <a:ea typeface="Calibri" panose="020F0502020204030204" pitchFamily="34" charset="0"/>
                <a:cs typeface="Arial" panose="020B0604020202020204" pitchFamily="34" charset="0"/>
              </a:rPr>
              <a:t>(Erityisopettaja 69)</a:t>
            </a:r>
            <a:endParaRPr lang="fi-FI" sz="1200" dirty="0">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 Priorisoin lakisääteiset eli seulat, yksilötutkimukset ja lausunnot YTL:ään. Loppuja asioita hoidan, jos jää aikaa. [---] </a:t>
            </a:r>
            <a:r>
              <a:rPr lang="fi-FI" sz="1200" dirty="0">
                <a:effectLst/>
                <a:latin typeface="Calibri" panose="020F0502020204030204" pitchFamily="34" charset="0"/>
                <a:ea typeface="Calibri" panose="020F0502020204030204" pitchFamily="34" charset="0"/>
                <a:cs typeface="Arial" panose="020B0604020202020204" pitchFamily="34" charset="0"/>
              </a:rPr>
              <a:t>(Erityisopettaja 40)</a:t>
            </a:r>
          </a:p>
          <a:p>
            <a:pPr marL="45720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I </a:t>
            </a:r>
            <a:r>
              <a:rPr lang="fi-FI" sz="1200" i="1" dirty="0" err="1">
                <a:effectLst/>
                <a:latin typeface="Calibri" panose="020F0502020204030204" pitchFamily="34" charset="0"/>
                <a:ea typeface="Calibri" panose="020F0502020204030204" pitchFamily="34" charset="0"/>
                <a:cs typeface="Arial" panose="020B0604020202020204" pitchFamily="34" charset="0"/>
              </a:rPr>
              <a:t>teorin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finns</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det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tid</a:t>
            </a:r>
            <a:r>
              <a:rPr lang="fi-FI" sz="1200" i="1" dirty="0">
                <a:effectLst/>
                <a:latin typeface="Calibri" panose="020F0502020204030204" pitchFamily="34" charset="0"/>
                <a:ea typeface="Calibri" panose="020F0502020204030204" pitchFamily="34" charset="0"/>
                <a:cs typeface="Arial" panose="020B0604020202020204" pitchFamily="34" charset="0"/>
              </a:rPr>
              <a:t> för </a:t>
            </a:r>
            <a:r>
              <a:rPr lang="fi-FI" sz="1200" i="1" dirty="0" err="1">
                <a:effectLst/>
                <a:latin typeface="Calibri" panose="020F0502020204030204" pitchFamily="34" charset="0"/>
                <a:ea typeface="Calibri" panose="020F0502020204030204" pitchFamily="34" charset="0"/>
                <a:cs typeface="Arial" panose="020B0604020202020204" pitchFamily="34" charset="0"/>
              </a:rPr>
              <a:t>vad</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som</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helst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Jag</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arbetar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som</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speciallärare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på</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heltid</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och</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tid</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finns</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trots</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att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jag</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har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andra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uppgifter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så</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som</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medlem</a:t>
            </a:r>
            <a:r>
              <a:rPr lang="fi-FI" sz="1200" i="1" dirty="0">
                <a:effectLst/>
                <a:latin typeface="Calibri" panose="020F0502020204030204" pitchFamily="34" charset="0"/>
                <a:ea typeface="Calibri" panose="020F0502020204030204" pitchFamily="34" charset="0"/>
                <a:cs typeface="Arial" panose="020B0604020202020204" pitchFamily="34" charset="0"/>
              </a:rPr>
              <a:t> i </a:t>
            </a:r>
            <a:r>
              <a:rPr lang="fi-FI" sz="1200" i="1" dirty="0" err="1">
                <a:effectLst/>
                <a:latin typeface="Calibri" panose="020F0502020204030204" pitchFamily="34" charset="0"/>
                <a:ea typeface="Calibri" panose="020F0502020204030204" pitchFamily="34" charset="0"/>
                <a:cs typeface="Arial" panose="020B0604020202020204" pitchFamily="34" charset="0"/>
              </a:rPr>
              <a:t>ledningsgruppen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medlem</a:t>
            </a:r>
            <a:r>
              <a:rPr lang="fi-FI" sz="1200" i="1" dirty="0">
                <a:effectLst/>
                <a:latin typeface="Calibri" panose="020F0502020204030204" pitchFamily="34" charset="0"/>
                <a:ea typeface="Calibri" panose="020F0502020204030204" pitchFamily="34" charset="0"/>
                <a:cs typeface="Arial" panose="020B0604020202020204" pitchFamily="34" charset="0"/>
              </a:rPr>
              <a:t> i </a:t>
            </a:r>
            <a:r>
              <a:rPr lang="fi-FI" sz="1200" i="1" dirty="0" err="1">
                <a:effectLst/>
                <a:latin typeface="Calibri" panose="020F0502020204030204" pitchFamily="34" charset="0"/>
                <a:ea typeface="Calibri" panose="020F0502020204030204" pitchFamily="34" charset="0"/>
                <a:cs typeface="Arial" panose="020B0604020202020204" pitchFamily="34" charset="0"/>
              </a:rPr>
              <a:t>studerandevårdsgruppen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grupphandledare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och</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tutorhandledare</a:t>
            </a:r>
            <a:r>
              <a:rPr lang="fi-FI" sz="1200" i="1" dirty="0">
                <a:effectLst/>
                <a:latin typeface="Calibri" panose="020F0502020204030204" pitchFamily="34" charset="0"/>
                <a:ea typeface="Calibri" panose="020F0502020204030204" pitchFamily="34" charset="0"/>
                <a:cs typeface="Arial" panose="020B0604020202020204" pitchFamily="34" charset="0"/>
              </a:rPr>
              <a:t>. En annan </a:t>
            </a:r>
            <a:r>
              <a:rPr lang="fi-FI" sz="1200" i="1" dirty="0" err="1">
                <a:effectLst/>
                <a:latin typeface="Calibri" panose="020F0502020204030204" pitchFamily="34" charset="0"/>
                <a:ea typeface="Calibri" panose="020F0502020204030204" pitchFamily="34" charset="0"/>
                <a:cs typeface="Arial" panose="020B0604020202020204" pitchFamily="34" charset="0"/>
              </a:rPr>
              <a:t>fråga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är</a:t>
            </a:r>
            <a:r>
              <a:rPr lang="fi-FI" sz="1200" i="1" dirty="0">
                <a:effectLst/>
                <a:latin typeface="Calibri" panose="020F0502020204030204" pitchFamily="34" charset="0"/>
                <a:ea typeface="Calibri" panose="020F0502020204030204" pitchFamily="34" charset="0"/>
                <a:cs typeface="Arial" panose="020B0604020202020204" pitchFamily="34" charset="0"/>
              </a:rPr>
              <a:t>, i </a:t>
            </a:r>
            <a:r>
              <a:rPr lang="fi-FI" sz="1200" i="1" dirty="0" err="1">
                <a:effectLst/>
                <a:latin typeface="Calibri" panose="020F0502020204030204" pitchFamily="34" charset="0"/>
                <a:ea typeface="Calibri" panose="020F0502020204030204" pitchFamily="34" charset="0"/>
                <a:cs typeface="Arial" panose="020B0604020202020204" pitchFamily="34" charset="0"/>
              </a:rPr>
              <a:t>vilken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utsträckning</a:t>
            </a:r>
            <a:r>
              <a:rPr lang="fi-FI" sz="1200" i="1" dirty="0">
                <a:effectLst/>
                <a:latin typeface="Calibri" panose="020F0502020204030204" pitchFamily="34" charset="0"/>
                <a:ea typeface="Calibri" panose="020F0502020204030204" pitchFamily="34" charset="0"/>
                <a:cs typeface="Arial" panose="020B0604020202020204" pitchFamily="34" charset="0"/>
              </a:rPr>
              <a:t> de </a:t>
            </a:r>
            <a:r>
              <a:rPr lang="fi-FI" sz="1200" i="1" dirty="0" err="1">
                <a:effectLst/>
                <a:latin typeface="Calibri" panose="020F0502020204030204" pitchFamily="34" charset="0"/>
                <a:ea typeface="Calibri" panose="020F0502020204030204" pitchFamily="34" charset="0"/>
                <a:cs typeface="Arial" panose="020B0604020202020204" pitchFamily="34" charset="0"/>
              </a:rPr>
              <a:t>olika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sakerna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förverkligas</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och</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hurdant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intresse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det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finns</a:t>
            </a:r>
            <a:r>
              <a:rPr lang="fi-FI" sz="1200" i="1" dirty="0">
                <a:effectLst/>
                <a:latin typeface="Calibri" panose="020F0502020204030204" pitchFamily="34" charset="0"/>
                <a:ea typeface="Calibri" panose="020F0502020204030204" pitchFamily="34" charset="0"/>
                <a:cs typeface="Arial" panose="020B0604020202020204" pitchFamily="34" charset="0"/>
              </a:rPr>
              <a:t> för </a:t>
            </a:r>
            <a:r>
              <a:rPr lang="fi-FI" sz="1200" i="1" dirty="0" err="1">
                <a:effectLst/>
                <a:latin typeface="Calibri" panose="020F0502020204030204" pitchFamily="34" charset="0"/>
                <a:ea typeface="Calibri" panose="020F0502020204030204" pitchFamily="34" charset="0"/>
                <a:cs typeface="Arial" panose="020B0604020202020204" pitchFamily="34" charset="0"/>
              </a:rPr>
              <a:t>samarbete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bland</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mina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kollegor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Jag</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har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tid</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men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har</a:t>
            </a:r>
            <a:r>
              <a:rPr lang="fi-FI" sz="1200" i="1" dirty="0">
                <a:effectLst/>
                <a:latin typeface="Calibri" panose="020F0502020204030204" pitchFamily="34" charset="0"/>
                <a:ea typeface="Calibri" panose="020F0502020204030204" pitchFamily="34" charset="0"/>
                <a:cs typeface="Arial" panose="020B0604020202020204" pitchFamily="34" charset="0"/>
              </a:rPr>
              <a:t> de? </a:t>
            </a:r>
            <a:r>
              <a:rPr lang="fi-FI" sz="1200" dirty="0">
                <a:effectLst/>
                <a:latin typeface="Calibri" panose="020F0502020204030204" pitchFamily="34" charset="0"/>
                <a:ea typeface="Calibri" panose="020F0502020204030204" pitchFamily="34" charset="0"/>
                <a:cs typeface="Arial" panose="020B0604020202020204" pitchFamily="34" charset="0"/>
              </a:rPr>
              <a:t>(</a:t>
            </a:r>
            <a:r>
              <a:rPr lang="fi-FI" sz="1200" dirty="0" err="1">
                <a:effectLst/>
                <a:latin typeface="Calibri" panose="020F0502020204030204" pitchFamily="34" charset="0"/>
                <a:ea typeface="Calibri" panose="020F0502020204030204" pitchFamily="34" charset="0"/>
                <a:cs typeface="Arial" panose="020B0604020202020204" pitchFamily="34" charset="0"/>
              </a:rPr>
              <a:t>Speciallärare</a:t>
            </a:r>
            <a:r>
              <a:rPr lang="fi-FI" sz="1200" dirty="0">
                <a:effectLst/>
                <a:latin typeface="Calibri" panose="020F0502020204030204" pitchFamily="34" charset="0"/>
                <a:ea typeface="Calibri" panose="020F0502020204030204" pitchFamily="34" charset="0"/>
                <a:cs typeface="Arial" panose="020B0604020202020204" pitchFamily="34" charset="0"/>
              </a:rPr>
              <a:t> 13)</a:t>
            </a:r>
          </a:p>
        </p:txBody>
      </p:sp>
    </p:spTree>
    <p:extLst>
      <p:ext uri="{BB962C8B-B14F-4D97-AF65-F5344CB8AC3E}">
        <p14:creationId xmlns:p14="http://schemas.microsoft.com/office/powerpoint/2010/main" val="112223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38CF05-4BC3-1173-BC2C-1CCDED4452A4}"/>
              </a:ext>
            </a:extLst>
          </p:cNvPr>
          <p:cNvSpPr>
            <a:spLocks noGrp="1"/>
          </p:cNvSpPr>
          <p:nvPr>
            <p:ph type="ctrTitle"/>
          </p:nvPr>
        </p:nvSpPr>
        <p:spPr>
          <a:xfrm>
            <a:off x="340885" y="532925"/>
            <a:ext cx="10729383" cy="1195798"/>
          </a:xfrm>
        </p:spPr>
        <p:txBody>
          <a:bodyPr/>
          <a:lstStyle/>
          <a:p>
            <a:r>
              <a:rPr lang="fi-FI" dirty="0"/>
              <a:t>Oppimisen tuen resurssit ja vastuiden määrittely</a:t>
            </a:r>
          </a:p>
        </p:txBody>
      </p:sp>
      <p:sp>
        <p:nvSpPr>
          <p:cNvPr id="4" name="Päivämäärän paikkamerkki 3">
            <a:extLst>
              <a:ext uri="{FF2B5EF4-FFF2-40B4-BE49-F238E27FC236}">
                <a16:creationId xmlns:a16="http://schemas.microsoft.com/office/drawing/2014/main" id="{5DDC7DF9-47A7-EF52-BFA9-759539A93F9C}"/>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9AA69DB1-8B0B-C31E-A29F-69F501489BB6}"/>
              </a:ext>
            </a:extLst>
          </p:cNvPr>
          <p:cNvSpPr>
            <a:spLocks noGrp="1"/>
          </p:cNvSpPr>
          <p:nvPr>
            <p:ph type="sldNum" sz="quarter" idx="17"/>
          </p:nvPr>
        </p:nvSpPr>
        <p:spPr/>
        <p:txBody>
          <a:bodyPr/>
          <a:lstStyle/>
          <a:p>
            <a:pPr>
              <a:defRPr/>
            </a:pPr>
            <a:fld id="{1C07628F-9402-FB47-93B5-FC3C3BFEEBE0}" type="slidenum">
              <a:rPr lang="fi-FI" smtClean="0"/>
              <a:pPr>
                <a:defRPr/>
              </a:pPr>
              <a:t>13</a:t>
            </a:fld>
            <a:endParaRPr lang="fi-FI"/>
          </a:p>
        </p:txBody>
      </p:sp>
      <p:grpSp>
        <p:nvGrpSpPr>
          <p:cNvPr id="7" name="Ryhmä 6">
            <a:extLst>
              <a:ext uri="{FF2B5EF4-FFF2-40B4-BE49-F238E27FC236}">
                <a16:creationId xmlns:a16="http://schemas.microsoft.com/office/drawing/2014/main" id="{9F1020DA-795D-D2B9-17BA-FBB156913AC0}"/>
              </a:ext>
            </a:extLst>
          </p:cNvPr>
          <p:cNvGrpSpPr/>
          <p:nvPr/>
        </p:nvGrpSpPr>
        <p:grpSpPr>
          <a:xfrm>
            <a:off x="2432023" y="1476375"/>
            <a:ext cx="6492902" cy="4080532"/>
            <a:chOff x="424453" y="844971"/>
            <a:chExt cx="5439644" cy="3096640"/>
          </a:xfrm>
        </p:grpSpPr>
        <p:sp>
          <p:nvSpPr>
            <p:cNvPr id="8" name="Tekstiruutu 7">
              <a:extLst>
                <a:ext uri="{FF2B5EF4-FFF2-40B4-BE49-F238E27FC236}">
                  <a16:creationId xmlns:a16="http://schemas.microsoft.com/office/drawing/2014/main" id="{80618594-2C78-A85B-03EF-7B5EDFB61433}"/>
                </a:ext>
              </a:extLst>
            </p:cNvPr>
            <p:cNvSpPr txBox="1"/>
            <p:nvPr/>
          </p:nvSpPr>
          <p:spPr>
            <a:xfrm>
              <a:off x="1220827" y="1934684"/>
              <a:ext cx="1403428" cy="326992"/>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Määrittely:</a:t>
              </a:r>
              <a:br>
                <a:rPr lang="fi-FI" sz="1100" b="1" dirty="0">
                  <a:latin typeface="Arial Narrow" panose="020B0606020202030204" pitchFamily="34" charset="0"/>
                </a:rPr>
              </a:br>
              <a:r>
                <a:rPr lang="fi-FI" sz="1100" dirty="0">
                  <a:latin typeface="Arial Narrow" panose="020B0606020202030204" pitchFamily="34" charset="0"/>
                </a:rPr>
                <a:t>Yhteistyö ja vastuut</a:t>
              </a:r>
            </a:p>
          </p:txBody>
        </p:sp>
        <p:sp>
          <p:nvSpPr>
            <p:cNvPr id="9" name="Tekstiruutu 8">
              <a:extLst>
                <a:ext uri="{FF2B5EF4-FFF2-40B4-BE49-F238E27FC236}">
                  <a16:creationId xmlns:a16="http://schemas.microsoft.com/office/drawing/2014/main" id="{2AA0694C-B714-4452-33B8-10E65525468F}"/>
                </a:ext>
              </a:extLst>
            </p:cNvPr>
            <p:cNvSpPr txBox="1"/>
            <p:nvPr/>
          </p:nvSpPr>
          <p:spPr>
            <a:xfrm>
              <a:off x="1238123" y="844971"/>
              <a:ext cx="1343454" cy="455453"/>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Määrittely:</a:t>
              </a:r>
              <a:r>
                <a:rPr lang="fi-FI" sz="1100" dirty="0">
                  <a:latin typeface="Arial Narrow" panose="020B0606020202030204" pitchFamily="34" charset="0"/>
                </a:rPr>
                <a:t> Tiedottaminen, tarpeen arviointi ja toteuttaminen</a:t>
              </a:r>
            </a:p>
          </p:txBody>
        </p:sp>
        <p:sp>
          <p:nvSpPr>
            <p:cNvPr id="10" name="Tekstiruutu 9">
              <a:extLst>
                <a:ext uri="{FF2B5EF4-FFF2-40B4-BE49-F238E27FC236}">
                  <a16:creationId xmlns:a16="http://schemas.microsoft.com/office/drawing/2014/main" id="{774464D6-3E00-B241-EA7E-87F6CD1FAE4B}"/>
                </a:ext>
              </a:extLst>
            </p:cNvPr>
            <p:cNvSpPr txBox="1"/>
            <p:nvPr/>
          </p:nvSpPr>
          <p:spPr>
            <a:xfrm>
              <a:off x="1241671" y="2946809"/>
              <a:ext cx="1504950" cy="198531"/>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Taloudelliset resurssit</a:t>
              </a:r>
            </a:p>
          </p:txBody>
        </p:sp>
        <p:sp>
          <p:nvSpPr>
            <p:cNvPr id="11" name="Tekstiruutu 10">
              <a:extLst>
                <a:ext uri="{FF2B5EF4-FFF2-40B4-BE49-F238E27FC236}">
                  <a16:creationId xmlns:a16="http://schemas.microsoft.com/office/drawing/2014/main" id="{3FD4D3DE-3ED7-42FD-08C2-FB5FEB72DC2F}"/>
                </a:ext>
              </a:extLst>
            </p:cNvPr>
            <p:cNvSpPr txBox="1"/>
            <p:nvPr/>
          </p:nvSpPr>
          <p:spPr>
            <a:xfrm>
              <a:off x="1238123" y="3743080"/>
              <a:ext cx="1504950" cy="198531"/>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Henkilöstöresurssit</a:t>
              </a:r>
            </a:p>
          </p:txBody>
        </p:sp>
        <p:sp>
          <p:nvSpPr>
            <p:cNvPr id="12" name="Tekstiruutu 11">
              <a:extLst>
                <a:ext uri="{FF2B5EF4-FFF2-40B4-BE49-F238E27FC236}">
                  <a16:creationId xmlns:a16="http://schemas.microsoft.com/office/drawing/2014/main" id="{C57D922F-89C9-A999-552B-9BA56540F076}"/>
                </a:ext>
              </a:extLst>
            </p:cNvPr>
            <p:cNvSpPr txBox="1"/>
            <p:nvPr/>
          </p:nvSpPr>
          <p:spPr>
            <a:xfrm>
              <a:off x="4587747" y="2900973"/>
              <a:ext cx="1276350" cy="326992"/>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Aika: </a:t>
              </a:r>
              <a:r>
                <a:rPr lang="fi-FI" sz="1100" dirty="0">
                  <a:latin typeface="Arial Narrow" panose="020B0606020202030204" pitchFamily="34" charset="0"/>
                </a:rPr>
                <a:t>Viestintä ja yhteistyö</a:t>
              </a:r>
            </a:p>
          </p:txBody>
        </p:sp>
        <p:sp>
          <p:nvSpPr>
            <p:cNvPr id="13" name="Tekstiruutu 12">
              <a:extLst>
                <a:ext uri="{FF2B5EF4-FFF2-40B4-BE49-F238E27FC236}">
                  <a16:creationId xmlns:a16="http://schemas.microsoft.com/office/drawing/2014/main" id="{B7E78A3A-532F-6771-BC29-A4A3953530E9}"/>
                </a:ext>
              </a:extLst>
            </p:cNvPr>
            <p:cNvSpPr txBox="1"/>
            <p:nvPr/>
          </p:nvSpPr>
          <p:spPr>
            <a:xfrm>
              <a:off x="4587747" y="1224075"/>
              <a:ext cx="1276350" cy="326992"/>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Aika:</a:t>
              </a:r>
              <a:r>
                <a:rPr lang="fi-FI" sz="1100" dirty="0">
                  <a:latin typeface="Arial Narrow" panose="020B0606020202030204" pitchFamily="34" charset="0"/>
                </a:rPr>
                <a:t> Kartoitus ja toteuttaminen</a:t>
              </a:r>
            </a:p>
          </p:txBody>
        </p:sp>
        <p:cxnSp>
          <p:nvCxnSpPr>
            <p:cNvPr id="14" name="Suora nuoliyhdysviiva 13">
              <a:extLst>
                <a:ext uri="{FF2B5EF4-FFF2-40B4-BE49-F238E27FC236}">
                  <a16:creationId xmlns:a16="http://schemas.microsoft.com/office/drawing/2014/main" id="{DC884476-E7A9-CDCA-E59C-1B67B28CA90D}"/>
                </a:ext>
              </a:extLst>
            </p:cNvPr>
            <p:cNvCxnSpPr>
              <a:cxnSpLocks/>
              <a:stCxn id="10" idx="3"/>
              <a:endCxn id="13" idx="1"/>
            </p:cNvCxnSpPr>
            <p:nvPr/>
          </p:nvCxnSpPr>
          <p:spPr>
            <a:xfrm flipV="1">
              <a:off x="2746621" y="1387571"/>
              <a:ext cx="1841126" cy="1658504"/>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299E9489-9145-7F30-997C-D816A4A08296}"/>
                </a:ext>
              </a:extLst>
            </p:cNvPr>
            <p:cNvCxnSpPr>
              <a:cxnSpLocks/>
              <a:stCxn id="11" idx="3"/>
              <a:endCxn id="13" idx="1"/>
            </p:cNvCxnSpPr>
            <p:nvPr/>
          </p:nvCxnSpPr>
          <p:spPr>
            <a:xfrm flipV="1">
              <a:off x="2743073" y="1387571"/>
              <a:ext cx="1844674" cy="2454774"/>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02BE0B85-A388-6841-BDED-02C10DE31145}"/>
                </a:ext>
              </a:extLst>
            </p:cNvPr>
            <p:cNvCxnSpPr>
              <a:cxnSpLocks/>
              <a:stCxn id="9" idx="3"/>
              <a:endCxn id="13" idx="1"/>
            </p:cNvCxnSpPr>
            <p:nvPr/>
          </p:nvCxnSpPr>
          <p:spPr>
            <a:xfrm>
              <a:off x="2581577" y="1072698"/>
              <a:ext cx="2006170" cy="314874"/>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uora nuoliyhdysviiva 16">
              <a:extLst>
                <a:ext uri="{FF2B5EF4-FFF2-40B4-BE49-F238E27FC236}">
                  <a16:creationId xmlns:a16="http://schemas.microsoft.com/office/drawing/2014/main" id="{3EAA70CD-C576-AE04-144F-0B4ED382376B}"/>
                </a:ext>
              </a:extLst>
            </p:cNvPr>
            <p:cNvCxnSpPr>
              <a:cxnSpLocks/>
              <a:stCxn id="10" idx="3"/>
              <a:endCxn id="12" idx="1"/>
            </p:cNvCxnSpPr>
            <p:nvPr/>
          </p:nvCxnSpPr>
          <p:spPr>
            <a:xfrm>
              <a:off x="2746621" y="3046075"/>
              <a:ext cx="1841126" cy="18395"/>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4D4AAD4C-9563-7B90-8D45-D4CDE0B0F205}"/>
                </a:ext>
              </a:extLst>
            </p:cNvPr>
            <p:cNvCxnSpPr>
              <a:cxnSpLocks/>
              <a:stCxn id="11" idx="3"/>
              <a:endCxn id="12" idx="1"/>
            </p:cNvCxnSpPr>
            <p:nvPr/>
          </p:nvCxnSpPr>
          <p:spPr>
            <a:xfrm flipV="1">
              <a:off x="2743073" y="3064469"/>
              <a:ext cx="1844674" cy="777876"/>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2C3F9BDA-5F72-1469-7C88-A7E756A2DFD5}"/>
                </a:ext>
              </a:extLst>
            </p:cNvPr>
            <p:cNvCxnSpPr>
              <a:cxnSpLocks/>
              <a:stCxn id="8" idx="3"/>
              <a:endCxn id="12" idx="1"/>
            </p:cNvCxnSpPr>
            <p:nvPr/>
          </p:nvCxnSpPr>
          <p:spPr>
            <a:xfrm>
              <a:off x="2624255" y="2098180"/>
              <a:ext cx="1963491" cy="966289"/>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89A34C21-B4CC-C4F0-1C88-FD4E1512E6C0}"/>
                </a:ext>
              </a:extLst>
            </p:cNvPr>
            <p:cNvCxnSpPr>
              <a:cxnSpLocks/>
              <a:stCxn id="10" idx="2"/>
              <a:endCxn id="11" idx="0"/>
            </p:cNvCxnSpPr>
            <p:nvPr/>
          </p:nvCxnSpPr>
          <p:spPr>
            <a:xfrm flipH="1">
              <a:off x="1990598" y="3145340"/>
              <a:ext cx="3548" cy="597740"/>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sp>
          <p:nvSpPr>
            <p:cNvPr id="21" name="Tekstiruutu 20">
              <a:extLst>
                <a:ext uri="{FF2B5EF4-FFF2-40B4-BE49-F238E27FC236}">
                  <a16:creationId xmlns:a16="http://schemas.microsoft.com/office/drawing/2014/main" id="{846646CB-2EBB-5002-9510-A85B09168061}"/>
                </a:ext>
              </a:extLst>
            </p:cNvPr>
            <p:cNvSpPr txBox="1"/>
            <p:nvPr/>
          </p:nvSpPr>
          <p:spPr>
            <a:xfrm>
              <a:off x="3935839" y="1120524"/>
              <a:ext cx="384358" cy="192692"/>
            </a:xfrm>
            <a:prstGeom prst="rect">
              <a:avLst/>
            </a:prstGeom>
            <a:noFill/>
          </p:spPr>
          <p:txBody>
            <a:bodyPr wrap="none" rtlCol="0">
              <a:spAutoFit/>
            </a:bodyPr>
            <a:lstStyle/>
            <a:p>
              <a:r>
                <a:rPr lang="fi-FI" sz="1050" dirty="0">
                  <a:latin typeface="Arial Narrow" panose="020B0606020202030204" pitchFamily="34" charset="0"/>
                </a:rPr>
                <a:t>0,153</a:t>
              </a:r>
            </a:p>
          </p:txBody>
        </p:sp>
        <p:sp>
          <p:nvSpPr>
            <p:cNvPr id="22" name="Tekstiruutu 21">
              <a:extLst>
                <a:ext uri="{FF2B5EF4-FFF2-40B4-BE49-F238E27FC236}">
                  <a16:creationId xmlns:a16="http://schemas.microsoft.com/office/drawing/2014/main" id="{45A1D3D0-FE58-31C9-93B6-C074ECFCFF58}"/>
                </a:ext>
              </a:extLst>
            </p:cNvPr>
            <p:cNvSpPr txBox="1"/>
            <p:nvPr/>
          </p:nvSpPr>
          <p:spPr>
            <a:xfrm>
              <a:off x="3892287" y="1469599"/>
              <a:ext cx="384358" cy="192692"/>
            </a:xfrm>
            <a:prstGeom prst="rect">
              <a:avLst/>
            </a:prstGeom>
            <a:noFill/>
          </p:spPr>
          <p:txBody>
            <a:bodyPr wrap="none" rtlCol="0">
              <a:spAutoFit/>
            </a:bodyPr>
            <a:lstStyle/>
            <a:p>
              <a:r>
                <a:rPr lang="fi-FI" sz="1050" dirty="0">
                  <a:latin typeface="Arial Narrow" panose="020B0606020202030204" pitchFamily="34" charset="0"/>
                </a:rPr>
                <a:t>0,352</a:t>
              </a:r>
            </a:p>
          </p:txBody>
        </p:sp>
        <p:sp>
          <p:nvSpPr>
            <p:cNvPr id="23" name="Tekstiruutu 22">
              <a:extLst>
                <a:ext uri="{FF2B5EF4-FFF2-40B4-BE49-F238E27FC236}">
                  <a16:creationId xmlns:a16="http://schemas.microsoft.com/office/drawing/2014/main" id="{27113BB9-D776-DAE8-E2B5-9EA60F83A11B}"/>
                </a:ext>
              </a:extLst>
            </p:cNvPr>
            <p:cNvSpPr txBox="1"/>
            <p:nvPr/>
          </p:nvSpPr>
          <p:spPr>
            <a:xfrm>
              <a:off x="4211373" y="1727736"/>
              <a:ext cx="384358" cy="192692"/>
            </a:xfrm>
            <a:prstGeom prst="rect">
              <a:avLst/>
            </a:prstGeom>
            <a:noFill/>
          </p:spPr>
          <p:txBody>
            <a:bodyPr wrap="none" rtlCol="0">
              <a:spAutoFit/>
            </a:bodyPr>
            <a:lstStyle/>
            <a:p>
              <a:r>
                <a:rPr lang="fi-FI" sz="1050" dirty="0">
                  <a:latin typeface="Arial Narrow" panose="020B0606020202030204" pitchFamily="34" charset="0"/>
                </a:rPr>
                <a:t>0,385</a:t>
              </a:r>
            </a:p>
          </p:txBody>
        </p:sp>
        <p:sp>
          <p:nvSpPr>
            <p:cNvPr id="24" name="Tekstiruutu 23">
              <a:extLst>
                <a:ext uri="{FF2B5EF4-FFF2-40B4-BE49-F238E27FC236}">
                  <a16:creationId xmlns:a16="http://schemas.microsoft.com/office/drawing/2014/main" id="{AAA0069C-6630-60DB-2B02-1A65D765D41C}"/>
                </a:ext>
              </a:extLst>
            </p:cNvPr>
            <p:cNvSpPr txBox="1"/>
            <p:nvPr/>
          </p:nvSpPr>
          <p:spPr>
            <a:xfrm>
              <a:off x="4025472" y="3270349"/>
              <a:ext cx="384358" cy="192692"/>
            </a:xfrm>
            <a:prstGeom prst="rect">
              <a:avLst/>
            </a:prstGeom>
            <a:noFill/>
          </p:spPr>
          <p:txBody>
            <a:bodyPr wrap="none" rtlCol="0">
              <a:spAutoFit/>
            </a:bodyPr>
            <a:lstStyle/>
            <a:p>
              <a:r>
                <a:rPr lang="fi-FI" sz="1050" dirty="0">
                  <a:latin typeface="Arial Narrow" panose="020B0606020202030204" pitchFamily="34" charset="0"/>
                </a:rPr>
                <a:t>0,214</a:t>
              </a:r>
            </a:p>
          </p:txBody>
        </p:sp>
        <p:sp>
          <p:nvSpPr>
            <p:cNvPr id="25" name="Tekstiruutu 24">
              <a:extLst>
                <a:ext uri="{FF2B5EF4-FFF2-40B4-BE49-F238E27FC236}">
                  <a16:creationId xmlns:a16="http://schemas.microsoft.com/office/drawing/2014/main" id="{68602319-463F-2B34-5F25-3C5C91CF40E3}"/>
                </a:ext>
              </a:extLst>
            </p:cNvPr>
            <p:cNvSpPr txBox="1"/>
            <p:nvPr/>
          </p:nvSpPr>
          <p:spPr>
            <a:xfrm>
              <a:off x="4064375" y="2662072"/>
              <a:ext cx="384358" cy="192692"/>
            </a:xfrm>
            <a:prstGeom prst="rect">
              <a:avLst/>
            </a:prstGeom>
            <a:noFill/>
          </p:spPr>
          <p:txBody>
            <a:bodyPr wrap="none" rtlCol="0">
              <a:spAutoFit/>
            </a:bodyPr>
            <a:lstStyle/>
            <a:p>
              <a:r>
                <a:rPr lang="fi-FI" sz="1050" dirty="0">
                  <a:latin typeface="Arial Narrow" panose="020B0606020202030204" pitchFamily="34" charset="0"/>
                </a:rPr>
                <a:t>0,209</a:t>
              </a:r>
            </a:p>
          </p:txBody>
        </p:sp>
        <p:sp>
          <p:nvSpPr>
            <p:cNvPr id="26" name="Tekstiruutu 25">
              <a:extLst>
                <a:ext uri="{FF2B5EF4-FFF2-40B4-BE49-F238E27FC236}">
                  <a16:creationId xmlns:a16="http://schemas.microsoft.com/office/drawing/2014/main" id="{EF6073B8-3EE7-AE8C-552C-561B4691F629}"/>
                </a:ext>
              </a:extLst>
            </p:cNvPr>
            <p:cNvSpPr txBox="1"/>
            <p:nvPr/>
          </p:nvSpPr>
          <p:spPr>
            <a:xfrm>
              <a:off x="3724884" y="2881407"/>
              <a:ext cx="384358" cy="192692"/>
            </a:xfrm>
            <a:prstGeom prst="rect">
              <a:avLst/>
            </a:prstGeom>
            <a:noFill/>
          </p:spPr>
          <p:txBody>
            <a:bodyPr wrap="none" rtlCol="0">
              <a:spAutoFit/>
            </a:bodyPr>
            <a:lstStyle/>
            <a:p>
              <a:r>
                <a:rPr lang="fi-FI" sz="1050" dirty="0">
                  <a:latin typeface="Arial Narrow" panose="020B0606020202030204" pitchFamily="34" charset="0"/>
                </a:rPr>
                <a:t>0,382</a:t>
              </a:r>
            </a:p>
          </p:txBody>
        </p:sp>
        <p:cxnSp>
          <p:nvCxnSpPr>
            <p:cNvPr id="27" name="Yhdistin: Kaareva 26">
              <a:extLst>
                <a:ext uri="{FF2B5EF4-FFF2-40B4-BE49-F238E27FC236}">
                  <a16:creationId xmlns:a16="http://schemas.microsoft.com/office/drawing/2014/main" id="{1D41FCA9-3A7D-8E68-2992-1A31B9E86410}"/>
                </a:ext>
              </a:extLst>
            </p:cNvPr>
            <p:cNvCxnSpPr>
              <a:cxnSpLocks/>
              <a:stCxn id="9" idx="1"/>
              <a:endCxn id="8" idx="1"/>
            </p:cNvCxnSpPr>
            <p:nvPr/>
          </p:nvCxnSpPr>
          <p:spPr>
            <a:xfrm rot="10800000" flipV="1">
              <a:off x="1220828" y="1072698"/>
              <a:ext cx="17296" cy="1025483"/>
            </a:xfrm>
            <a:prstGeom prst="curvedConnector3">
              <a:avLst>
                <a:gd name="adj1" fmla="val 1207290"/>
              </a:avLst>
            </a:prstGeom>
            <a:ln w="19050">
              <a:solidFill>
                <a:srgbClr val="0D93D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Yhdistin: Kaareva 27">
              <a:extLst>
                <a:ext uri="{FF2B5EF4-FFF2-40B4-BE49-F238E27FC236}">
                  <a16:creationId xmlns:a16="http://schemas.microsoft.com/office/drawing/2014/main" id="{A4A73860-5361-F55A-1B66-F6674BA0DB50}"/>
                </a:ext>
              </a:extLst>
            </p:cNvPr>
            <p:cNvCxnSpPr>
              <a:cxnSpLocks/>
              <a:stCxn id="9" idx="1"/>
              <a:endCxn id="10" idx="1"/>
            </p:cNvCxnSpPr>
            <p:nvPr/>
          </p:nvCxnSpPr>
          <p:spPr>
            <a:xfrm rot="10800000" flipH="1" flipV="1">
              <a:off x="1238122" y="1072698"/>
              <a:ext cx="3548" cy="1973377"/>
            </a:xfrm>
            <a:prstGeom prst="curvedConnector3">
              <a:avLst>
                <a:gd name="adj1" fmla="val -13269776"/>
              </a:avLst>
            </a:prstGeom>
            <a:ln w="19050">
              <a:solidFill>
                <a:srgbClr val="0D93D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Yhdistin: Kaareva 28">
              <a:extLst>
                <a:ext uri="{FF2B5EF4-FFF2-40B4-BE49-F238E27FC236}">
                  <a16:creationId xmlns:a16="http://schemas.microsoft.com/office/drawing/2014/main" id="{058C7404-94F6-A139-CFB4-9F1217F7FB4F}"/>
                </a:ext>
              </a:extLst>
            </p:cNvPr>
            <p:cNvCxnSpPr>
              <a:cxnSpLocks/>
              <a:stCxn id="8" idx="1"/>
              <a:endCxn id="10" idx="1"/>
            </p:cNvCxnSpPr>
            <p:nvPr/>
          </p:nvCxnSpPr>
          <p:spPr>
            <a:xfrm rot="10800000" flipH="1" flipV="1">
              <a:off x="1220827" y="2098180"/>
              <a:ext cx="20844" cy="947894"/>
            </a:xfrm>
            <a:prstGeom prst="curvedConnector3">
              <a:avLst>
                <a:gd name="adj1" fmla="val -918810"/>
              </a:avLst>
            </a:prstGeom>
            <a:ln w="19050">
              <a:solidFill>
                <a:srgbClr val="0D93D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kstiruutu 29">
              <a:extLst>
                <a:ext uri="{FF2B5EF4-FFF2-40B4-BE49-F238E27FC236}">
                  <a16:creationId xmlns:a16="http://schemas.microsoft.com/office/drawing/2014/main" id="{4FE0C2E4-3197-77EE-A731-F85B99CF7FB0}"/>
                </a:ext>
              </a:extLst>
            </p:cNvPr>
            <p:cNvSpPr txBox="1"/>
            <p:nvPr/>
          </p:nvSpPr>
          <p:spPr>
            <a:xfrm>
              <a:off x="424453" y="1974559"/>
              <a:ext cx="384358" cy="192692"/>
            </a:xfrm>
            <a:prstGeom prst="rect">
              <a:avLst/>
            </a:prstGeom>
            <a:noFill/>
          </p:spPr>
          <p:txBody>
            <a:bodyPr wrap="none" rtlCol="0">
              <a:spAutoFit/>
            </a:bodyPr>
            <a:lstStyle/>
            <a:p>
              <a:r>
                <a:rPr lang="fi-FI" sz="1050" dirty="0">
                  <a:latin typeface="Arial Narrow" panose="020B0606020202030204" pitchFamily="34" charset="0"/>
                </a:rPr>
                <a:t>0,421</a:t>
              </a:r>
            </a:p>
          </p:txBody>
        </p:sp>
        <p:sp>
          <p:nvSpPr>
            <p:cNvPr id="31" name="Tekstiruutu 30">
              <a:extLst>
                <a:ext uri="{FF2B5EF4-FFF2-40B4-BE49-F238E27FC236}">
                  <a16:creationId xmlns:a16="http://schemas.microsoft.com/office/drawing/2014/main" id="{E09083A2-B8AD-FC43-98CE-D82728E460B3}"/>
                </a:ext>
              </a:extLst>
            </p:cNvPr>
            <p:cNvSpPr txBox="1"/>
            <p:nvPr/>
          </p:nvSpPr>
          <p:spPr>
            <a:xfrm>
              <a:off x="977279" y="1473938"/>
              <a:ext cx="384358" cy="192692"/>
            </a:xfrm>
            <a:prstGeom prst="rect">
              <a:avLst/>
            </a:prstGeom>
            <a:noFill/>
          </p:spPr>
          <p:txBody>
            <a:bodyPr wrap="none" rtlCol="0">
              <a:spAutoFit/>
            </a:bodyPr>
            <a:lstStyle/>
            <a:p>
              <a:r>
                <a:rPr lang="fi-FI" sz="1050" dirty="0">
                  <a:latin typeface="Arial Narrow" panose="020B0606020202030204" pitchFamily="34" charset="0"/>
                </a:rPr>
                <a:t>0,732</a:t>
              </a:r>
            </a:p>
          </p:txBody>
        </p:sp>
        <p:sp>
          <p:nvSpPr>
            <p:cNvPr id="32" name="Tekstiruutu 31">
              <a:extLst>
                <a:ext uri="{FF2B5EF4-FFF2-40B4-BE49-F238E27FC236}">
                  <a16:creationId xmlns:a16="http://schemas.microsoft.com/office/drawing/2014/main" id="{95FC220B-60EF-EC07-8137-E7FBD18A1664}"/>
                </a:ext>
              </a:extLst>
            </p:cNvPr>
            <p:cNvSpPr txBox="1"/>
            <p:nvPr/>
          </p:nvSpPr>
          <p:spPr>
            <a:xfrm>
              <a:off x="983885" y="2483754"/>
              <a:ext cx="384358" cy="192692"/>
            </a:xfrm>
            <a:prstGeom prst="rect">
              <a:avLst/>
            </a:prstGeom>
            <a:noFill/>
          </p:spPr>
          <p:txBody>
            <a:bodyPr wrap="none" rtlCol="0">
              <a:spAutoFit/>
            </a:bodyPr>
            <a:lstStyle/>
            <a:p>
              <a:r>
                <a:rPr lang="fi-FI" sz="1050" dirty="0">
                  <a:latin typeface="Arial Narrow" panose="020B0606020202030204" pitchFamily="34" charset="0"/>
                </a:rPr>
                <a:t>0,347</a:t>
              </a:r>
            </a:p>
          </p:txBody>
        </p:sp>
        <p:sp>
          <p:nvSpPr>
            <p:cNvPr id="33" name="Tekstiruutu 32">
              <a:extLst>
                <a:ext uri="{FF2B5EF4-FFF2-40B4-BE49-F238E27FC236}">
                  <a16:creationId xmlns:a16="http://schemas.microsoft.com/office/drawing/2014/main" id="{5BE4C0E4-B40B-E3AE-CB40-7B804C1A92B0}"/>
                </a:ext>
              </a:extLst>
            </p:cNvPr>
            <p:cNvSpPr txBox="1"/>
            <p:nvPr/>
          </p:nvSpPr>
          <p:spPr>
            <a:xfrm>
              <a:off x="1488822" y="3339626"/>
              <a:ext cx="384358" cy="192692"/>
            </a:xfrm>
            <a:prstGeom prst="rect">
              <a:avLst/>
            </a:prstGeom>
            <a:noFill/>
          </p:spPr>
          <p:txBody>
            <a:bodyPr wrap="none" rtlCol="0">
              <a:spAutoFit/>
            </a:bodyPr>
            <a:lstStyle/>
            <a:p>
              <a:r>
                <a:rPr lang="fi-FI" sz="1050" dirty="0">
                  <a:latin typeface="Arial Narrow" panose="020B0606020202030204" pitchFamily="34" charset="0"/>
                </a:rPr>
                <a:t>0,684</a:t>
              </a:r>
            </a:p>
          </p:txBody>
        </p:sp>
        <p:cxnSp>
          <p:nvCxnSpPr>
            <p:cNvPr id="34" name="Suora nuoliyhdysviiva 33">
              <a:extLst>
                <a:ext uri="{FF2B5EF4-FFF2-40B4-BE49-F238E27FC236}">
                  <a16:creationId xmlns:a16="http://schemas.microsoft.com/office/drawing/2014/main" id="{E354A5D9-A0FD-3DA9-5004-4241DD167326}"/>
                </a:ext>
              </a:extLst>
            </p:cNvPr>
            <p:cNvCxnSpPr>
              <a:stCxn id="13" idx="2"/>
              <a:endCxn id="12" idx="0"/>
            </p:cNvCxnSpPr>
            <p:nvPr/>
          </p:nvCxnSpPr>
          <p:spPr>
            <a:xfrm>
              <a:off x="5225922" y="1551067"/>
              <a:ext cx="0" cy="1349906"/>
            </a:xfrm>
            <a:prstGeom prst="straightConnector1">
              <a:avLst/>
            </a:prstGeom>
            <a:ln w="19050">
              <a:solidFill>
                <a:srgbClr val="0D93D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kstiruutu 34">
              <a:extLst>
                <a:ext uri="{FF2B5EF4-FFF2-40B4-BE49-F238E27FC236}">
                  <a16:creationId xmlns:a16="http://schemas.microsoft.com/office/drawing/2014/main" id="{534EA6E3-7DFC-8539-DD6A-34385A543629}"/>
                </a:ext>
              </a:extLst>
            </p:cNvPr>
            <p:cNvSpPr txBox="1"/>
            <p:nvPr/>
          </p:nvSpPr>
          <p:spPr>
            <a:xfrm>
              <a:off x="5224980" y="2108053"/>
              <a:ext cx="384358" cy="192692"/>
            </a:xfrm>
            <a:prstGeom prst="rect">
              <a:avLst/>
            </a:prstGeom>
            <a:noFill/>
          </p:spPr>
          <p:txBody>
            <a:bodyPr wrap="none" rtlCol="0">
              <a:spAutoFit/>
            </a:bodyPr>
            <a:lstStyle/>
            <a:p>
              <a:r>
                <a:rPr lang="fi-FI" sz="1050" dirty="0">
                  <a:latin typeface="Arial Narrow" panose="020B0606020202030204" pitchFamily="34" charset="0"/>
                </a:rPr>
                <a:t>0,396</a:t>
              </a:r>
            </a:p>
          </p:txBody>
        </p:sp>
      </p:grpSp>
      <p:sp>
        <p:nvSpPr>
          <p:cNvPr id="37" name="Suorakulmio 36">
            <a:extLst>
              <a:ext uri="{FF2B5EF4-FFF2-40B4-BE49-F238E27FC236}">
                <a16:creationId xmlns:a16="http://schemas.microsoft.com/office/drawing/2014/main" id="{A0E1E5D5-7002-723D-68A0-7F716AE26C16}"/>
              </a:ext>
            </a:extLst>
          </p:cNvPr>
          <p:cNvSpPr/>
          <p:nvPr/>
        </p:nvSpPr>
        <p:spPr>
          <a:xfrm>
            <a:off x="3228975" y="4134795"/>
            <a:ext cx="2133600" cy="1519951"/>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8" name="Suorakulmio 37">
            <a:extLst>
              <a:ext uri="{FF2B5EF4-FFF2-40B4-BE49-F238E27FC236}">
                <a16:creationId xmlns:a16="http://schemas.microsoft.com/office/drawing/2014/main" id="{3806AE36-9E19-A7E2-732A-058E85981349}"/>
              </a:ext>
            </a:extLst>
          </p:cNvPr>
          <p:cNvSpPr/>
          <p:nvPr/>
        </p:nvSpPr>
        <p:spPr>
          <a:xfrm>
            <a:off x="6487237" y="1571873"/>
            <a:ext cx="2799637" cy="1519951"/>
          </a:xfrm>
          <a:prstGeom prst="rect">
            <a:avLst/>
          </a:prstGeom>
          <a:solidFill>
            <a:srgbClr val="FF0000">
              <a:alpha val="5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9" name="Suorakulmio 38">
            <a:extLst>
              <a:ext uri="{FF2B5EF4-FFF2-40B4-BE49-F238E27FC236}">
                <a16:creationId xmlns:a16="http://schemas.microsoft.com/office/drawing/2014/main" id="{CC44C254-E7DE-173E-FE51-0B8423CCC665}"/>
              </a:ext>
            </a:extLst>
          </p:cNvPr>
          <p:cNvSpPr/>
          <p:nvPr/>
        </p:nvSpPr>
        <p:spPr>
          <a:xfrm>
            <a:off x="6642356" y="1780594"/>
            <a:ext cx="458780" cy="377323"/>
          </a:xfrm>
          <a:prstGeom prst="rect">
            <a:avLst/>
          </a:prstGeom>
          <a:solidFill>
            <a:srgbClr val="00B050">
              <a:alpha val="47000"/>
            </a:srgbClr>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0" name="Suorakulmio 39">
            <a:extLst>
              <a:ext uri="{FF2B5EF4-FFF2-40B4-BE49-F238E27FC236}">
                <a16:creationId xmlns:a16="http://schemas.microsoft.com/office/drawing/2014/main" id="{C54D6E1A-FB11-0442-3EF5-983F73716B15}"/>
              </a:ext>
            </a:extLst>
          </p:cNvPr>
          <p:cNvSpPr/>
          <p:nvPr/>
        </p:nvSpPr>
        <p:spPr>
          <a:xfrm>
            <a:off x="6300514" y="3714710"/>
            <a:ext cx="2799637" cy="1519951"/>
          </a:xfrm>
          <a:prstGeom prst="rect">
            <a:avLst/>
          </a:prstGeom>
          <a:solidFill>
            <a:srgbClr val="FF0000">
              <a:alpha val="5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1" name="Suorakulmio 40">
            <a:extLst>
              <a:ext uri="{FF2B5EF4-FFF2-40B4-BE49-F238E27FC236}">
                <a16:creationId xmlns:a16="http://schemas.microsoft.com/office/drawing/2014/main" id="{553576F4-5B63-6CA9-9CAD-E3263B407809}"/>
              </a:ext>
            </a:extLst>
          </p:cNvPr>
          <p:cNvSpPr/>
          <p:nvPr/>
        </p:nvSpPr>
        <p:spPr>
          <a:xfrm>
            <a:off x="6767200" y="3838025"/>
            <a:ext cx="458780" cy="377323"/>
          </a:xfrm>
          <a:prstGeom prst="rect">
            <a:avLst/>
          </a:prstGeom>
          <a:solidFill>
            <a:srgbClr val="00B050">
              <a:alpha val="47000"/>
            </a:srgbClr>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742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CD6223-45FD-1C0A-E64C-3465A6BFE373}"/>
              </a:ext>
            </a:extLst>
          </p:cNvPr>
          <p:cNvSpPr>
            <a:spLocks noGrp="1"/>
          </p:cNvSpPr>
          <p:nvPr>
            <p:ph type="ctrTitle"/>
          </p:nvPr>
        </p:nvSpPr>
        <p:spPr>
          <a:xfrm>
            <a:off x="386942" y="233290"/>
            <a:ext cx="10729383" cy="1195798"/>
          </a:xfrm>
        </p:spPr>
        <p:txBody>
          <a:bodyPr/>
          <a:lstStyle/>
          <a:p>
            <a:r>
              <a:rPr lang="fi-FI" dirty="0"/>
              <a:t>Tuen tarpeiden havaitseminen</a:t>
            </a:r>
          </a:p>
        </p:txBody>
      </p:sp>
      <p:sp>
        <p:nvSpPr>
          <p:cNvPr id="4" name="Päivämäärän paikkamerkki 3">
            <a:extLst>
              <a:ext uri="{FF2B5EF4-FFF2-40B4-BE49-F238E27FC236}">
                <a16:creationId xmlns:a16="http://schemas.microsoft.com/office/drawing/2014/main" id="{B10CA909-B090-CC7F-D091-327834A41774}"/>
              </a:ext>
            </a:extLst>
          </p:cNvPr>
          <p:cNvSpPr>
            <a:spLocks noGrp="1"/>
          </p:cNvSpPr>
          <p:nvPr>
            <p:ph type="dt" sz="half" idx="15"/>
          </p:nvPr>
        </p:nvSpPr>
        <p:spPr>
          <a:xfrm>
            <a:off x="5820147" y="6298084"/>
            <a:ext cx="4826000" cy="185738"/>
          </a:xfrm>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5CA4F039-9EA2-EC66-A554-1B09F18ECEBA}"/>
              </a:ext>
            </a:extLst>
          </p:cNvPr>
          <p:cNvSpPr>
            <a:spLocks noGrp="1"/>
          </p:cNvSpPr>
          <p:nvPr>
            <p:ph type="sldNum" sz="quarter" idx="17"/>
          </p:nvPr>
        </p:nvSpPr>
        <p:spPr>
          <a:xfrm>
            <a:off x="5820147" y="6483823"/>
            <a:ext cx="4826000" cy="161925"/>
          </a:xfrm>
        </p:spPr>
        <p:txBody>
          <a:bodyPr/>
          <a:lstStyle/>
          <a:p>
            <a:pPr>
              <a:defRPr/>
            </a:pPr>
            <a:fld id="{1C07628F-9402-FB47-93B5-FC3C3BFEEBE0}" type="slidenum">
              <a:rPr lang="fi-FI" smtClean="0"/>
              <a:pPr>
                <a:defRPr/>
              </a:pPr>
              <a:t>14</a:t>
            </a:fld>
            <a:endParaRPr lang="fi-FI"/>
          </a:p>
        </p:txBody>
      </p:sp>
      <p:grpSp>
        <p:nvGrpSpPr>
          <p:cNvPr id="6" name="Ryhmä 5">
            <a:extLst>
              <a:ext uri="{FF2B5EF4-FFF2-40B4-BE49-F238E27FC236}">
                <a16:creationId xmlns:a16="http://schemas.microsoft.com/office/drawing/2014/main" id="{8E728637-9BDF-9B83-055C-90DCED4223B7}"/>
              </a:ext>
            </a:extLst>
          </p:cNvPr>
          <p:cNvGrpSpPr/>
          <p:nvPr/>
        </p:nvGrpSpPr>
        <p:grpSpPr>
          <a:xfrm>
            <a:off x="570729" y="1292466"/>
            <a:ext cx="9116305" cy="4332557"/>
            <a:chOff x="1201212" y="1009478"/>
            <a:chExt cx="9402636" cy="4292113"/>
          </a:xfrm>
        </p:grpSpPr>
        <p:cxnSp>
          <p:nvCxnSpPr>
            <p:cNvPr id="7" name="Suora nuoliyhdysviiva 6">
              <a:extLst>
                <a:ext uri="{FF2B5EF4-FFF2-40B4-BE49-F238E27FC236}">
                  <a16:creationId xmlns:a16="http://schemas.microsoft.com/office/drawing/2014/main" id="{0E6F321F-7AD4-0157-5BCC-1647D880DA94}"/>
                </a:ext>
              </a:extLst>
            </p:cNvPr>
            <p:cNvCxnSpPr>
              <a:cxnSpLocks/>
              <a:stCxn id="10" idx="2"/>
              <a:endCxn id="11" idx="0"/>
            </p:cNvCxnSpPr>
            <p:nvPr/>
          </p:nvCxnSpPr>
          <p:spPr>
            <a:xfrm flipH="1">
              <a:off x="3163853" y="3626086"/>
              <a:ext cx="3548" cy="537103"/>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C7719559-A18B-364F-1AA4-DABF74E304A2}"/>
                </a:ext>
              </a:extLst>
            </p:cNvPr>
            <p:cNvSpPr txBox="1"/>
            <p:nvPr/>
          </p:nvSpPr>
          <p:spPr>
            <a:xfrm>
              <a:off x="2380800" y="2142243"/>
              <a:ext cx="1389608" cy="426865"/>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Määrittelyt: </a:t>
              </a:r>
              <a:r>
                <a:rPr lang="fi-FI" sz="1100" dirty="0">
                  <a:latin typeface="Arial Narrow" panose="020B0606020202030204" pitchFamily="34" charset="0"/>
                </a:rPr>
                <a:t>Yhteistyö ja vastuut</a:t>
              </a:r>
            </a:p>
          </p:txBody>
        </p:sp>
        <p:sp>
          <p:nvSpPr>
            <p:cNvPr id="9" name="Tekstiruutu 8">
              <a:extLst>
                <a:ext uri="{FF2B5EF4-FFF2-40B4-BE49-F238E27FC236}">
                  <a16:creationId xmlns:a16="http://schemas.microsoft.com/office/drawing/2014/main" id="{07A24356-86E9-D8AC-F7D7-18C12C1A66E5}"/>
                </a:ext>
              </a:extLst>
            </p:cNvPr>
            <p:cNvSpPr txBox="1"/>
            <p:nvPr/>
          </p:nvSpPr>
          <p:spPr>
            <a:xfrm>
              <a:off x="2385886" y="1207241"/>
              <a:ext cx="1343454" cy="762258"/>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Määrittelyt:</a:t>
              </a:r>
              <a:r>
                <a:rPr lang="fi-FI" sz="1100" dirty="0">
                  <a:latin typeface="Arial Narrow" panose="020B0606020202030204" pitchFamily="34" charset="0"/>
                </a:rPr>
                <a:t> Tiedottaminen, tarpeen arviointi ja toteuttaminen</a:t>
              </a:r>
            </a:p>
          </p:txBody>
        </p:sp>
        <p:sp>
          <p:nvSpPr>
            <p:cNvPr id="10" name="Tekstiruutu 9">
              <a:extLst>
                <a:ext uri="{FF2B5EF4-FFF2-40B4-BE49-F238E27FC236}">
                  <a16:creationId xmlns:a16="http://schemas.microsoft.com/office/drawing/2014/main" id="{ED1778E9-EEBE-ABDE-01E2-31E36BAA13D7}"/>
                </a:ext>
              </a:extLst>
            </p:cNvPr>
            <p:cNvSpPr txBox="1"/>
            <p:nvPr/>
          </p:nvSpPr>
          <p:spPr>
            <a:xfrm>
              <a:off x="2414925" y="3366918"/>
              <a:ext cx="1504950" cy="259168"/>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Taloudelliset resurssit</a:t>
              </a:r>
            </a:p>
          </p:txBody>
        </p:sp>
        <p:sp>
          <p:nvSpPr>
            <p:cNvPr id="11" name="Tekstiruutu 10">
              <a:extLst>
                <a:ext uri="{FF2B5EF4-FFF2-40B4-BE49-F238E27FC236}">
                  <a16:creationId xmlns:a16="http://schemas.microsoft.com/office/drawing/2014/main" id="{F239749B-9278-D5AB-BEE5-D86EFA67FAB8}"/>
                </a:ext>
              </a:extLst>
            </p:cNvPr>
            <p:cNvSpPr txBox="1"/>
            <p:nvPr/>
          </p:nvSpPr>
          <p:spPr>
            <a:xfrm>
              <a:off x="2411377" y="4163189"/>
              <a:ext cx="1504950" cy="259168"/>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Henkilöstöresurssit</a:t>
              </a:r>
            </a:p>
          </p:txBody>
        </p:sp>
        <p:sp>
          <p:nvSpPr>
            <p:cNvPr id="12" name="Tekstiruutu 11">
              <a:extLst>
                <a:ext uri="{FF2B5EF4-FFF2-40B4-BE49-F238E27FC236}">
                  <a16:creationId xmlns:a16="http://schemas.microsoft.com/office/drawing/2014/main" id="{3B3D847C-E291-EB8F-9B59-8FF510608791}"/>
                </a:ext>
              </a:extLst>
            </p:cNvPr>
            <p:cNvSpPr txBox="1"/>
            <p:nvPr/>
          </p:nvSpPr>
          <p:spPr>
            <a:xfrm>
              <a:off x="5761001" y="3321082"/>
              <a:ext cx="1276350" cy="426865"/>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Aika: </a:t>
              </a:r>
              <a:r>
                <a:rPr lang="fi-FI" sz="1100" dirty="0">
                  <a:latin typeface="Arial Narrow" panose="020B0606020202030204" pitchFamily="34" charset="0"/>
                </a:rPr>
                <a:t>Viestintä ja yhteistyö</a:t>
              </a:r>
            </a:p>
          </p:txBody>
        </p:sp>
        <p:sp>
          <p:nvSpPr>
            <p:cNvPr id="13" name="Tekstiruutu 12">
              <a:extLst>
                <a:ext uri="{FF2B5EF4-FFF2-40B4-BE49-F238E27FC236}">
                  <a16:creationId xmlns:a16="http://schemas.microsoft.com/office/drawing/2014/main" id="{ECDA1523-7D10-64B1-FA0B-2D1B31981900}"/>
                </a:ext>
              </a:extLst>
            </p:cNvPr>
            <p:cNvSpPr txBox="1"/>
            <p:nvPr/>
          </p:nvSpPr>
          <p:spPr>
            <a:xfrm>
              <a:off x="5761001" y="1644184"/>
              <a:ext cx="1276350" cy="426865"/>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Aika:</a:t>
              </a:r>
              <a:r>
                <a:rPr lang="fi-FI" sz="1100" dirty="0">
                  <a:latin typeface="Arial Narrow" panose="020B0606020202030204" pitchFamily="34" charset="0"/>
                </a:rPr>
                <a:t> Kartoitus ja toteuttaminen</a:t>
              </a:r>
            </a:p>
          </p:txBody>
        </p:sp>
        <p:cxnSp>
          <p:nvCxnSpPr>
            <p:cNvPr id="14" name="Suora nuoliyhdysviiva 13">
              <a:extLst>
                <a:ext uri="{FF2B5EF4-FFF2-40B4-BE49-F238E27FC236}">
                  <a16:creationId xmlns:a16="http://schemas.microsoft.com/office/drawing/2014/main" id="{5D6205DA-F7B7-82EB-EBF8-8238259152F0}"/>
                </a:ext>
              </a:extLst>
            </p:cNvPr>
            <p:cNvCxnSpPr>
              <a:cxnSpLocks/>
              <a:stCxn id="10" idx="3"/>
              <a:endCxn id="13" idx="1"/>
            </p:cNvCxnSpPr>
            <p:nvPr/>
          </p:nvCxnSpPr>
          <p:spPr>
            <a:xfrm flipV="1">
              <a:off x="3919875" y="1857617"/>
              <a:ext cx="1841125" cy="1638885"/>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F8A3995D-606A-28F2-00A3-5E96F1C04F0E}"/>
                </a:ext>
              </a:extLst>
            </p:cNvPr>
            <p:cNvCxnSpPr>
              <a:cxnSpLocks/>
              <a:stCxn id="11" idx="3"/>
              <a:endCxn id="13" idx="1"/>
            </p:cNvCxnSpPr>
            <p:nvPr/>
          </p:nvCxnSpPr>
          <p:spPr>
            <a:xfrm flipV="1">
              <a:off x="3916327" y="1857617"/>
              <a:ext cx="1844673" cy="2435156"/>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6E61A0FB-4D81-3EAD-904A-1BF9787E104F}"/>
                </a:ext>
              </a:extLst>
            </p:cNvPr>
            <p:cNvCxnSpPr>
              <a:cxnSpLocks/>
              <a:stCxn id="9" idx="3"/>
              <a:endCxn id="13" idx="1"/>
            </p:cNvCxnSpPr>
            <p:nvPr/>
          </p:nvCxnSpPr>
          <p:spPr>
            <a:xfrm>
              <a:off x="3729340" y="1588370"/>
              <a:ext cx="2031661" cy="269247"/>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uora nuoliyhdysviiva 16">
              <a:extLst>
                <a:ext uri="{FF2B5EF4-FFF2-40B4-BE49-F238E27FC236}">
                  <a16:creationId xmlns:a16="http://schemas.microsoft.com/office/drawing/2014/main" id="{4E3292A3-4DF3-B2C7-48AD-1BD9A3606390}"/>
                </a:ext>
              </a:extLst>
            </p:cNvPr>
            <p:cNvCxnSpPr>
              <a:cxnSpLocks/>
              <a:stCxn id="10" idx="3"/>
              <a:endCxn id="12" idx="1"/>
            </p:cNvCxnSpPr>
            <p:nvPr/>
          </p:nvCxnSpPr>
          <p:spPr>
            <a:xfrm>
              <a:off x="3919875" y="3496502"/>
              <a:ext cx="1841125" cy="38013"/>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8024E995-764B-5D69-7F58-AB09D99D907F}"/>
                </a:ext>
              </a:extLst>
            </p:cNvPr>
            <p:cNvCxnSpPr>
              <a:cxnSpLocks/>
              <a:stCxn id="11" idx="3"/>
              <a:endCxn id="12" idx="1"/>
            </p:cNvCxnSpPr>
            <p:nvPr/>
          </p:nvCxnSpPr>
          <p:spPr>
            <a:xfrm flipV="1">
              <a:off x="3916327" y="3534515"/>
              <a:ext cx="1844673" cy="758258"/>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D945BCBB-C602-F9B1-2A8E-94E22005D96B}"/>
                </a:ext>
              </a:extLst>
            </p:cNvPr>
            <p:cNvCxnSpPr>
              <a:cxnSpLocks/>
              <a:stCxn id="8" idx="3"/>
              <a:endCxn id="12" idx="1"/>
            </p:cNvCxnSpPr>
            <p:nvPr/>
          </p:nvCxnSpPr>
          <p:spPr>
            <a:xfrm>
              <a:off x="3770408" y="2355676"/>
              <a:ext cx="1990593" cy="1178839"/>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kstiruutu 19">
              <a:extLst>
                <a:ext uri="{FF2B5EF4-FFF2-40B4-BE49-F238E27FC236}">
                  <a16:creationId xmlns:a16="http://schemas.microsoft.com/office/drawing/2014/main" id="{BE463DA0-1EBB-50FD-92E7-926426255EA8}"/>
                </a:ext>
              </a:extLst>
            </p:cNvPr>
            <p:cNvSpPr txBox="1"/>
            <p:nvPr/>
          </p:nvSpPr>
          <p:spPr>
            <a:xfrm>
              <a:off x="5117601" y="1576377"/>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0,153</a:t>
              </a:r>
            </a:p>
          </p:txBody>
        </p:sp>
        <p:sp>
          <p:nvSpPr>
            <p:cNvPr id="21" name="Tekstiruutu 20">
              <a:extLst>
                <a:ext uri="{FF2B5EF4-FFF2-40B4-BE49-F238E27FC236}">
                  <a16:creationId xmlns:a16="http://schemas.microsoft.com/office/drawing/2014/main" id="{711F535A-5DF8-D873-B8B1-47F156E2FC01}"/>
                </a:ext>
              </a:extLst>
            </p:cNvPr>
            <p:cNvSpPr txBox="1"/>
            <p:nvPr/>
          </p:nvSpPr>
          <p:spPr>
            <a:xfrm>
              <a:off x="5117601" y="1889708"/>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0,352</a:t>
              </a:r>
            </a:p>
          </p:txBody>
        </p:sp>
        <p:sp>
          <p:nvSpPr>
            <p:cNvPr id="22" name="Tekstiruutu 21">
              <a:extLst>
                <a:ext uri="{FF2B5EF4-FFF2-40B4-BE49-F238E27FC236}">
                  <a16:creationId xmlns:a16="http://schemas.microsoft.com/office/drawing/2014/main" id="{BE740A9A-415C-9B9C-705B-E498C59623EB}"/>
                </a:ext>
              </a:extLst>
            </p:cNvPr>
            <p:cNvSpPr txBox="1"/>
            <p:nvPr/>
          </p:nvSpPr>
          <p:spPr>
            <a:xfrm>
              <a:off x="5436687" y="2147845"/>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0,385</a:t>
              </a:r>
            </a:p>
          </p:txBody>
        </p:sp>
        <p:sp>
          <p:nvSpPr>
            <p:cNvPr id="23" name="Tekstiruutu 22">
              <a:extLst>
                <a:ext uri="{FF2B5EF4-FFF2-40B4-BE49-F238E27FC236}">
                  <a16:creationId xmlns:a16="http://schemas.microsoft.com/office/drawing/2014/main" id="{05452AB7-C5A4-D6AA-CEDE-31E438BD6475}"/>
                </a:ext>
              </a:extLst>
            </p:cNvPr>
            <p:cNvSpPr txBox="1"/>
            <p:nvPr/>
          </p:nvSpPr>
          <p:spPr>
            <a:xfrm>
              <a:off x="5350610" y="3601929"/>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0,214</a:t>
              </a:r>
            </a:p>
          </p:txBody>
        </p:sp>
        <p:sp>
          <p:nvSpPr>
            <p:cNvPr id="24" name="Tekstiruutu 23">
              <a:extLst>
                <a:ext uri="{FF2B5EF4-FFF2-40B4-BE49-F238E27FC236}">
                  <a16:creationId xmlns:a16="http://schemas.microsoft.com/office/drawing/2014/main" id="{292216E9-0EB1-4459-57A7-34C393E7603B}"/>
                </a:ext>
              </a:extLst>
            </p:cNvPr>
            <p:cNvSpPr txBox="1"/>
            <p:nvPr/>
          </p:nvSpPr>
          <p:spPr>
            <a:xfrm>
              <a:off x="5289689" y="3082181"/>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0,209</a:t>
              </a:r>
            </a:p>
          </p:txBody>
        </p:sp>
        <p:sp>
          <p:nvSpPr>
            <p:cNvPr id="25" name="Tekstiruutu 24">
              <a:extLst>
                <a:ext uri="{FF2B5EF4-FFF2-40B4-BE49-F238E27FC236}">
                  <a16:creationId xmlns:a16="http://schemas.microsoft.com/office/drawing/2014/main" id="{150AF622-F53A-4493-2C8A-D9CC41E0011A}"/>
                </a:ext>
              </a:extLst>
            </p:cNvPr>
            <p:cNvSpPr txBox="1"/>
            <p:nvPr/>
          </p:nvSpPr>
          <p:spPr>
            <a:xfrm>
              <a:off x="4950198" y="3301516"/>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0,382</a:t>
              </a:r>
            </a:p>
          </p:txBody>
        </p:sp>
        <p:cxnSp>
          <p:nvCxnSpPr>
            <p:cNvPr id="26" name="Yhdistin: Kaareva 25">
              <a:extLst>
                <a:ext uri="{FF2B5EF4-FFF2-40B4-BE49-F238E27FC236}">
                  <a16:creationId xmlns:a16="http://schemas.microsoft.com/office/drawing/2014/main" id="{E9E07199-CB7B-0053-872F-01B96A730AC9}"/>
                </a:ext>
              </a:extLst>
            </p:cNvPr>
            <p:cNvCxnSpPr>
              <a:cxnSpLocks/>
              <a:stCxn id="9" idx="1"/>
              <a:endCxn id="8" idx="1"/>
            </p:cNvCxnSpPr>
            <p:nvPr/>
          </p:nvCxnSpPr>
          <p:spPr>
            <a:xfrm rot="10800000" flipV="1">
              <a:off x="2380801" y="1588370"/>
              <a:ext cx="5086" cy="767306"/>
            </a:xfrm>
            <a:prstGeom prst="curvedConnector3">
              <a:avLst>
                <a:gd name="adj1" fmla="val 4735976"/>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Yhdistin: Kaareva 26">
              <a:extLst>
                <a:ext uri="{FF2B5EF4-FFF2-40B4-BE49-F238E27FC236}">
                  <a16:creationId xmlns:a16="http://schemas.microsoft.com/office/drawing/2014/main" id="{5753D6CA-B982-23C4-F48A-56FF19A4DAD1}"/>
                </a:ext>
              </a:extLst>
            </p:cNvPr>
            <p:cNvCxnSpPr>
              <a:cxnSpLocks/>
              <a:stCxn id="9" idx="1"/>
              <a:endCxn id="10" idx="1"/>
            </p:cNvCxnSpPr>
            <p:nvPr/>
          </p:nvCxnSpPr>
          <p:spPr>
            <a:xfrm rot="10800000" flipH="1" flipV="1">
              <a:off x="2385885" y="1588370"/>
              <a:ext cx="29039" cy="1908132"/>
            </a:xfrm>
            <a:prstGeom prst="curvedConnector3">
              <a:avLst>
                <a:gd name="adj1" fmla="val -2401971"/>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Yhdistin: Kaareva 27">
              <a:extLst>
                <a:ext uri="{FF2B5EF4-FFF2-40B4-BE49-F238E27FC236}">
                  <a16:creationId xmlns:a16="http://schemas.microsoft.com/office/drawing/2014/main" id="{0D2FF429-87AD-D8CE-F5F1-530CFC80603E}"/>
                </a:ext>
              </a:extLst>
            </p:cNvPr>
            <p:cNvCxnSpPr>
              <a:cxnSpLocks/>
              <a:stCxn id="8" idx="1"/>
              <a:endCxn id="10" idx="1"/>
            </p:cNvCxnSpPr>
            <p:nvPr/>
          </p:nvCxnSpPr>
          <p:spPr>
            <a:xfrm rot="10800000" flipH="1" flipV="1">
              <a:off x="2380800" y="2355676"/>
              <a:ext cx="34125" cy="1140826"/>
            </a:xfrm>
            <a:prstGeom prst="curvedConnector3">
              <a:avLst>
                <a:gd name="adj1" fmla="val -690927"/>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kstiruutu 28">
              <a:extLst>
                <a:ext uri="{FF2B5EF4-FFF2-40B4-BE49-F238E27FC236}">
                  <a16:creationId xmlns:a16="http://schemas.microsoft.com/office/drawing/2014/main" id="{38BA9F43-5BB2-F749-F26D-9409ED889FCE}"/>
                </a:ext>
              </a:extLst>
            </p:cNvPr>
            <p:cNvSpPr txBox="1"/>
            <p:nvPr/>
          </p:nvSpPr>
          <p:spPr>
            <a:xfrm>
              <a:off x="1201212" y="2357686"/>
              <a:ext cx="488069" cy="259168"/>
            </a:xfrm>
            <a:prstGeom prst="rect">
              <a:avLst/>
            </a:prstGeom>
            <a:noFill/>
            <a:ln>
              <a:noFill/>
            </a:ln>
          </p:spPr>
          <p:txBody>
            <a:bodyPr wrap="none" rtlCol="0">
              <a:spAutoFit/>
            </a:bodyPr>
            <a:lstStyle/>
            <a:p>
              <a:r>
                <a:rPr lang="fi-FI" sz="1100" dirty="0">
                  <a:solidFill>
                    <a:schemeClr val="bg2">
                      <a:lumMod val="75000"/>
                    </a:schemeClr>
                  </a:solidFill>
                  <a:latin typeface="Arial Narrow" panose="020B0606020202030204" pitchFamily="34" charset="0"/>
                </a:rPr>
                <a:t>0,421</a:t>
              </a:r>
            </a:p>
          </p:txBody>
        </p:sp>
        <p:sp>
          <p:nvSpPr>
            <p:cNvPr id="30" name="Tekstiruutu 29">
              <a:extLst>
                <a:ext uri="{FF2B5EF4-FFF2-40B4-BE49-F238E27FC236}">
                  <a16:creationId xmlns:a16="http://schemas.microsoft.com/office/drawing/2014/main" id="{1A88FDDC-B7D3-AE2E-A2EB-7198C7297694}"/>
                </a:ext>
              </a:extLst>
            </p:cNvPr>
            <p:cNvSpPr txBox="1"/>
            <p:nvPr/>
          </p:nvSpPr>
          <p:spPr>
            <a:xfrm>
              <a:off x="1749819" y="2083877"/>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0,732</a:t>
              </a:r>
            </a:p>
          </p:txBody>
        </p:sp>
        <p:sp>
          <p:nvSpPr>
            <p:cNvPr id="31" name="Tekstiruutu 30">
              <a:extLst>
                <a:ext uri="{FF2B5EF4-FFF2-40B4-BE49-F238E27FC236}">
                  <a16:creationId xmlns:a16="http://schemas.microsoft.com/office/drawing/2014/main" id="{55EF2066-FB9F-D63C-FF25-31EC93789FC8}"/>
                </a:ext>
              </a:extLst>
            </p:cNvPr>
            <p:cNvSpPr txBox="1"/>
            <p:nvPr/>
          </p:nvSpPr>
          <p:spPr>
            <a:xfrm>
              <a:off x="1775863" y="2785680"/>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0,347</a:t>
              </a:r>
            </a:p>
          </p:txBody>
        </p:sp>
        <p:sp>
          <p:nvSpPr>
            <p:cNvPr id="32" name="Tekstiruutu 31">
              <a:extLst>
                <a:ext uri="{FF2B5EF4-FFF2-40B4-BE49-F238E27FC236}">
                  <a16:creationId xmlns:a16="http://schemas.microsoft.com/office/drawing/2014/main" id="{4FC1DF46-5166-4538-4362-6D4B60BD5683}"/>
                </a:ext>
              </a:extLst>
            </p:cNvPr>
            <p:cNvSpPr txBox="1"/>
            <p:nvPr/>
          </p:nvSpPr>
          <p:spPr>
            <a:xfrm>
              <a:off x="2714136" y="3759735"/>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0,684</a:t>
              </a:r>
            </a:p>
          </p:txBody>
        </p:sp>
        <p:cxnSp>
          <p:nvCxnSpPr>
            <p:cNvPr id="33" name="Suora nuoliyhdysviiva 32">
              <a:extLst>
                <a:ext uri="{FF2B5EF4-FFF2-40B4-BE49-F238E27FC236}">
                  <a16:creationId xmlns:a16="http://schemas.microsoft.com/office/drawing/2014/main" id="{8940C743-AA40-BA38-3113-B3C30E46C0CE}"/>
                </a:ext>
              </a:extLst>
            </p:cNvPr>
            <p:cNvCxnSpPr>
              <a:stCxn id="13" idx="2"/>
              <a:endCxn id="12" idx="0"/>
            </p:cNvCxnSpPr>
            <p:nvPr/>
          </p:nvCxnSpPr>
          <p:spPr>
            <a:xfrm>
              <a:off x="6399175" y="2071049"/>
              <a:ext cx="0" cy="1250033"/>
            </a:xfrm>
            <a:prstGeom prst="straightConnector1">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kstiruutu 33">
              <a:extLst>
                <a:ext uri="{FF2B5EF4-FFF2-40B4-BE49-F238E27FC236}">
                  <a16:creationId xmlns:a16="http://schemas.microsoft.com/office/drawing/2014/main" id="{6D23C024-952F-24C9-27E1-5E5255DAE6C2}"/>
                </a:ext>
              </a:extLst>
            </p:cNvPr>
            <p:cNvSpPr txBox="1"/>
            <p:nvPr/>
          </p:nvSpPr>
          <p:spPr>
            <a:xfrm>
              <a:off x="6398234" y="2528162"/>
              <a:ext cx="488069" cy="259168"/>
            </a:xfrm>
            <a:prstGeom prst="rect">
              <a:avLst/>
            </a:prstGeom>
            <a:noFill/>
          </p:spPr>
          <p:txBody>
            <a:bodyPr wrap="none" rtlCol="0">
              <a:spAutoFit/>
            </a:bodyPr>
            <a:lstStyle/>
            <a:p>
              <a:r>
                <a:rPr lang="fi-FI" sz="1100" dirty="0">
                  <a:solidFill>
                    <a:schemeClr val="bg2">
                      <a:lumMod val="75000"/>
                    </a:schemeClr>
                  </a:solidFill>
                  <a:latin typeface="Arial Narrow" panose="020B0606020202030204" pitchFamily="34" charset="0"/>
                </a:rPr>
                <a:t>0,396</a:t>
              </a:r>
            </a:p>
          </p:txBody>
        </p:sp>
        <p:sp>
          <p:nvSpPr>
            <p:cNvPr id="35" name="Tekstiruutu 34">
              <a:extLst>
                <a:ext uri="{FF2B5EF4-FFF2-40B4-BE49-F238E27FC236}">
                  <a16:creationId xmlns:a16="http://schemas.microsoft.com/office/drawing/2014/main" id="{D326E8AC-E120-D886-06AE-6392CCB090DE}"/>
                </a:ext>
              </a:extLst>
            </p:cNvPr>
            <p:cNvSpPr txBox="1"/>
            <p:nvPr/>
          </p:nvSpPr>
          <p:spPr>
            <a:xfrm>
              <a:off x="7605675" y="1032143"/>
              <a:ext cx="2246870" cy="594562"/>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Tuen tarpeen kartoittaminen opintojen alussa ja yhdessä opiskelijan kanssa</a:t>
              </a:r>
            </a:p>
          </p:txBody>
        </p:sp>
        <p:sp>
          <p:nvSpPr>
            <p:cNvPr id="36" name="Tekstiruutu 35">
              <a:extLst>
                <a:ext uri="{FF2B5EF4-FFF2-40B4-BE49-F238E27FC236}">
                  <a16:creationId xmlns:a16="http://schemas.microsoft.com/office/drawing/2014/main" id="{BE1F42A8-1A1A-2D68-35A6-29B2B3EB298E}"/>
                </a:ext>
              </a:extLst>
            </p:cNvPr>
            <p:cNvSpPr txBox="1"/>
            <p:nvPr/>
          </p:nvSpPr>
          <p:spPr>
            <a:xfrm>
              <a:off x="7817875" y="4846545"/>
              <a:ext cx="1276350" cy="426865"/>
            </a:xfrm>
            <a:prstGeom prst="rect">
              <a:avLst/>
            </a:prstGeom>
            <a:noFill/>
            <a:ln>
              <a:solidFill>
                <a:srgbClr val="0D93D2"/>
              </a:solidFill>
            </a:ln>
          </p:spPr>
          <p:txBody>
            <a:bodyPr wrap="square" rtlCol="0">
              <a:spAutoFit/>
            </a:bodyPr>
            <a:lstStyle/>
            <a:p>
              <a:r>
                <a:rPr lang="fi-FI" sz="1100" b="1" dirty="0">
                  <a:latin typeface="Arial Narrow" panose="020B0606020202030204" pitchFamily="34" charset="0"/>
                </a:rPr>
                <a:t>Tieto edeltävästä oppilaitoksesta</a:t>
              </a:r>
              <a:endParaRPr lang="fi-FI" sz="1100" dirty="0">
                <a:latin typeface="Arial Narrow" panose="020B0606020202030204" pitchFamily="34" charset="0"/>
              </a:endParaRPr>
            </a:p>
          </p:txBody>
        </p:sp>
        <p:sp>
          <p:nvSpPr>
            <p:cNvPr id="37" name="Tekstiruutu 36">
              <a:extLst>
                <a:ext uri="{FF2B5EF4-FFF2-40B4-BE49-F238E27FC236}">
                  <a16:creationId xmlns:a16="http://schemas.microsoft.com/office/drawing/2014/main" id="{976FBF70-98B3-B7E2-B094-886EDA5C5F5A}"/>
                </a:ext>
              </a:extLst>
            </p:cNvPr>
            <p:cNvSpPr txBox="1"/>
            <p:nvPr/>
          </p:nvSpPr>
          <p:spPr>
            <a:xfrm>
              <a:off x="9173358" y="3347682"/>
              <a:ext cx="1430490" cy="426865"/>
            </a:xfrm>
            <a:prstGeom prst="rect">
              <a:avLst/>
            </a:prstGeom>
            <a:noFill/>
            <a:ln>
              <a:solidFill>
                <a:srgbClr val="0D93D2"/>
              </a:solidFill>
            </a:ln>
          </p:spPr>
          <p:txBody>
            <a:bodyPr wrap="square" rtlCol="0">
              <a:spAutoFit/>
            </a:bodyPr>
            <a:lstStyle/>
            <a:p>
              <a:r>
                <a:rPr lang="fi-FI" sz="1100" b="1" dirty="0">
                  <a:highlight>
                    <a:srgbClr val="FFFF00"/>
                  </a:highlight>
                  <a:latin typeface="Arial Narrow" panose="020B0606020202030204" pitchFamily="34" charset="0"/>
                </a:rPr>
                <a:t>Kaikki tukea tarvitsevat havaitaan</a:t>
              </a:r>
              <a:endParaRPr lang="fi-FI" sz="1100" dirty="0">
                <a:highlight>
                  <a:srgbClr val="FFFF00"/>
                </a:highlight>
                <a:latin typeface="Arial Narrow" panose="020B0606020202030204" pitchFamily="34" charset="0"/>
              </a:endParaRPr>
            </a:p>
          </p:txBody>
        </p:sp>
        <p:cxnSp>
          <p:nvCxnSpPr>
            <p:cNvPr id="38" name="Suora nuoliyhdysviiva 37">
              <a:extLst>
                <a:ext uri="{FF2B5EF4-FFF2-40B4-BE49-F238E27FC236}">
                  <a16:creationId xmlns:a16="http://schemas.microsoft.com/office/drawing/2014/main" id="{4E5AC510-F52C-610D-4DB0-B6C0994AEDAD}"/>
                </a:ext>
              </a:extLst>
            </p:cNvPr>
            <p:cNvCxnSpPr>
              <a:cxnSpLocks/>
              <a:stCxn id="9" idx="3"/>
              <a:endCxn id="35" idx="1"/>
            </p:cNvCxnSpPr>
            <p:nvPr/>
          </p:nvCxnSpPr>
          <p:spPr>
            <a:xfrm flipV="1">
              <a:off x="3729340" y="1329424"/>
              <a:ext cx="3876335" cy="258946"/>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uora nuoliyhdysviiva 38">
              <a:extLst>
                <a:ext uri="{FF2B5EF4-FFF2-40B4-BE49-F238E27FC236}">
                  <a16:creationId xmlns:a16="http://schemas.microsoft.com/office/drawing/2014/main" id="{47609622-7D05-5F8D-E91C-8624B948128D}"/>
                </a:ext>
              </a:extLst>
            </p:cNvPr>
            <p:cNvCxnSpPr>
              <a:cxnSpLocks/>
              <a:endCxn id="35" idx="1"/>
            </p:cNvCxnSpPr>
            <p:nvPr/>
          </p:nvCxnSpPr>
          <p:spPr>
            <a:xfrm flipV="1">
              <a:off x="7037351" y="1329424"/>
              <a:ext cx="568324" cy="522274"/>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uora nuoliyhdysviiva 39">
              <a:extLst>
                <a:ext uri="{FF2B5EF4-FFF2-40B4-BE49-F238E27FC236}">
                  <a16:creationId xmlns:a16="http://schemas.microsoft.com/office/drawing/2014/main" id="{C1CDE58B-CA71-ED3C-325B-9142A2BACC30}"/>
                </a:ext>
              </a:extLst>
            </p:cNvPr>
            <p:cNvCxnSpPr>
              <a:cxnSpLocks/>
              <a:stCxn id="8" idx="2"/>
              <a:endCxn id="36" idx="1"/>
            </p:cNvCxnSpPr>
            <p:nvPr/>
          </p:nvCxnSpPr>
          <p:spPr>
            <a:xfrm>
              <a:off x="3075604" y="2569108"/>
              <a:ext cx="4742271" cy="2490870"/>
            </a:xfrm>
            <a:prstGeom prst="straightConnector1">
              <a:avLst/>
            </a:prstGeom>
            <a:ln w="19050">
              <a:solidFill>
                <a:srgbClr val="EF9F3C"/>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uora nuoliyhdysviiva 40">
              <a:extLst>
                <a:ext uri="{FF2B5EF4-FFF2-40B4-BE49-F238E27FC236}">
                  <a16:creationId xmlns:a16="http://schemas.microsoft.com/office/drawing/2014/main" id="{1409A3B7-A0BB-26E2-4D4B-CFB618B44EAD}"/>
                </a:ext>
              </a:extLst>
            </p:cNvPr>
            <p:cNvCxnSpPr>
              <a:cxnSpLocks/>
              <a:stCxn id="11" idx="3"/>
              <a:endCxn id="36" idx="1"/>
            </p:cNvCxnSpPr>
            <p:nvPr/>
          </p:nvCxnSpPr>
          <p:spPr>
            <a:xfrm>
              <a:off x="3916327" y="4292773"/>
              <a:ext cx="3901548" cy="767205"/>
            </a:xfrm>
            <a:prstGeom prst="straightConnector1">
              <a:avLst/>
            </a:prstGeom>
            <a:ln w="19050">
              <a:solidFill>
                <a:srgbClr val="EF9F3C"/>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uora nuoliyhdysviiva 41">
              <a:extLst>
                <a:ext uri="{FF2B5EF4-FFF2-40B4-BE49-F238E27FC236}">
                  <a16:creationId xmlns:a16="http://schemas.microsoft.com/office/drawing/2014/main" id="{9520610E-20B0-6ED1-E2A5-4B268A6DE377}"/>
                </a:ext>
              </a:extLst>
            </p:cNvPr>
            <p:cNvCxnSpPr>
              <a:cxnSpLocks/>
              <a:stCxn id="11" idx="3"/>
              <a:endCxn id="37" idx="1"/>
            </p:cNvCxnSpPr>
            <p:nvPr/>
          </p:nvCxnSpPr>
          <p:spPr>
            <a:xfrm flipV="1">
              <a:off x="3916327" y="3561114"/>
              <a:ext cx="5257031" cy="731659"/>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uora nuoliyhdysviiva 42">
              <a:extLst>
                <a:ext uri="{FF2B5EF4-FFF2-40B4-BE49-F238E27FC236}">
                  <a16:creationId xmlns:a16="http://schemas.microsoft.com/office/drawing/2014/main" id="{101C4F79-B1F4-7FC0-88EF-5349432CD851}"/>
                </a:ext>
              </a:extLst>
            </p:cNvPr>
            <p:cNvCxnSpPr>
              <a:cxnSpLocks/>
              <a:stCxn id="8" idx="3"/>
              <a:endCxn id="37" idx="1"/>
            </p:cNvCxnSpPr>
            <p:nvPr/>
          </p:nvCxnSpPr>
          <p:spPr>
            <a:xfrm>
              <a:off x="3770408" y="2355676"/>
              <a:ext cx="5402951" cy="1205438"/>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uora nuoliyhdysviiva 43">
              <a:extLst>
                <a:ext uri="{FF2B5EF4-FFF2-40B4-BE49-F238E27FC236}">
                  <a16:creationId xmlns:a16="http://schemas.microsoft.com/office/drawing/2014/main" id="{4A0A85A4-C81E-002F-C3AF-5DC9CCD8EB1F}"/>
                </a:ext>
              </a:extLst>
            </p:cNvPr>
            <p:cNvCxnSpPr>
              <a:cxnSpLocks/>
              <a:stCxn id="35" idx="2"/>
              <a:endCxn id="37" idx="1"/>
            </p:cNvCxnSpPr>
            <p:nvPr/>
          </p:nvCxnSpPr>
          <p:spPr>
            <a:xfrm>
              <a:off x="8729110" y="1626705"/>
              <a:ext cx="444248" cy="1934409"/>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uora nuoliyhdysviiva 44">
              <a:extLst>
                <a:ext uri="{FF2B5EF4-FFF2-40B4-BE49-F238E27FC236}">
                  <a16:creationId xmlns:a16="http://schemas.microsoft.com/office/drawing/2014/main" id="{F7B55CF6-10C7-7CCF-0029-62BAA218736B}"/>
                </a:ext>
              </a:extLst>
            </p:cNvPr>
            <p:cNvCxnSpPr>
              <a:cxnSpLocks/>
              <a:stCxn id="36" idx="0"/>
              <a:endCxn id="37" idx="1"/>
            </p:cNvCxnSpPr>
            <p:nvPr/>
          </p:nvCxnSpPr>
          <p:spPr>
            <a:xfrm flipV="1">
              <a:off x="8456050" y="3561114"/>
              <a:ext cx="717309" cy="1285431"/>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sp>
          <p:nvSpPr>
            <p:cNvPr id="46" name="Tekstiruutu 45">
              <a:extLst>
                <a:ext uri="{FF2B5EF4-FFF2-40B4-BE49-F238E27FC236}">
                  <a16:creationId xmlns:a16="http://schemas.microsoft.com/office/drawing/2014/main" id="{2E2CCCF9-AB85-A77D-FF40-450640824E31}"/>
                </a:ext>
              </a:extLst>
            </p:cNvPr>
            <p:cNvSpPr txBox="1"/>
            <p:nvPr/>
          </p:nvSpPr>
          <p:spPr>
            <a:xfrm>
              <a:off x="7037351" y="1009478"/>
              <a:ext cx="488069" cy="259168"/>
            </a:xfrm>
            <a:prstGeom prst="rect">
              <a:avLst/>
            </a:prstGeom>
            <a:noFill/>
          </p:spPr>
          <p:txBody>
            <a:bodyPr wrap="none" rtlCol="0">
              <a:spAutoFit/>
            </a:bodyPr>
            <a:lstStyle/>
            <a:p>
              <a:r>
                <a:rPr lang="fi-FI" sz="1100" dirty="0">
                  <a:latin typeface="Arial Narrow" panose="020B0606020202030204" pitchFamily="34" charset="0"/>
                </a:rPr>
                <a:t>0,513</a:t>
              </a:r>
            </a:p>
          </p:txBody>
        </p:sp>
        <p:sp>
          <p:nvSpPr>
            <p:cNvPr id="47" name="Tekstiruutu 46">
              <a:extLst>
                <a:ext uri="{FF2B5EF4-FFF2-40B4-BE49-F238E27FC236}">
                  <a16:creationId xmlns:a16="http://schemas.microsoft.com/office/drawing/2014/main" id="{8535EF9D-F803-D0F4-4A71-64F2047E28E8}"/>
                </a:ext>
              </a:extLst>
            </p:cNvPr>
            <p:cNvSpPr txBox="1"/>
            <p:nvPr/>
          </p:nvSpPr>
          <p:spPr>
            <a:xfrm>
              <a:off x="7220176" y="1577996"/>
              <a:ext cx="488069" cy="259168"/>
            </a:xfrm>
            <a:prstGeom prst="rect">
              <a:avLst/>
            </a:prstGeom>
            <a:noFill/>
          </p:spPr>
          <p:txBody>
            <a:bodyPr wrap="none" rtlCol="0">
              <a:spAutoFit/>
            </a:bodyPr>
            <a:lstStyle/>
            <a:p>
              <a:r>
                <a:rPr lang="fi-FI" sz="1100" dirty="0">
                  <a:latin typeface="Arial Narrow" panose="020B0606020202030204" pitchFamily="34" charset="0"/>
                </a:rPr>
                <a:t>0,199</a:t>
              </a:r>
            </a:p>
          </p:txBody>
        </p:sp>
        <p:sp>
          <p:nvSpPr>
            <p:cNvPr id="48" name="Tekstiruutu 47">
              <a:extLst>
                <a:ext uri="{FF2B5EF4-FFF2-40B4-BE49-F238E27FC236}">
                  <a16:creationId xmlns:a16="http://schemas.microsoft.com/office/drawing/2014/main" id="{B3A0DFCC-4BA0-545C-ADD3-09457E9B5F5B}"/>
                </a:ext>
              </a:extLst>
            </p:cNvPr>
            <p:cNvSpPr txBox="1"/>
            <p:nvPr/>
          </p:nvSpPr>
          <p:spPr>
            <a:xfrm>
              <a:off x="9042095" y="3046096"/>
              <a:ext cx="488069" cy="259168"/>
            </a:xfrm>
            <a:prstGeom prst="rect">
              <a:avLst/>
            </a:prstGeom>
            <a:noFill/>
          </p:spPr>
          <p:txBody>
            <a:bodyPr wrap="none" rtlCol="0">
              <a:spAutoFit/>
            </a:bodyPr>
            <a:lstStyle/>
            <a:p>
              <a:r>
                <a:rPr lang="fi-FI" sz="1100" dirty="0">
                  <a:latin typeface="Arial Narrow" panose="020B0606020202030204" pitchFamily="34" charset="0"/>
                </a:rPr>
                <a:t>0,322</a:t>
              </a:r>
            </a:p>
          </p:txBody>
        </p:sp>
        <p:sp>
          <p:nvSpPr>
            <p:cNvPr id="49" name="Tekstiruutu 48">
              <a:extLst>
                <a:ext uri="{FF2B5EF4-FFF2-40B4-BE49-F238E27FC236}">
                  <a16:creationId xmlns:a16="http://schemas.microsoft.com/office/drawing/2014/main" id="{1F4C1EA7-6C5C-8BBC-916B-204FF60A987A}"/>
                </a:ext>
              </a:extLst>
            </p:cNvPr>
            <p:cNvSpPr txBox="1"/>
            <p:nvPr/>
          </p:nvSpPr>
          <p:spPr>
            <a:xfrm>
              <a:off x="8515266" y="3189377"/>
              <a:ext cx="488069" cy="259168"/>
            </a:xfrm>
            <a:prstGeom prst="rect">
              <a:avLst/>
            </a:prstGeom>
            <a:noFill/>
          </p:spPr>
          <p:txBody>
            <a:bodyPr wrap="none" rtlCol="0">
              <a:spAutoFit/>
            </a:bodyPr>
            <a:lstStyle/>
            <a:p>
              <a:r>
                <a:rPr lang="fi-FI" sz="1100" dirty="0">
                  <a:latin typeface="Arial Narrow" panose="020B0606020202030204" pitchFamily="34" charset="0"/>
                </a:rPr>
                <a:t>0,211</a:t>
              </a:r>
            </a:p>
          </p:txBody>
        </p:sp>
        <p:sp>
          <p:nvSpPr>
            <p:cNvPr id="50" name="Tekstiruutu 49">
              <a:extLst>
                <a:ext uri="{FF2B5EF4-FFF2-40B4-BE49-F238E27FC236}">
                  <a16:creationId xmlns:a16="http://schemas.microsoft.com/office/drawing/2014/main" id="{CA049CFA-4174-036D-97D5-3C02DACF50B5}"/>
                </a:ext>
              </a:extLst>
            </p:cNvPr>
            <p:cNvSpPr txBox="1"/>
            <p:nvPr/>
          </p:nvSpPr>
          <p:spPr>
            <a:xfrm>
              <a:off x="8360335" y="3638690"/>
              <a:ext cx="488069" cy="259168"/>
            </a:xfrm>
            <a:prstGeom prst="rect">
              <a:avLst/>
            </a:prstGeom>
            <a:noFill/>
          </p:spPr>
          <p:txBody>
            <a:bodyPr wrap="none" rtlCol="0">
              <a:spAutoFit/>
            </a:bodyPr>
            <a:lstStyle/>
            <a:p>
              <a:r>
                <a:rPr lang="fi-FI" sz="1100" dirty="0">
                  <a:latin typeface="Arial Narrow" panose="020B0606020202030204" pitchFamily="34" charset="0"/>
                </a:rPr>
                <a:t>0,200</a:t>
              </a:r>
            </a:p>
          </p:txBody>
        </p:sp>
        <p:sp>
          <p:nvSpPr>
            <p:cNvPr id="51" name="Tekstiruutu 50">
              <a:extLst>
                <a:ext uri="{FF2B5EF4-FFF2-40B4-BE49-F238E27FC236}">
                  <a16:creationId xmlns:a16="http://schemas.microsoft.com/office/drawing/2014/main" id="{6DD00865-6786-7886-8883-4DC854676498}"/>
                </a:ext>
              </a:extLst>
            </p:cNvPr>
            <p:cNvSpPr txBox="1"/>
            <p:nvPr/>
          </p:nvSpPr>
          <p:spPr>
            <a:xfrm>
              <a:off x="8919121" y="3863539"/>
              <a:ext cx="488069" cy="259168"/>
            </a:xfrm>
            <a:prstGeom prst="rect">
              <a:avLst/>
            </a:prstGeom>
            <a:noFill/>
          </p:spPr>
          <p:txBody>
            <a:bodyPr wrap="none" rtlCol="0">
              <a:spAutoFit/>
            </a:bodyPr>
            <a:lstStyle/>
            <a:p>
              <a:r>
                <a:rPr lang="fi-FI" sz="1100" dirty="0">
                  <a:latin typeface="Arial Narrow" panose="020B0606020202030204" pitchFamily="34" charset="0"/>
                </a:rPr>
                <a:t>0,213</a:t>
              </a:r>
            </a:p>
          </p:txBody>
        </p:sp>
        <p:sp>
          <p:nvSpPr>
            <p:cNvPr id="52" name="Tekstiruutu 51">
              <a:extLst>
                <a:ext uri="{FF2B5EF4-FFF2-40B4-BE49-F238E27FC236}">
                  <a16:creationId xmlns:a16="http://schemas.microsoft.com/office/drawing/2014/main" id="{CEE7CA9F-7E43-E22B-3D95-3427221E2DB2}"/>
                </a:ext>
              </a:extLst>
            </p:cNvPr>
            <p:cNvSpPr txBox="1"/>
            <p:nvPr/>
          </p:nvSpPr>
          <p:spPr>
            <a:xfrm>
              <a:off x="7321513" y="4584199"/>
              <a:ext cx="488069" cy="259168"/>
            </a:xfrm>
            <a:prstGeom prst="rect">
              <a:avLst/>
            </a:prstGeom>
            <a:noFill/>
          </p:spPr>
          <p:txBody>
            <a:bodyPr wrap="none" rtlCol="0">
              <a:spAutoFit/>
            </a:bodyPr>
            <a:lstStyle/>
            <a:p>
              <a:r>
                <a:rPr lang="fi-FI" sz="1100" dirty="0">
                  <a:latin typeface="Arial Narrow" panose="020B0606020202030204" pitchFamily="34" charset="0"/>
                </a:rPr>
                <a:t>0,226</a:t>
              </a:r>
            </a:p>
          </p:txBody>
        </p:sp>
        <p:sp>
          <p:nvSpPr>
            <p:cNvPr id="53" name="Tekstiruutu 52">
              <a:extLst>
                <a:ext uri="{FF2B5EF4-FFF2-40B4-BE49-F238E27FC236}">
                  <a16:creationId xmlns:a16="http://schemas.microsoft.com/office/drawing/2014/main" id="{713924ED-4363-B5FB-B810-A50BE49D0AAA}"/>
                </a:ext>
              </a:extLst>
            </p:cNvPr>
            <p:cNvSpPr txBox="1"/>
            <p:nvPr/>
          </p:nvSpPr>
          <p:spPr>
            <a:xfrm>
              <a:off x="7116452" y="5042423"/>
              <a:ext cx="488069" cy="259168"/>
            </a:xfrm>
            <a:prstGeom prst="rect">
              <a:avLst/>
            </a:prstGeom>
            <a:noFill/>
          </p:spPr>
          <p:txBody>
            <a:bodyPr wrap="none" rtlCol="0">
              <a:spAutoFit/>
            </a:bodyPr>
            <a:lstStyle/>
            <a:p>
              <a:r>
                <a:rPr lang="fi-FI" sz="1100" dirty="0">
                  <a:latin typeface="Arial Narrow" panose="020B0606020202030204" pitchFamily="34" charset="0"/>
                </a:rPr>
                <a:t>0,242</a:t>
              </a:r>
            </a:p>
          </p:txBody>
        </p:sp>
      </p:grpSp>
      <p:sp>
        <p:nvSpPr>
          <p:cNvPr id="55" name="Suorakulmio 54">
            <a:extLst>
              <a:ext uri="{FF2B5EF4-FFF2-40B4-BE49-F238E27FC236}">
                <a16:creationId xmlns:a16="http://schemas.microsoft.com/office/drawing/2014/main" id="{FE1ABC7D-6B0B-90CD-8B1E-81BE66A9453A}"/>
              </a:ext>
            </a:extLst>
          </p:cNvPr>
          <p:cNvSpPr/>
          <p:nvPr/>
        </p:nvSpPr>
        <p:spPr>
          <a:xfrm>
            <a:off x="7511841" y="3341211"/>
            <a:ext cx="2243947" cy="1134684"/>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6" name="Suorakulmio 55">
            <a:extLst>
              <a:ext uri="{FF2B5EF4-FFF2-40B4-BE49-F238E27FC236}">
                <a16:creationId xmlns:a16="http://schemas.microsoft.com/office/drawing/2014/main" id="{E1DB3CC9-AFB4-F72B-3651-E1527BB739F0}"/>
              </a:ext>
            </a:extLst>
          </p:cNvPr>
          <p:cNvSpPr/>
          <p:nvPr/>
        </p:nvSpPr>
        <p:spPr>
          <a:xfrm>
            <a:off x="6305837" y="1232977"/>
            <a:ext cx="2909443" cy="909645"/>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57" name="Suorakulmio 56">
            <a:extLst>
              <a:ext uri="{FF2B5EF4-FFF2-40B4-BE49-F238E27FC236}">
                <a16:creationId xmlns:a16="http://schemas.microsoft.com/office/drawing/2014/main" id="{ACC4D90E-C292-C0D3-63CD-13A02F9B540A}"/>
              </a:ext>
            </a:extLst>
          </p:cNvPr>
          <p:cNvSpPr/>
          <p:nvPr/>
        </p:nvSpPr>
        <p:spPr>
          <a:xfrm>
            <a:off x="5827009" y="4909572"/>
            <a:ext cx="2909443" cy="783052"/>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58" name="Suorakulmio 57">
            <a:extLst>
              <a:ext uri="{FF2B5EF4-FFF2-40B4-BE49-F238E27FC236}">
                <a16:creationId xmlns:a16="http://schemas.microsoft.com/office/drawing/2014/main" id="{D8131C0F-FFEE-D6A8-E043-6C4E700BD59D}"/>
              </a:ext>
            </a:extLst>
          </p:cNvPr>
          <p:cNvSpPr/>
          <p:nvPr/>
        </p:nvSpPr>
        <p:spPr>
          <a:xfrm>
            <a:off x="1022321" y="2311644"/>
            <a:ext cx="2909443" cy="783052"/>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59" name="Suorakulmio 58">
            <a:extLst>
              <a:ext uri="{FF2B5EF4-FFF2-40B4-BE49-F238E27FC236}">
                <a16:creationId xmlns:a16="http://schemas.microsoft.com/office/drawing/2014/main" id="{C5A2296D-48D4-9B74-B0C7-C339D61375D7}"/>
              </a:ext>
            </a:extLst>
          </p:cNvPr>
          <p:cNvSpPr/>
          <p:nvPr/>
        </p:nvSpPr>
        <p:spPr>
          <a:xfrm>
            <a:off x="938966" y="4366903"/>
            <a:ext cx="2909443" cy="513847"/>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60" name="Suorakulmio 59">
            <a:extLst>
              <a:ext uri="{FF2B5EF4-FFF2-40B4-BE49-F238E27FC236}">
                <a16:creationId xmlns:a16="http://schemas.microsoft.com/office/drawing/2014/main" id="{E1CD7C48-FEA9-B9D4-28ED-BD776E3BBAAD}"/>
              </a:ext>
            </a:extLst>
          </p:cNvPr>
          <p:cNvSpPr/>
          <p:nvPr/>
        </p:nvSpPr>
        <p:spPr>
          <a:xfrm rot="19167759">
            <a:off x="2849117" y="2750200"/>
            <a:ext cx="2552610" cy="348671"/>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3" name="Tekstiruutu 2">
            <a:extLst>
              <a:ext uri="{FF2B5EF4-FFF2-40B4-BE49-F238E27FC236}">
                <a16:creationId xmlns:a16="http://schemas.microsoft.com/office/drawing/2014/main" id="{F38F560E-3F30-EC94-6ED7-C43120458677}"/>
              </a:ext>
            </a:extLst>
          </p:cNvPr>
          <p:cNvSpPr txBox="1"/>
          <p:nvPr/>
        </p:nvSpPr>
        <p:spPr>
          <a:xfrm>
            <a:off x="8507438" y="3059573"/>
            <a:ext cx="1203856" cy="215444"/>
          </a:xfrm>
          <a:prstGeom prst="rect">
            <a:avLst/>
          </a:prstGeom>
          <a:noFill/>
        </p:spPr>
        <p:txBody>
          <a:bodyPr wrap="none" lIns="0" tIns="0" rIns="0" bIns="0" rtlCol="0">
            <a:spAutoFit/>
          </a:bodyPr>
          <a:lstStyle/>
          <a:p>
            <a:r>
              <a:rPr lang="fi-FI" sz="1400" b="1" dirty="0"/>
              <a:t>Keskiarvo 7,3 </a:t>
            </a:r>
          </a:p>
        </p:txBody>
      </p:sp>
      <p:sp>
        <p:nvSpPr>
          <p:cNvPr id="61" name="Tekstiruutu 60">
            <a:extLst>
              <a:ext uri="{FF2B5EF4-FFF2-40B4-BE49-F238E27FC236}">
                <a16:creationId xmlns:a16="http://schemas.microsoft.com/office/drawing/2014/main" id="{DC90A754-AC6D-9D09-5FBB-2E867AA95DD8}"/>
              </a:ext>
            </a:extLst>
          </p:cNvPr>
          <p:cNvSpPr txBox="1"/>
          <p:nvPr/>
        </p:nvSpPr>
        <p:spPr>
          <a:xfrm>
            <a:off x="9109874" y="2825460"/>
            <a:ext cx="2694213" cy="2100896"/>
          </a:xfrm>
          <a:prstGeom prst="rect">
            <a:avLst/>
          </a:prstGeom>
          <a:noFill/>
        </p:spPr>
        <p:txBody>
          <a:bodyPr wrap="square">
            <a:spAutoFit/>
          </a:bodyPr>
          <a:lstStyle/>
          <a:p>
            <a:pPr marL="828040">
              <a:lnSpc>
                <a:spcPct val="107000"/>
              </a:lnSpc>
              <a:spcAft>
                <a:spcPts val="800"/>
              </a:spcAft>
            </a:pPr>
            <a:r>
              <a:rPr lang="fi-FI" sz="1100" i="1" dirty="0">
                <a:effectLst/>
                <a:latin typeface="Calibri" panose="020F0502020204030204" pitchFamily="34" charset="0"/>
                <a:ea typeface="Calibri" panose="020F0502020204030204" pitchFamily="34" charset="0"/>
                <a:cs typeface="Arial" panose="020B0604020202020204" pitchFamily="34" charset="0"/>
              </a:rPr>
              <a:t>Tuen tarve havaitaan yleensä ensimmäisten kuukausien aikana </a:t>
            </a:r>
            <a:r>
              <a:rPr lang="fi-FI" sz="1100" dirty="0">
                <a:effectLst/>
                <a:latin typeface="Calibri" panose="020F0502020204030204" pitchFamily="34" charset="0"/>
                <a:ea typeface="Calibri" panose="020F0502020204030204" pitchFamily="34" charset="0"/>
                <a:cs typeface="Arial" panose="020B0604020202020204" pitchFamily="34" charset="0"/>
              </a:rPr>
              <a:t>(Erityisopettaja 32)</a:t>
            </a:r>
          </a:p>
          <a:p>
            <a:pPr marL="828040">
              <a:lnSpc>
                <a:spcPct val="107000"/>
              </a:lnSpc>
              <a:spcAft>
                <a:spcPts val="800"/>
              </a:spcAft>
            </a:pPr>
            <a:r>
              <a:rPr lang="fi-FI" sz="1100" i="1" dirty="0">
                <a:effectLst/>
                <a:latin typeface="Calibri" panose="020F0502020204030204" pitchFamily="34" charset="0"/>
                <a:ea typeface="Calibri" panose="020F0502020204030204" pitchFamily="34" charset="0"/>
                <a:cs typeface="Arial" panose="020B0604020202020204" pitchFamily="34" charset="0"/>
              </a:rPr>
              <a:t>Kaikkia tuen tarpeessa olevia ei välttämättä havaita. </a:t>
            </a:r>
            <a:r>
              <a:rPr lang="fi-FI" sz="1100" dirty="0">
                <a:effectLst/>
                <a:latin typeface="Calibri" panose="020F0502020204030204" pitchFamily="34" charset="0"/>
                <a:ea typeface="Calibri" panose="020F0502020204030204" pitchFamily="34" charset="0"/>
                <a:cs typeface="Arial" panose="020B0604020202020204" pitchFamily="34" charset="0"/>
              </a:rPr>
              <a:t>(Erityisopettaja 51)</a:t>
            </a:r>
          </a:p>
          <a:p>
            <a:pPr marL="828040">
              <a:lnSpc>
                <a:spcPct val="107000"/>
              </a:lnSpc>
              <a:spcAft>
                <a:spcPts val="800"/>
              </a:spcAft>
            </a:pPr>
            <a:r>
              <a:rPr lang="fi-FI" sz="1100" i="1" dirty="0">
                <a:effectLst/>
                <a:latin typeface="Calibri" panose="020F0502020204030204" pitchFamily="34" charset="0"/>
                <a:ea typeface="Calibri" panose="020F0502020204030204" pitchFamily="34" charset="0"/>
                <a:cs typeface="Arial" panose="020B0604020202020204" pitchFamily="34" charset="0"/>
              </a:rPr>
              <a:t>Tuen tarpeiden havaitseminen on täysin sattumanvaraista. </a:t>
            </a:r>
            <a:r>
              <a:rPr lang="fi-FI" sz="1100" dirty="0">
                <a:effectLst/>
                <a:latin typeface="Calibri" panose="020F0502020204030204" pitchFamily="34" charset="0"/>
                <a:ea typeface="Calibri" panose="020F0502020204030204" pitchFamily="34" charset="0"/>
                <a:cs typeface="Arial" panose="020B0604020202020204" pitchFamily="34" charset="0"/>
              </a:rPr>
              <a:t>(Erityisopettaja 70)</a:t>
            </a:r>
          </a:p>
        </p:txBody>
      </p:sp>
      <p:sp>
        <p:nvSpPr>
          <p:cNvPr id="63" name="Tekstiruutu 62">
            <a:extLst>
              <a:ext uri="{FF2B5EF4-FFF2-40B4-BE49-F238E27FC236}">
                <a16:creationId xmlns:a16="http://schemas.microsoft.com/office/drawing/2014/main" id="{14857F3F-E050-7F63-7F3B-76C2C06AF783}"/>
              </a:ext>
            </a:extLst>
          </p:cNvPr>
          <p:cNvSpPr txBox="1"/>
          <p:nvPr/>
        </p:nvSpPr>
        <p:spPr>
          <a:xfrm>
            <a:off x="5346566" y="5771663"/>
            <a:ext cx="5476359" cy="874085"/>
          </a:xfrm>
          <a:prstGeom prst="rect">
            <a:avLst/>
          </a:prstGeom>
          <a:solidFill>
            <a:schemeClr val="bg1"/>
          </a:solidFill>
        </p:spPr>
        <p:txBody>
          <a:bodyPr wrap="square">
            <a:spAutoFit/>
          </a:bodyPr>
          <a:lstStyle/>
          <a:p>
            <a:pPr marL="82804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Tiedonsiirto yläasteelta opiskelijan tarpeista.  Meille tullaan lähes 30 yläasteelta. Lukion alussa on lähinnä opiskelijan vastuulla ottaa yhteyttä erityisopettajaan.  Osittain tuen tarve tulee esiin vasta ajan myötä. </a:t>
            </a:r>
            <a:r>
              <a:rPr lang="fi-FI" sz="1200" dirty="0">
                <a:effectLst/>
                <a:latin typeface="Calibri" panose="020F0502020204030204" pitchFamily="34" charset="0"/>
                <a:ea typeface="Calibri" panose="020F0502020204030204" pitchFamily="34" charset="0"/>
                <a:cs typeface="Arial" panose="020B0604020202020204" pitchFamily="34" charset="0"/>
              </a:rPr>
              <a:t>(Rehtori 45)</a:t>
            </a:r>
          </a:p>
        </p:txBody>
      </p:sp>
    </p:spTree>
    <p:extLst>
      <p:ext uri="{BB962C8B-B14F-4D97-AF65-F5344CB8AC3E}">
        <p14:creationId xmlns:p14="http://schemas.microsoft.com/office/powerpoint/2010/main" val="14004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137D94-47A2-CFE2-77C9-19DC5129D442}"/>
              </a:ext>
            </a:extLst>
          </p:cNvPr>
          <p:cNvSpPr>
            <a:spLocks noGrp="1"/>
          </p:cNvSpPr>
          <p:nvPr>
            <p:ph type="ctrTitle"/>
          </p:nvPr>
        </p:nvSpPr>
        <p:spPr/>
        <p:txBody>
          <a:bodyPr/>
          <a:lstStyle/>
          <a:p>
            <a:r>
              <a:rPr lang="fi-FI" dirty="0"/>
              <a:t>Tuen toteutuminen:</a:t>
            </a:r>
            <a:br>
              <a:rPr lang="fi-FI" dirty="0"/>
            </a:br>
            <a:r>
              <a:rPr lang="fi-FI" i="1" dirty="0"/>
              <a:t>”Kaikki opiskelijat saavat tarvitsemansa tuen”</a:t>
            </a:r>
          </a:p>
        </p:txBody>
      </p:sp>
      <p:sp>
        <p:nvSpPr>
          <p:cNvPr id="4" name="Päivämäärän paikkamerkki 3">
            <a:extLst>
              <a:ext uri="{FF2B5EF4-FFF2-40B4-BE49-F238E27FC236}">
                <a16:creationId xmlns:a16="http://schemas.microsoft.com/office/drawing/2014/main" id="{44D7445E-18B2-0197-DEF7-760B86FEDEB4}"/>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60538F3F-3224-C3AE-5B94-D07226A76888}"/>
              </a:ext>
            </a:extLst>
          </p:cNvPr>
          <p:cNvSpPr>
            <a:spLocks noGrp="1"/>
          </p:cNvSpPr>
          <p:nvPr>
            <p:ph type="sldNum" sz="quarter" idx="17"/>
          </p:nvPr>
        </p:nvSpPr>
        <p:spPr/>
        <p:txBody>
          <a:bodyPr/>
          <a:lstStyle/>
          <a:p>
            <a:pPr>
              <a:defRPr/>
            </a:pPr>
            <a:fld id="{1C07628F-9402-FB47-93B5-FC3C3BFEEBE0}" type="slidenum">
              <a:rPr lang="fi-FI" smtClean="0"/>
              <a:pPr>
                <a:defRPr/>
              </a:pPr>
              <a:t>15</a:t>
            </a:fld>
            <a:endParaRPr lang="fi-FI"/>
          </a:p>
        </p:txBody>
      </p:sp>
      <p:graphicFrame>
        <p:nvGraphicFramePr>
          <p:cNvPr id="6" name="Kaavio 5">
            <a:extLst>
              <a:ext uri="{FF2B5EF4-FFF2-40B4-BE49-F238E27FC236}">
                <a16:creationId xmlns:a16="http://schemas.microsoft.com/office/drawing/2014/main" id="{E317309B-7BA4-4F56-90C7-EA2FD9DFFB33}"/>
              </a:ext>
            </a:extLst>
          </p:cNvPr>
          <p:cNvGraphicFramePr/>
          <p:nvPr>
            <p:extLst>
              <p:ext uri="{D42A27DB-BD31-4B8C-83A1-F6EECF244321}">
                <p14:modId xmlns:p14="http://schemas.microsoft.com/office/powerpoint/2010/main" val="1251020603"/>
              </p:ext>
            </p:extLst>
          </p:nvPr>
        </p:nvGraphicFramePr>
        <p:xfrm>
          <a:off x="1847850" y="2250747"/>
          <a:ext cx="8058150" cy="2787978"/>
        </p:xfrm>
        <a:graphic>
          <a:graphicData uri="http://schemas.openxmlformats.org/drawingml/2006/chart">
            <c:chart xmlns:c="http://schemas.openxmlformats.org/drawingml/2006/chart" xmlns:r="http://schemas.openxmlformats.org/officeDocument/2006/relationships" r:id="rId2"/>
          </a:graphicData>
        </a:graphic>
      </p:graphicFrame>
      <p:sp>
        <p:nvSpPr>
          <p:cNvPr id="7" name="Suorakulmio 6">
            <a:extLst>
              <a:ext uri="{FF2B5EF4-FFF2-40B4-BE49-F238E27FC236}">
                <a16:creationId xmlns:a16="http://schemas.microsoft.com/office/drawing/2014/main" id="{3F11A588-978D-7910-0D2F-E709760E81B2}"/>
              </a:ext>
            </a:extLst>
          </p:cNvPr>
          <p:cNvSpPr/>
          <p:nvPr/>
        </p:nvSpPr>
        <p:spPr>
          <a:xfrm>
            <a:off x="2065109" y="4701366"/>
            <a:ext cx="8236708" cy="270683"/>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771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ED3AC78-0A0E-CCF6-2C4F-219D25710678}"/>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D25CF6E2-E8E4-1848-AB56-E716955042EF}"/>
              </a:ext>
            </a:extLst>
          </p:cNvPr>
          <p:cNvSpPr>
            <a:spLocks noGrp="1"/>
          </p:cNvSpPr>
          <p:nvPr>
            <p:ph type="sldNum" sz="quarter" idx="17"/>
          </p:nvPr>
        </p:nvSpPr>
        <p:spPr/>
        <p:txBody>
          <a:bodyPr/>
          <a:lstStyle/>
          <a:p>
            <a:pPr>
              <a:defRPr/>
            </a:pPr>
            <a:fld id="{1C07628F-9402-FB47-93B5-FC3C3BFEEBE0}" type="slidenum">
              <a:rPr lang="fi-FI" smtClean="0"/>
              <a:pPr>
                <a:defRPr/>
              </a:pPr>
              <a:t>16</a:t>
            </a:fld>
            <a:endParaRPr lang="fi-FI"/>
          </a:p>
        </p:txBody>
      </p:sp>
      <p:sp>
        <p:nvSpPr>
          <p:cNvPr id="6" name="Otsikko 1">
            <a:extLst>
              <a:ext uri="{FF2B5EF4-FFF2-40B4-BE49-F238E27FC236}">
                <a16:creationId xmlns:a16="http://schemas.microsoft.com/office/drawing/2014/main" id="{9CE58400-7E02-24DC-3AE6-5676EB5D7957}"/>
              </a:ext>
            </a:extLst>
          </p:cNvPr>
          <p:cNvSpPr>
            <a:spLocks noGrp="1"/>
          </p:cNvSpPr>
          <p:nvPr>
            <p:ph type="ctrTitle"/>
          </p:nvPr>
        </p:nvSpPr>
        <p:spPr>
          <a:xfrm>
            <a:off x="722313" y="381000"/>
            <a:ext cx="10728325" cy="1195388"/>
          </a:xfrm>
        </p:spPr>
        <p:txBody>
          <a:bodyPr/>
          <a:lstStyle/>
          <a:p>
            <a:r>
              <a:rPr lang="fi-FI" dirty="0"/>
              <a:t>Tuen toteutuminen:</a:t>
            </a:r>
            <a:br>
              <a:rPr lang="fi-FI" dirty="0"/>
            </a:br>
            <a:r>
              <a:rPr lang="fi-FI" i="1" dirty="0"/>
              <a:t>”Kaikki opiskelijat saavat tarvitsemansa tuen”</a:t>
            </a:r>
          </a:p>
        </p:txBody>
      </p:sp>
      <p:graphicFrame>
        <p:nvGraphicFramePr>
          <p:cNvPr id="7" name="Kaavio 6">
            <a:extLst>
              <a:ext uri="{FF2B5EF4-FFF2-40B4-BE49-F238E27FC236}">
                <a16:creationId xmlns:a16="http://schemas.microsoft.com/office/drawing/2014/main" id="{F9B31864-E61D-8B90-0EFC-CC38964D176E}"/>
              </a:ext>
            </a:extLst>
          </p:cNvPr>
          <p:cNvGraphicFramePr/>
          <p:nvPr>
            <p:extLst>
              <p:ext uri="{D42A27DB-BD31-4B8C-83A1-F6EECF244321}">
                <p14:modId xmlns:p14="http://schemas.microsoft.com/office/powerpoint/2010/main" val="1754940279"/>
              </p:ext>
            </p:extLst>
          </p:nvPr>
        </p:nvGraphicFramePr>
        <p:xfrm>
          <a:off x="3035935" y="1381125"/>
          <a:ext cx="6670040" cy="4724399"/>
        </p:xfrm>
        <a:graphic>
          <a:graphicData uri="http://schemas.openxmlformats.org/drawingml/2006/chart">
            <c:chart xmlns:c="http://schemas.openxmlformats.org/drawingml/2006/chart" xmlns:r="http://schemas.openxmlformats.org/officeDocument/2006/relationships" r:id="rId2"/>
          </a:graphicData>
        </a:graphic>
      </p:graphicFrame>
      <p:sp>
        <p:nvSpPr>
          <p:cNvPr id="8" name="Suorakulmio 7">
            <a:extLst>
              <a:ext uri="{FF2B5EF4-FFF2-40B4-BE49-F238E27FC236}">
                <a16:creationId xmlns:a16="http://schemas.microsoft.com/office/drawing/2014/main" id="{186F3113-E0F2-20CC-7731-796B9AAA600F}"/>
              </a:ext>
            </a:extLst>
          </p:cNvPr>
          <p:cNvSpPr/>
          <p:nvPr/>
        </p:nvSpPr>
        <p:spPr>
          <a:xfrm>
            <a:off x="2924175" y="3310968"/>
            <a:ext cx="6670039" cy="1956357"/>
          </a:xfrm>
          <a:prstGeom prst="rect">
            <a:avLst/>
          </a:prstGeom>
          <a:solidFill>
            <a:srgbClr val="FF0000">
              <a:alpha val="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44D061B4-7242-C94C-E7F7-12C87CEAC443}"/>
              </a:ext>
            </a:extLst>
          </p:cNvPr>
          <p:cNvSpPr/>
          <p:nvPr/>
        </p:nvSpPr>
        <p:spPr>
          <a:xfrm>
            <a:off x="2924175" y="1390649"/>
            <a:ext cx="6670039" cy="1956357"/>
          </a:xfrm>
          <a:prstGeom prst="rect">
            <a:avLst/>
          </a:prstGeom>
          <a:solidFill>
            <a:srgbClr val="FF0000">
              <a:alpha val="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2326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D22DFA-890D-1EDB-3E77-349A743846E3}"/>
              </a:ext>
            </a:extLst>
          </p:cNvPr>
          <p:cNvSpPr>
            <a:spLocks noGrp="1"/>
          </p:cNvSpPr>
          <p:nvPr>
            <p:ph type="ctrTitle"/>
          </p:nvPr>
        </p:nvSpPr>
        <p:spPr/>
        <p:txBody>
          <a:bodyPr/>
          <a:lstStyle/>
          <a:p>
            <a:r>
              <a:rPr lang="fi-FI" dirty="0"/>
              <a:t>Tuen toteutuminen:</a:t>
            </a:r>
            <a:br>
              <a:rPr lang="fi-FI" dirty="0"/>
            </a:br>
            <a:r>
              <a:rPr lang="fi-FI" i="1" dirty="0"/>
              <a:t>”Kaikki opiskelijat saavat tarvitsemansa tuen”</a:t>
            </a:r>
            <a:endParaRPr lang="fi-FI" dirty="0"/>
          </a:p>
        </p:txBody>
      </p:sp>
      <p:sp>
        <p:nvSpPr>
          <p:cNvPr id="4" name="Päivämäärän paikkamerkki 3">
            <a:extLst>
              <a:ext uri="{FF2B5EF4-FFF2-40B4-BE49-F238E27FC236}">
                <a16:creationId xmlns:a16="http://schemas.microsoft.com/office/drawing/2014/main" id="{091E216B-8BDE-78EB-D03E-CD34133C2CB9}"/>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2E07E433-1113-203E-F4E4-1C9542155B89}"/>
              </a:ext>
            </a:extLst>
          </p:cNvPr>
          <p:cNvSpPr>
            <a:spLocks noGrp="1"/>
          </p:cNvSpPr>
          <p:nvPr>
            <p:ph type="sldNum" sz="quarter" idx="17"/>
          </p:nvPr>
        </p:nvSpPr>
        <p:spPr/>
        <p:txBody>
          <a:bodyPr/>
          <a:lstStyle/>
          <a:p>
            <a:pPr>
              <a:defRPr/>
            </a:pPr>
            <a:fld id="{1C07628F-9402-FB47-93B5-FC3C3BFEEBE0}" type="slidenum">
              <a:rPr lang="fi-FI" smtClean="0"/>
              <a:pPr>
                <a:defRPr/>
              </a:pPr>
              <a:t>17</a:t>
            </a:fld>
            <a:endParaRPr lang="fi-FI"/>
          </a:p>
        </p:txBody>
      </p:sp>
      <p:graphicFrame>
        <p:nvGraphicFramePr>
          <p:cNvPr id="6" name="Kaavio 5">
            <a:extLst>
              <a:ext uri="{FF2B5EF4-FFF2-40B4-BE49-F238E27FC236}">
                <a16:creationId xmlns:a16="http://schemas.microsoft.com/office/drawing/2014/main" id="{D4FEA4D4-5064-4D6B-A010-4A488C36AF72}"/>
              </a:ext>
            </a:extLst>
          </p:cNvPr>
          <p:cNvGraphicFramePr/>
          <p:nvPr>
            <p:extLst>
              <p:ext uri="{D42A27DB-BD31-4B8C-83A1-F6EECF244321}">
                <p14:modId xmlns:p14="http://schemas.microsoft.com/office/powerpoint/2010/main" val="2703561784"/>
              </p:ext>
            </p:extLst>
          </p:nvPr>
        </p:nvGraphicFramePr>
        <p:xfrm>
          <a:off x="3026410" y="1485900"/>
          <a:ext cx="6289039" cy="4381500"/>
        </p:xfrm>
        <a:graphic>
          <a:graphicData uri="http://schemas.openxmlformats.org/drawingml/2006/chart">
            <c:chart xmlns:c="http://schemas.openxmlformats.org/drawingml/2006/chart" xmlns:r="http://schemas.openxmlformats.org/officeDocument/2006/relationships" r:id="rId2"/>
          </a:graphicData>
        </a:graphic>
      </p:graphicFrame>
      <p:sp>
        <p:nvSpPr>
          <p:cNvPr id="7" name="Suorakulmio 6">
            <a:extLst>
              <a:ext uri="{FF2B5EF4-FFF2-40B4-BE49-F238E27FC236}">
                <a16:creationId xmlns:a16="http://schemas.microsoft.com/office/drawing/2014/main" id="{364A5F69-E4F6-CF22-761A-2AFF0F154794}"/>
              </a:ext>
            </a:extLst>
          </p:cNvPr>
          <p:cNvSpPr/>
          <p:nvPr/>
        </p:nvSpPr>
        <p:spPr>
          <a:xfrm>
            <a:off x="2924175" y="2581274"/>
            <a:ext cx="6670039" cy="1352551"/>
          </a:xfrm>
          <a:prstGeom prst="rect">
            <a:avLst/>
          </a:prstGeom>
          <a:solidFill>
            <a:srgbClr val="FF0000">
              <a:alpha val="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Suorakulmio 7">
            <a:extLst>
              <a:ext uri="{FF2B5EF4-FFF2-40B4-BE49-F238E27FC236}">
                <a16:creationId xmlns:a16="http://schemas.microsoft.com/office/drawing/2014/main" id="{247D7E51-0EA4-E24C-2A53-E6D5A013FF2F}"/>
              </a:ext>
            </a:extLst>
          </p:cNvPr>
          <p:cNvSpPr/>
          <p:nvPr/>
        </p:nvSpPr>
        <p:spPr>
          <a:xfrm>
            <a:off x="2924175" y="1576798"/>
            <a:ext cx="6670039" cy="1004476"/>
          </a:xfrm>
          <a:prstGeom prst="rect">
            <a:avLst/>
          </a:prstGeom>
          <a:solidFill>
            <a:srgbClr val="FF0000">
              <a:alpha val="6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013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2AC5B91-904C-01D5-6D24-8A2CF240525A}"/>
              </a:ext>
            </a:extLst>
          </p:cNvPr>
          <p:cNvPicPr>
            <a:picLocks noChangeAspect="1"/>
          </p:cNvPicPr>
          <p:nvPr/>
        </p:nvPicPr>
        <p:blipFill>
          <a:blip r:embed="rId2"/>
          <a:stretch>
            <a:fillRect/>
          </a:stretch>
        </p:blipFill>
        <p:spPr>
          <a:xfrm>
            <a:off x="-39679" y="-107301"/>
            <a:ext cx="7648713" cy="995816"/>
          </a:xfrm>
          <a:prstGeom prst="rect">
            <a:avLst/>
          </a:prstGeom>
        </p:spPr>
      </p:pic>
      <p:grpSp>
        <p:nvGrpSpPr>
          <p:cNvPr id="4" name="Ryhmä 3">
            <a:extLst>
              <a:ext uri="{FF2B5EF4-FFF2-40B4-BE49-F238E27FC236}">
                <a16:creationId xmlns:a16="http://schemas.microsoft.com/office/drawing/2014/main" id="{4925834A-8523-39F4-C121-7245C4E6AD34}"/>
              </a:ext>
            </a:extLst>
          </p:cNvPr>
          <p:cNvGrpSpPr/>
          <p:nvPr/>
        </p:nvGrpSpPr>
        <p:grpSpPr>
          <a:xfrm>
            <a:off x="251885" y="982656"/>
            <a:ext cx="11406382" cy="5529857"/>
            <a:chOff x="475640" y="491760"/>
            <a:chExt cx="11199962" cy="5317191"/>
          </a:xfrm>
        </p:grpSpPr>
        <p:cxnSp>
          <p:nvCxnSpPr>
            <p:cNvPr id="5" name="Suora nuoliyhdysviiva 4">
              <a:extLst>
                <a:ext uri="{FF2B5EF4-FFF2-40B4-BE49-F238E27FC236}">
                  <a16:creationId xmlns:a16="http://schemas.microsoft.com/office/drawing/2014/main" id="{D11269E9-2598-5E9C-5B59-448255168BCC}"/>
                </a:ext>
              </a:extLst>
            </p:cNvPr>
            <p:cNvCxnSpPr>
              <a:cxnSpLocks/>
              <a:endCxn id="9" idx="1"/>
            </p:cNvCxnSpPr>
            <p:nvPr/>
          </p:nvCxnSpPr>
          <p:spPr>
            <a:xfrm>
              <a:off x="5108477" y="1479687"/>
              <a:ext cx="4409355" cy="4129505"/>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uora nuoliyhdysviiva 5">
              <a:extLst>
                <a:ext uri="{FF2B5EF4-FFF2-40B4-BE49-F238E27FC236}">
                  <a16:creationId xmlns:a16="http://schemas.microsoft.com/office/drawing/2014/main" id="{2571F680-B2AC-7459-58CB-B54241A1F76C}"/>
                </a:ext>
              </a:extLst>
            </p:cNvPr>
            <p:cNvCxnSpPr>
              <a:cxnSpLocks/>
              <a:stCxn id="42" idx="3"/>
              <a:endCxn id="12" idx="1"/>
            </p:cNvCxnSpPr>
            <p:nvPr/>
          </p:nvCxnSpPr>
          <p:spPr>
            <a:xfrm flipV="1">
              <a:off x="2742882" y="1503216"/>
              <a:ext cx="7347142" cy="298404"/>
            </a:xfrm>
            <a:prstGeom prst="straightConnector1">
              <a:avLst/>
            </a:prstGeom>
            <a:ln w="19050">
              <a:solidFill>
                <a:srgbClr val="9B917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uora nuoliyhdysviiva 6">
              <a:extLst>
                <a:ext uri="{FF2B5EF4-FFF2-40B4-BE49-F238E27FC236}">
                  <a16:creationId xmlns:a16="http://schemas.microsoft.com/office/drawing/2014/main" id="{187194D8-6D77-B485-62AA-F5BC7EF043BE}"/>
                </a:ext>
              </a:extLst>
            </p:cNvPr>
            <p:cNvCxnSpPr>
              <a:cxnSpLocks/>
              <a:stCxn id="43" idx="3"/>
              <a:endCxn id="11" idx="1"/>
            </p:cNvCxnSpPr>
            <p:nvPr/>
          </p:nvCxnSpPr>
          <p:spPr>
            <a:xfrm>
              <a:off x="2701814" y="944302"/>
              <a:ext cx="3588926" cy="101721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Ryhmä 7">
              <a:extLst>
                <a:ext uri="{FF2B5EF4-FFF2-40B4-BE49-F238E27FC236}">
                  <a16:creationId xmlns:a16="http://schemas.microsoft.com/office/drawing/2014/main" id="{7A0A21B1-D845-5EF5-9013-24486A27A5B7}"/>
                </a:ext>
              </a:extLst>
            </p:cNvPr>
            <p:cNvGrpSpPr/>
            <p:nvPr/>
          </p:nvGrpSpPr>
          <p:grpSpPr>
            <a:xfrm>
              <a:off x="475640" y="491760"/>
              <a:ext cx="9757437" cy="4254431"/>
              <a:chOff x="1503166" y="1032143"/>
              <a:chExt cx="9757437" cy="4254431"/>
            </a:xfrm>
          </p:grpSpPr>
          <p:cxnSp>
            <p:nvCxnSpPr>
              <p:cNvPr id="38" name="Suora nuoliyhdysviiva 37">
                <a:extLst>
                  <a:ext uri="{FF2B5EF4-FFF2-40B4-BE49-F238E27FC236}">
                    <a16:creationId xmlns:a16="http://schemas.microsoft.com/office/drawing/2014/main" id="{6F3958C7-61CC-8104-0B9F-71BDA821DDF4}"/>
                  </a:ext>
                </a:extLst>
              </p:cNvPr>
              <p:cNvCxnSpPr>
                <a:cxnSpLocks/>
                <a:endCxn id="69" idx="1"/>
              </p:cNvCxnSpPr>
              <p:nvPr/>
            </p:nvCxnSpPr>
            <p:spPr>
              <a:xfrm flipV="1">
                <a:off x="7037351" y="1309587"/>
                <a:ext cx="568324" cy="542112"/>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uora nuoliyhdysviiva 38">
                <a:extLst>
                  <a:ext uri="{FF2B5EF4-FFF2-40B4-BE49-F238E27FC236}">
                    <a16:creationId xmlns:a16="http://schemas.microsoft.com/office/drawing/2014/main" id="{22A00E42-0A31-F9A6-7A69-3C18B138AA10}"/>
                  </a:ext>
                </a:extLst>
              </p:cNvPr>
              <p:cNvCxnSpPr>
                <a:cxnSpLocks/>
                <a:stCxn id="69" idx="2"/>
                <a:endCxn id="71" idx="1"/>
              </p:cNvCxnSpPr>
              <p:nvPr/>
            </p:nvCxnSpPr>
            <p:spPr>
              <a:xfrm>
                <a:off x="8579025" y="1587031"/>
                <a:ext cx="1251088" cy="2661247"/>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uora nuoliyhdysviiva 39">
                <a:extLst>
                  <a:ext uri="{FF2B5EF4-FFF2-40B4-BE49-F238E27FC236}">
                    <a16:creationId xmlns:a16="http://schemas.microsoft.com/office/drawing/2014/main" id="{CEFBBD73-D331-3F7A-8606-E7145445DB10}"/>
                  </a:ext>
                </a:extLst>
              </p:cNvPr>
              <p:cNvCxnSpPr>
                <a:cxnSpLocks/>
                <a:stCxn id="70" idx="0"/>
                <a:endCxn id="71" idx="1"/>
              </p:cNvCxnSpPr>
              <p:nvPr/>
            </p:nvCxnSpPr>
            <p:spPr>
              <a:xfrm flipV="1">
                <a:off x="8456050" y="4248278"/>
                <a:ext cx="1374062" cy="598268"/>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uora nuoliyhdysviiva 40">
                <a:extLst>
                  <a:ext uri="{FF2B5EF4-FFF2-40B4-BE49-F238E27FC236}">
                    <a16:creationId xmlns:a16="http://schemas.microsoft.com/office/drawing/2014/main" id="{3055E730-445E-7DA4-2DEA-8E876ECE457F}"/>
                  </a:ext>
                </a:extLst>
              </p:cNvPr>
              <p:cNvCxnSpPr>
                <a:cxnSpLocks/>
                <a:stCxn id="44" idx="2"/>
                <a:endCxn id="45" idx="0"/>
              </p:cNvCxnSpPr>
              <p:nvPr/>
            </p:nvCxnSpPr>
            <p:spPr>
              <a:xfrm flipH="1">
                <a:off x="3163853" y="3611069"/>
                <a:ext cx="3548" cy="552119"/>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kstiruutu 41">
                <a:extLst>
                  <a:ext uri="{FF2B5EF4-FFF2-40B4-BE49-F238E27FC236}">
                    <a16:creationId xmlns:a16="http://schemas.microsoft.com/office/drawing/2014/main" id="{C2675ACC-E861-6472-BE75-08ADD9CE980B}"/>
                  </a:ext>
                </a:extLst>
              </p:cNvPr>
              <p:cNvSpPr txBox="1"/>
              <p:nvPr/>
            </p:nvSpPr>
            <p:spPr>
              <a:xfrm>
                <a:off x="2380800" y="2142243"/>
                <a:ext cx="1389608" cy="399519"/>
              </a:xfrm>
              <a:prstGeom prst="rect">
                <a:avLst/>
              </a:prstGeom>
              <a:noFill/>
              <a:ln>
                <a:solidFill>
                  <a:schemeClr val="bg1">
                    <a:lumMod val="75000"/>
                  </a:schemeClr>
                </a:solidFill>
              </a:ln>
            </p:spPr>
            <p:txBody>
              <a:bodyPr wrap="square" rtlCol="0">
                <a:spAutoFit/>
              </a:bodyPr>
              <a:lstStyle/>
              <a:p>
                <a:r>
                  <a:rPr lang="fi-FI" sz="1050" b="1" dirty="0">
                    <a:latin typeface="Arial Narrow" panose="020B0606020202030204" pitchFamily="34" charset="0"/>
                  </a:rPr>
                  <a:t>Määrittelyt: </a:t>
                </a:r>
                <a:r>
                  <a:rPr lang="fi-FI" sz="1050" dirty="0">
                    <a:latin typeface="Arial Narrow" panose="020B0606020202030204" pitchFamily="34" charset="0"/>
                  </a:rPr>
                  <a:t>Yhteistyö ja vastuut</a:t>
                </a:r>
              </a:p>
            </p:txBody>
          </p:sp>
          <p:sp>
            <p:nvSpPr>
              <p:cNvPr id="43" name="Tekstiruutu 42">
                <a:extLst>
                  <a:ext uri="{FF2B5EF4-FFF2-40B4-BE49-F238E27FC236}">
                    <a16:creationId xmlns:a16="http://schemas.microsoft.com/office/drawing/2014/main" id="{D213C65F-9DE9-5334-A32C-5D35048D80D7}"/>
                  </a:ext>
                </a:extLst>
              </p:cNvPr>
              <p:cNvSpPr txBox="1"/>
              <p:nvPr/>
            </p:nvSpPr>
            <p:spPr>
              <a:xfrm>
                <a:off x="2385886" y="1207241"/>
                <a:ext cx="1343454" cy="554888"/>
              </a:xfrm>
              <a:prstGeom prst="rect">
                <a:avLst/>
              </a:prstGeom>
              <a:noFill/>
              <a:ln>
                <a:solidFill>
                  <a:schemeClr val="bg1">
                    <a:lumMod val="75000"/>
                  </a:schemeClr>
                </a:solidFill>
              </a:ln>
            </p:spPr>
            <p:txBody>
              <a:bodyPr wrap="square" rtlCol="0">
                <a:spAutoFit/>
              </a:bodyPr>
              <a:lstStyle/>
              <a:p>
                <a:r>
                  <a:rPr lang="fi-FI" sz="1050" b="1" dirty="0">
                    <a:latin typeface="Arial Narrow" panose="020B0606020202030204" pitchFamily="34" charset="0"/>
                  </a:rPr>
                  <a:t>Määrittelyt:</a:t>
                </a:r>
                <a:r>
                  <a:rPr lang="fi-FI" sz="1050" dirty="0">
                    <a:latin typeface="Arial Narrow" panose="020B0606020202030204" pitchFamily="34" charset="0"/>
                  </a:rPr>
                  <a:t> Tiedottaminen, tarpeen arviointi ja toteuttaminen</a:t>
                </a:r>
              </a:p>
            </p:txBody>
          </p:sp>
          <p:sp>
            <p:nvSpPr>
              <p:cNvPr id="44" name="Tekstiruutu 43">
                <a:extLst>
                  <a:ext uri="{FF2B5EF4-FFF2-40B4-BE49-F238E27FC236}">
                    <a16:creationId xmlns:a16="http://schemas.microsoft.com/office/drawing/2014/main" id="{E68559D0-4366-BB84-95BC-59D527A6A90F}"/>
                  </a:ext>
                </a:extLst>
              </p:cNvPr>
              <p:cNvSpPr txBox="1"/>
              <p:nvPr/>
            </p:nvSpPr>
            <p:spPr>
              <a:xfrm>
                <a:off x="2414925" y="3366918"/>
                <a:ext cx="1504950" cy="244151"/>
              </a:xfrm>
              <a:prstGeom prst="rect">
                <a:avLst/>
              </a:prstGeom>
              <a:noFill/>
              <a:ln>
                <a:solidFill>
                  <a:schemeClr val="bg1">
                    <a:lumMod val="75000"/>
                  </a:schemeClr>
                </a:solidFill>
              </a:ln>
            </p:spPr>
            <p:txBody>
              <a:bodyPr wrap="square" rtlCol="0">
                <a:spAutoFit/>
              </a:bodyPr>
              <a:lstStyle/>
              <a:p>
                <a:r>
                  <a:rPr lang="fi-FI" sz="1050" b="1" dirty="0">
                    <a:latin typeface="Arial Narrow" panose="020B0606020202030204" pitchFamily="34" charset="0"/>
                  </a:rPr>
                  <a:t>Taloudelliset resurssit</a:t>
                </a:r>
              </a:p>
            </p:txBody>
          </p:sp>
          <p:sp>
            <p:nvSpPr>
              <p:cNvPr id="45" name="Tekstiruutu 44">
                <a:extLst>
                  <a:ext uri="{FF2B5EF4-FFF2-40B4-BE49-F238E27FC236}">
                    <a16:creationId xmlns:a16="http://schemas.microsoft.com/office/drawing/2014/main" id="{B2E1CB2B-D7F6-A6EF-AA0F-7FC8AC24DD70}"/>
                  </a:ext>
                </a:extLst>
              </p:cNvPr>
              <p:cNvSpPr txBox="1"/>
              <p:nvPr/>
            </p:nvSpPr>
            <p:spPr>
              <a:xfrm>
                <a:off x="2411377" y="4163189"/>
                <a:ext cx="1504950" cy="244151"/>
              </a:xfrm>
              <a:prstGeom prst="rect">
                <a:avLst/>
              </a:prstGeom>
              <a:noFill/>
              <a:ln>
                <a:solidFill>
                  <a:schemeClr val="bg1">
                    <a:lumMod val="75000"/>
                  </a:schemeClr>
                </a:solidFill>
              </a:ln>
            </p:spPr>
            <p:txBody>
              <a:bodyPr wrap="square" rtlCol="0">
                <a:spAutoFit/>
              </a:bodyPr>
              <a:lstStyle/>
              <a:p>
                <a:r>
                  <a:rPr lang="fi-FI" sz="1050" b="1" dirty="0">
                    <a:latin typeface="Arial Narrow" panose="020B0606020202030204" pitchFamily="34" charset="0"/>
                  </a:rPr>
                  <a:t>Henkilöstöresurssit</a:t>
                </a:r>
              </a:p>
            </p:txBody>
          </p:sp>
          <p:sp>
            <p:nvSpPr>
              <p:cNvPr id="46" name="Tekstiruutu 45">
                <a:extLst>
                  <a:ext uri="{FF2B5EF4-FFF2-40B4-BE49-F238E27FC236}">
                    <a16:creationId xmlns:a16="http://schemas.microsoft.com/office/drawing/2014/main" id="{5FCDC6B8-066C-3503-B4A9-48DADC2A20D5}"/>
                  </a:ext>
                </a:extLst>
              </p:cNvPr>
              <p:cNvSpPr txBox="1"/>
              <p:nvPr/>
            </p:nvSpPr>
            <p:spPr>
              <a:xfrm>
                <a:off x="5876963" y="3377901"/>
                <a:ext cx="1276350" cy="399519"/>
              </a:xfrm>
              <a:prstGeom prst="rect">
                <a:avLst/>
              </a:prstGeom>
              <a:noFill/>
              <a:ln>
                <a:solidFill>
                  <a:schemeClr val="bg1">
                    <a:lumMod val="85000"/>
                  </a:schemeClr>
                </a:solidFill>
              </a:ln>
            </p:spPr>
            <p:txBody>
              <a:bodyPr wrap="square" rtlCol="0">
                <a:spAutoFit/>
              </a:bodyPr>
              <a:lstStyle/>
              <a:p>
                <a:r>
                  <a:rPr lang="fi-FI" sz="1050" b="1" dirty="0">
                    <a:latin typeface="Arial Narrow" panose="020B0606020202030204" pitchFamily="34" charset="0"/>
                  </a:rPr>
                  <a:t>Aika: </a:t>
                </a:r>
                <a:r>
                  <a:rPr lang="fi-FI" sz="1050" dirty="0">
                    <a:latin typeface="Arial Narrow" panose="020B0606020202030204" pitchFamily="34" charset="0"/>
                  </a:rPr>
                  <a:t>Viestintä ja yhteistyö</a:t>
                </a:r>
              </a:p>
            </p:txBody>
          </p:sp>
          <p:sp>
            <p:nvSpPr>
              <p:cNvPr id="47" name="Tekstiruutu 46">
                <a:extLst>
                  <a:ext uri="{FF2B5EF4-FFF2-40B4-BE49-F238E27FC236}">
                    <a16:creationId xmlns:a16="http://schemas.microsoft.com/office/drawing/2014/main" id="{F0B5BB88-97CE-5999-3D94-C10FC64F221B}"/>
                  </a:ext>
                </a:extLst>
              </p:cNvPr>
              <p:cNvSpPr txBox="1"/>
              <p:nvPr/>
            </p:nvSpPr>
            <p:spPr>
              <a:xfrm>
                <a:off x="5761001" y="1644184"/>
                <a:ext cx="1276350" cy="399519"/>
              </a:xfrm>
              <a:prstGeom prst="rect">
                <a:avLst/>
              </a:prstGeom>
              <a:noFill/>
              <a:ln>
                <a:solidFill>
                  <a:schemeClr val="bg1">
                    <a:lumMod val="85000"/>
                  </a:schemeClr>
                </a:solidFill>
              </a:ln>
            </p:spPr>
            <p:txBody>
              <a:bodyPr wrap="square" rtlCol="0">
                <a:spAutoFit/>
              </a:bodyPr>
              <a:lstStyle/>
              <a:p>
                <a:r>
                  <a:rPr lang="fi-FI" sz="1050" b="1" dirty="0">
                    <a:latin typeface="Arial Narrow" panose="020B0606020202030204" pitchFamily="34" charset="0"/>
                  </a:rPr>
                  <a:t>Aika:</a:t>
                </a:r>
                <a:r>
                  <a:rPr lang="fi-FI" sz="1050" dirty="0">
                    <a:latin typeface="Arial Narrow" panose="020B0606020202030204" pitchFamily="34" charset="0"/>
                  </a:rPr>
                  <a:t> Kartoitus ja toteuttaminen</a:t>
                </a:r>
              </a:p>
            </p:txBody>
          </p:sp>
          <p:cxnSp>
            <p:nvCxnSpPr>
              <p:cNvPr id="48" name="Suora nuoliyhdysviiva 47">
                <a:extLst>
                  <a:ext uri="{FF2B5EF4-FFF2-40B4-BE49-F238E27FC236}">
                    <a16:creationId xmlns:a16="http://schemas.microsoft.com/office/drawing/2014/main" id="{E1C2C23B-F3BD-DC6E-D8CE-5594121558F6}"/>
                  </a:ext>
                </a:extLst>
              </p:cNvPr>
              <p:cNvCxnSpPr>
                <a:cxnSpLocks/>
                <a:stCxn id="44" idx="3"/>
                <a:endCxn id="47" idx="1"/>
              </p:cNvCxnSpPr>
              <p:nvPr/>
            </p:nvCxnSpPr>
            <p:spPr>
              <a:xfrm flipV="1">
                <a:off x="3919875" y="1843943"/>
                <a:ext cx="1841126" cy="1645051"/>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uora nuoliyhdysviiva 48">
                <a:extLst>
                  <a:ext uri="{FF2B5EF4-FFF2-40B4-BE49-F238E27FC236}">
                    <a16:creationId xmlns:a16="http://schemas.microsoft.com/office/drawing/2014/main" id="{25C2FFF2-3252-461A-F047-8727F108CAB4}"/>
                  </a:ext>
                </a:extLst>
              </p:cNvPr>
              <p:cNvCxnSpPr>
                <a:cxnSpLocks/>
                <a:stCxn id="45" idx="3"/>
                <a:endCxn id="47" idx="1"/>
              </p:cNvCxnSpPr>
              <p:nvPr/>
            </p:nvCxnSpPr>
            <p:spPr>
              <a:xfrm flipV="1">
                <a:off x="3916327" y="1843943"/>
                <a:ext cx="1844674" cy="2441321"/>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uora nuoliyhdysviiva 49">
                <a:extLst>
                  <a:ext uri="{FF2B5EF4-FFF2-40B4-BE49-F238E27FC236}">
                    <a16:creationId xmlns:a16="http://schemas.microsoft.com/office/drawing/2014/main" id="{43CF00BF-E57A-AD94-9E7E-E4F0603F614E}"/>
                  </a:ext>
                </a:extLst>
              </p:cNvPr>
              <p:cNvCxnSpPr>
                <a:cxnSpLocks/>
                <a:stCxn id="43" idx="3"/>
                <a:endCxn id="47" idx="1"/>
              </p:cNvCxnSpPr>
              <p:nvPr/>
            </p:nvCxnSpPr>
            <p:spPr>
              <a:xfrm>
                <a:off x="3729340" y="1484685"/>
                <a:ext cx="2031662" cy="359258"/>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uora nuoliyhdysviiva 50">
                <a:extLst>
                  <a:ext uri="{FF2B5EF4-FFF2-40B4-BE49-F238E27FC236}">
                    <a16:creationId xmlns:a16="http://schemas.microsoft.com/office/drawing/2014/main" id="{488C88F5-0D50-57CB-1BB3-438B92B55E8C}"/>
                  </a:ext>
                </a:extLst>
              </p:cNvPr>
              <p:cNvCxnSpPr>
                <a:cxnSpLocks/>
                <a:stCxn id="44" idx="3"/>
                <a:endCxn id="46" idx="1"/>
              </p:cNvCxnSpPr>
              <p:nvPr/>
            </p:nvCxnSpPr>
            <p:spPr>
              <a:xfrm>
                <a:off x="3919875" y="3488994"/>
                <a:ext cx="1957088" cy="88667"/>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uora nuoliyhdysviiva 51">
                <a:extLst>
                  <a:ext uri="{FF2B5EF4-FFF2-40B4-BE49-F238E27FC236}">
                    <a16:creationId xmlns:a16="http://schemas.microsoft.com/office/drawing/2014/main" id="{C1645F68-F510-099A-E99A-EB7DF79CC64B}"/>
                  </a:ext>
                </a:extLst>
              </p:cNvPr>
              <p:cNvCxnSpPr>
                <a:cxnSpLocks/>
                <a:stCxn id="45" idx="3"/>
                <a:endCxn id="46" idx="1"/>
              </p:cNvCxnSpPr>
              <p:nvPr/>
            </p:nvCxnSpPr>
            <p:spPr>
              <a:xfrm flipV="1">
                <a:off x="3916327" y="3577661"/>
                <a:ext cx="1960636" cy="707604"/>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uora nuoliyhdysviiva 52">
                <a:extLst>
                  <a:ext uri="{FF2B5EF4-FFF2-40B4-BE49-F238E27FC236}">
                    <a16:creationId xmlns:a16="http://schemas.microsoft.com/office/drawing/2014/main" id="{73E25D9C-4F56-D799-E30E-57456841C809}"/>
                  </a:ext>
                </a:extLst>
              </p:cNvPr>
              <p:cNvCxnSpPr>
                <a:cxnSpLocks/>
                <a:stCxn id="42" idx="3"/>
                <a:endCxn id="46" idx="1"/>
              </p:cNvCxnSpPr>
              <p:nvPr/>
            </p:nvCxnSpPr>
            <p:spPr>
              <a:xfrm>
                <a:off x="3770408" y="2342002"/>
                <a:ext cx="2106555" cy="1235659"/>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kstiruutu 53">
                <a:extLst>
                  <a:ext uri="{FF2B5EF4-FFF2-40B4-BE49-F238E27FC236}">
                    <a16:creationId xmlns:a16="http://schemas.microsoft.com/office/drawing/2014/main" id="{445A579C-B0C1-2A1E-3375-46369B76F73E}"/>
                  </a:ext>
                </a:extLst>
              </p:cNvPr>
              <p:cNvSpPr txBox="1"/>
              <p:nvPr/>
            </p:nvSpPr>
            <p:spPr>
              <a:xfrm>
                <a:off x="5065541" y="1576377"/>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0,153</a:t>
                </a:r>
              </a:p>
            </p:txBody>
          </p:sp>
          <p:sp>
            <p:nvSpPr>
              <p:cNvPr id="55" name="Tekstiruutu 54">
                <a:extLst>
                  <a:ext uri="{FF2B5EF4-FFF2-40B4-BE49-F238E27FC236}">
                    <a16:creationId xmlns:a16="http://schemas.microsoft.com/office/drawing/2014/main" id="{C1B780FE-22A2-0E8C-2742-F5B284F7869A}"/>
                  </a:ext>
                </a:extLst>
              </p:cNvPr>
              <p:cNvSpPr txBox="1"/>
              <p:nvPr/>
            </p:nvSpPr>
            <p:spPr>
              <a:xfrm>
                <a:off x="5276496" y="1779820"/>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0,352</a:t>
                </a:r>
              </a:p>
            </p:txBody>
          </p:sp>
          <p:sp>
            <p:nvSpPr>
              <p:cNvPr id="56" name="Tekstiruutu 55">
                <a:extLst>
                  <a:ext uri="{FF2B5EF4-FFF2-40B4-BE49-F238E27FC236}">
                    <a16:creationId xmlns:a16="http://schemas.microsoft.com/office/drawing/2014/main" id="{4606006C-F14B-240E-F636-DFCA8E4E7370}"/>
                  </a:ext>
                </a:extLst>
              </p:cNvPr>
              <p:cNvSpPr txBox="1"/>
              <p:nvPr/>
            </p:nvSpPr>
            <p:spPr>
              <a:xfrm>
                <a:off x="5468434" y="2007972"/>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0,385</a:t>
                </a:r>
              </a:p>
            </p:txBody>
          </p:sp>
          <p:sp>
            <p:nvSpPr>
              <p:cNvPr id="57" name="Tekstiruutu 56">
                <a:extLst>
                  <a:ext uri="{FF2B5EF4-FFF2-40B4-BE49-F238E27FC236}">
                    <a16:creationId xmlns:a16="http://schemas.microsoft.com/office/drawing/2014/main" id="{756F09CA-E93B-3D54-2143-7770F7C87C17}"/>
                  </a:ext>
                </a:extLst>
              </p:cNvPr>
              <p:cNvSpPr txBox="1"/>
              <p:nvPr/>
            </p:nvSpPr>
            <p:spPr>
              <a:xfrm>
                <a:off x="5393646" y="3646649"/>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0,214</a:t>
                </a:r>
              </a:p>
            </p:txBody>
          </p:sp>
          <p:sp>
            <p:nvSpPr>
              <p:cNvPr id="58" name="Tekstiruutu 57">
                <a:extLst>
                  <a:ext uri="{FF2B5EF4-FFF2-40B4-BE49-F238E27FC236}">
                    <a16:creationId xmlns:a16="http://schemas.microsoft.com/office/drawing/2014/main" id="{3A94BE17-54D2-0914-D4D3-4048B6A6674E}"/>
                  </a:ext>
                </a:extLst>
              </p:cNvPr>
              <p:cNvSpPr txBox="1"/>
              <p:nvPr/>
            </p:nvSpPr>
            <p:spPr>
              <a:xfrm>
                <a:off x="5237629" y="3082181"/>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0,209</a:t>
                </a:r>
              </a:p>
            </p:txBody>
          </p:sp>
          <p:sp>
            <p:nvSpPr>
              <p:cNvPr id="59" name="Tekstiruutu 58">
                <a:extLst>
                  <a:ext uri="{FF2B5EF4-FFF2-40B4-BE49-F238E27FC236}">
                    <a16:creationId xmlns:a16="http://schemas.microsoft.com/office/drawing/2014/main" id="{848A2AC5-E35F-1059-F63A-00CA4ADAF4DD}"/>
                  </a:ext>
                </a:extLst>
              </p:cNvPr>
              <p:cNvSpPr txBox="1"/>
              <p:nvPr/>
            </p:nvSpPr>
            <p:spPr>
              <a:xfrm>
                <a:off x="4898138" y="3301516"/>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0,382</a:t>
                </a:r>
              </a:p>
            </p:txBody>
          </p:sp>
          <p:cxnSp>
            <p:nvCxnSpPr>
              <p:cNvPr id="60" name="Yhdistin: Kaareva 59">
                <a:extLst>
                  <a:ext uri="{FF2B5EF4-FFF2-40B4-BE49-F238E27FC236}">
                    <a16:creationId xmlns:a16="http://schemas.microsoft.com/office/drawing/2014/main" id="{1DE1AE40-2BE5-7749-E1AF-903E78F9CF4A}"/>
                  </a:ext>
                </a:extLst>
              </p:cNvPr>
              <p:cNvCxnSpPr>
                <a:cxnSpLocks/>
                <a:stCxn id="43" idx="1"/>
                <a:endCxn id="42" idx="1"/>
              </p:cNvCxnSpPr>
              <p:nvPr/>
            </p:nvCxnSpPr>
            <p:spPr>
              <a:xfrm rot="10800000" flipV="1">
                <a:off x="2380800" y="1484685"/>
                <a:ext cx="5086" cy="857317"/>
              </a:xfrm>
              <a:prstGeom prst="curvedConnector3">
                <a:avLst>
                  <a:gd name="adj1" fmla="val 4513127"/>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Yhdistin: Kaareva 60">
                <a:extLst>
                  <a:ext uri="{FF2B5EF4-FFF2-40B4-BE49-F238E27FC236}">
                    <a16:creationId xmlns:a16="http://schemas.microsoft.com/office/drawing/2014/main" id="{B320BEC8-C08A-F86E-5F27-122B3E91B13C}"/>
                  </a:ext>
                </a:extLst>
              </p:cNvPr>
              <p:cNvCxnSpPr>
                <a:cxnSpLocks/>
                <a:stCxn id="43" idx="1"/>
                <a:endCxn id="44" idx="1"/>
              </p:cNvCxnSpPr>
              <p:nvPr/>
            </p:nvCxnSpPr>
            <p:spPr>
              <a:xfrm rot="10800000" flipH="1" flipV="1">
                <a:off x="2385886" y="1484684"/>
                <a:ext cx="29039" cy="2004309"/>
              </a:xfrm>
              <a:prstGeom prst="curvedConnector3">
                <a:avLst>
                  <a:gd name="adj1" fmla="val -1384916"/>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Yhdistin: Kaareva 61">
                <a:extLst>
                  <a:ext uri="{FF2B5EF4-FFF2-40B4-BE49-F238E27FC236}">
                    <a16:creationId xmlns:a16="http://schemas.microsoft.com/office/drawing/2014/main" id="{222688B9-7DAD-E1EF-BA30-E441F47C041F}"/>
                  </a:ext>
                </a:extLst>
              </p:cNvPr>
              <p:cNvCxnSpPr>
                <a:cxnSpLocks/>
                <a:stCxn id="42" idx="1"/>
                <a:endCxn id="44" idx="1"/>
              </p:cNvCxnSpPr>
              <p:nvPr/>
            </p:nvCxnSpPr>
            <p:spPr>
              <a:xfrm rot="10800000" flipH="1" flipV="1">
                <a:off x="2380800" y="2342001"/>
                <a:ext cx="34125" cy="1146992"/>
              </a:xfrm>
              <a:prstGeom prst="curvedConnector3">
                <a:avLst>
                  <a:gd name="adj1" fmla="val -657766"/>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kstiruutu 62">
                <a:extLst>
                  <a:ext uri="{FF2B5EF4-FFF2-40B4-BE49-F238E27FC236}">
                    <a16:creationId xmlns:a16="http://schemas.microsoft.com/office/drawing/2014/main" id="{5A8A9BA3-5442-4FD6-8ABE-BB99444E88E6}"/>
                  </a:ext>
                </a:extLst>
              </p:cNvPr>
              <p:cNvSpPr txBox="1"/>
              <p:nvPr/>
            </p:nvSpPr>
            <p:spPr>
              <a:xfrm>
                <a:off x="1503166" y="2392239"/>
                <a:ext cx="450477" cy="244151"/>
              </a:xfrm>
              <a:prstGeom prst="rect">
                <a:avLst/>
              </a:prstGeom>
              <a:noFill/>
              <a:ln>
                <a:noFill/>
              </a:ln>
            </p:spPr>
            <p:txBody>
              <a:bodyPr wrap="none" rtlCol="0">
                <a:spAutoFit/>
              </a:bodyPr>
              <a:lstStyle/>
              <a:p>
                <a:r>
                  <a:rPr lang="fi-FI" sz="1050" dirty="0">
                    <a:solidFill>
                      <a:schemeClr val="bg2">
                        <a:lumMod val="75000"/>
                      </a:schemeClr>
                    </a:solidFill>
                    <a:latin typeface="Arial Narrow" panose="020B0606020202030204" pitchFamily="34" charset="0"/>
                  </a:rPr>
                  <a:t>0,421</a:t>
                </a:r>
              </a:p>
            </p:txBody>
          </p:sp>
          <p:sp>
            <p:nvSpPr>
              <p:cNvPr id="64" name="Tekstiruutu 63">
                <a:extLst>
                  <a:ext uri="{FF2B5EF4-FFF2-40B4-BE49-F238E27FC236}">
                    <a16:creationId xmlns:a16="http://schemas.microsoft.com/office/drawing/2014/main" id="{C37F6A4E-D9CC-3D2B-F47F-EA5453D171DB}"/>
                  </a:ext>
                </a:extLst>
              </p:cNvPr>
              <p:cNvSpPr txBox="1"/>
              <p:nvPr/>
            </p:nvSpPr>
            <p:spPr>
              <a:xfrm>
                <a:off x="2119794" y="1809425"/>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0,732</a:t>
                </a:r>
              </a:p>
            </p:txBody>
          </p:sp>
          <p:sp>
            <p:nvSpPr>
              <p:cNvPr id="65" name="Tekstiruutu 64">
                <a:extLst>
                  <a:ext uri="{FF2B5EF4-FFF2-40B4-BE49-F238E27FC236}">
                    <a16:creationId xmlns:a16="http://schemas.microsoft.com/office/drawing/2014/main" id="{B35FA445-D654-9690-BC12-577B5952CDBE}"/>
                  </a:ext>
                </a:extLst>
              </p:cNvPr>
              <p:cNvSpPr txBox="1"/>
              <p:nvPr/>
            </p:nvSpPr>
            <p:spPr>
              <a:xfrm>
                <a:off x="2105360" y="2737951"/>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0,347</a:t>
                </a:r>
              </a:p>
            </p:txBody>
          </p:sp>
          <p:sp>
            <p:nvSpPr>
              <p:cNvPr id="66" name="Tekstiruutu 65">
                <a:extLst>
                  <a:ext uri="{FF2B5EF4-FFF2-40B4-BE49-F238E27FC236}">
                    <a16:creationId xmlns:a16="http://schemas.microsoft.com/office/drawing/2014/main" id="{33560882-8B29-69DD-279B-ACFD55A0383E}"/>
                  </a:ext>
                </a:extLst>
              </p:cNvPr>
              <p:cNvSpPr txBox="1"/>
              <p:nvPr/>
            </p:nvSpPr>
            <p:spPr>
              <a:xfrm>
                <a:off x="2761300" y="3762065"/>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0,684</a:t>
                </a:r>
              </a:p>
            </p:txBody>
          </p:sp>
          <p:cxnSp>
            <p:nvCxnSpPr>
              <p:cNvPr id="67" name="Suora nuoliyhdysviiva 66">
                <a:extLst>
                  <a:ext uri="{FF2B5EF4-FFF2-40B4-BE49-F238E27FC236}">
                    <a16:creationId xmlns:a16="http://schemas.microsoft.com/office/drawing/2014/main" id="{0F83EC11-9B7E-4FDC-8915-66310C506C35}"/>
                  </a:ext>
                </a:extLst>
              </p:cNvPr>
              <p:cNvCxnSpPr>
                <a:cxnSpLocks/>
                <a:stCxn id="47" idx="2"/>
              </p:cNvCxnSpPr>
              <p:nvPr/>
            </p:nvCxnSpPr>
            <p:spPr>
              <a:xfrm flipH="1">
                <a:off x="6379878" y="2043703"/>
                <a:ext cx="19298" cy="1334199"/>
              </a:xfrm>
              <a:prstGeom prst="straightConnector1">
                <a:avLst/>
              </a:prstGeom>
              <a:ln w="190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kstiruutu 67">
                <a:extLst>
                  <a:ext uri="{FF2B5EF4-FFF2-40B4-BE49-F238E27FC236}">
                    <a16:creationId xmlns:a16="http://schemas.microsoft.com/office/drawing/2014/main" id="{04AE34BA-90D2-7E18-C222-F39230139017}"/>
                  </a:ext>
                </a:extLst>
              </p:cNvPr>
              <p:cNvSpPr txBox="1"/>
              <p:nvPr/>
            </p:nvSpPr>
            <p:spPr>
              <a:xfrm>
                <a:off x="5940741" y="2377954"/>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0,396</a:t>
                </a:r>
              </a:p>
            </p:txBody>
          </p:sp>
          <p:sp>
            <p:nvSpPr>
              <p:cNvPr id="69" name="Tekstiruutu 68">
                <a:extLst>
                  <a:ext uri="{FF2B5EF4-FFF2-40B4-BE49-F238E27FC236}">
                    <a16:creationId xmlns:a16="http://schemas.microsoft.com/office/drawing/2014/main" id="{7D763F94-4F25-360D-343C-09BBCDCF091B}"/>
                  </a:ext>
                </a:extLst>
              </p:cNvPr>
              <p:cNvSpPr txBox="1"/>
              <p:nvPr/>
            </p:nvSpPr>
            <p:spPr>
              <a:xfrm>
                <a:off x="7605675" y="1032143"/>
                <a:ext cx="1946698" cy="554888"/>
              </a:xfrm>
              <a:prstGeom prst="rect">
                <a:avLst/>
              </a:prstGeom>
              <a:noFill/>
              <a:ln>
                <a:solidFill>
                  <a:schemeClr val="bg1">
                    <a:lumMod val="85000"/>
                  </a:schemeClr>
                </a:solidFill>
              </a:ln>
            </p:spPr>
            <p:txBody>
              <a:bodyPr wrap="square" rtlCol="0">
                <a:spAutoFit/>
              </a:bodyPr>
              <a:lstStyle/>
              <a:p>
                <a:r>
                  <a:rPr lang="fi-FI" sz="1050" b="1" dirty="0">
                    <a:latin typeface="Arial Narrow" panose="020B0606020202030204" pitchFamily="34" charset="0"/>
                  </a:rPr>
                  <a:t>Tuen tarpeen kartoittaminen opintojen alussa ja yhdessä opiskelijan kanssa</a:t>
                </a:r>
              </a:p>
            </p:txBody>
          </p:sp>
          <p:sp>
            <p:nvSpPr>
              <p:cNvPr id="70" name="Tekstiruutu 69">
                <a:extLst>
                  <a:ext uri="{FF2B5EF4-FFF2-40B4-BE49-F238E27FC236}">
                    <a16:creationId xmlns:a16="http://schemas.microsoft.com/office/drawing/2014/main" id="{7C671927-767C-0C4F-CD97-26D28D0323E1}"/>
                  </a:ext>
                </a:extLst>
              </p:cNvPr>
              <p:cNvSpPr txBox="1"/>
              <p:nvPr/>
            </p:nvSpPr>
            <p:spPr>
              <a:xfrm>
                <a:off x="7817875" y="4846545"/>
                <a:ext cx="1276350" cy="399519"/>
              </a:xfrm>
              <a:prstGeom prst="rect">
                <a:avLst/>
              </a:prstGeom>
              <a:noFill/>
              <a:ln>
                <a:solidFill>
                  <a:schemeClr val="bg1">
                    <a:lumMod val="85000"/>
                  </a:schemeClr>
                </a:solidFill>
              </a:ln>
            </p:spPr>
            <p:txBody>
              <a:bodyPr wrap="square" rtlCol="0">
                <a:spAutoFit/>
              </a:bodyPr>
              <a:lstStyle/>
              <a:p>
                <a:r>
                  <a:rPr lang="fi-FI" sz="1050" b="1" dirty="0">
                    <a:latin typeface="Arial Narrow" panose="020B0606020202030204" pitchFamily="34" charset="0"/>
                  </a:rPr>
                  <a:t>Tieto edeltävästä oppilaitoksesta</a:t>
                </a:r>
                <a:endParaRPr lang="fi-FI" sz="1050" dirty="0">
                  <a:latin typeface="Arial Narrow" panose="020B0606020202030204" pitchFamily="34" charset="0"/>
                </a:endParaRPr>
              </a:p>
            </p:txBody>
          </p:sp>
          <p:sp>
            <p:nvSpPr>
              <p:cNvPr id="71" name="Tekstiruutu 70">
                <a:extLst>
                  <a:ext uri="{FF2B5EF4-FFF2-40B4-BE49-F238E27FC236}">
                    <a16:creationId xmlns:a16="http://schemas.microsoft.com/office/drawing/2014/main" id="{BE9B41D2-1013-207B-0DAF-5F178A79A74A}"/>
                  </a:ext>
                </a:extLst>
              </p:cNvPr>
              <p:cNvSpPr txBox="1"/>
              <p:nvPr/>
            </p:nvSpPr>
            <p:spPr>
              <a:xfrm>
                <a:off x="9830113" y="4048518"/>
                <a:ext cx="1430490" cy="399519"/>
              </a:xfrm>
              <a:prstGeom prst="rect">
                <a:avLst/>
              </a:prstGeom>
              <a:noFill/>
              <a:ln>
                <a:solidFill>
                  <a:schemeClr val="bg1">
                    <a:lumMod val="85000"/>
                  </a:schemeClr>
                </a:solidFill>
              </a:ln>
            </p:spPr>
            <p:txBody>
              <a:bodyPr wrap="square" rtlCol="0">
                <a:spAutoFit/>
              </a:bodyPr>
              <a:lstStyle/>
              <a:p>
                <a:r>
                  <a:rPr lang="fi-FI" sz="1050" b="1" dirty="0">
                    <a:latin typeface="Arial Narrow" panose="020B0606020202030204" pitchFamily="34" charset="0"/>
                  </a:rPr>
                  <a:t>Kaikki tukea tarvitsevat havaitaan</a:t>
                </a:r>
                <a:endParaRPr lang="fi-FI" sz="1050" dirty="0">
                  <a:latin typeface="Arial Narrow" panose="020B0606020202030204" pitchFamily="34" charset="0"/>
                </a:endParaRPr>
              </a:p>
            </p:txBody>
          </p:sp>
          <p:cxnSp>
            <p:nvCxnSpPr>
              <p:cNvPr id="72" name="Suora nuoliyhdysviiva 71">
                <a:extLst>
                  <a:ext uri="{FF2B5EF4-FFF2-40B4-BE49-F238E27FC236}">
                    <a16:creationId xmlns:a16="http://schemas.microsoft.com/office/drawing/2014/main" id="{E2EAEBF7-7DD6-9A42-4229-C1E39245CF55}"/>
                  </a:ext>
                </a:extLst>
              </p:cNvPr>
              <p:cNvCxnSpPr>
                <a:cxnSpLocks/>
                <a:stCxn id="43" idx="3"/>
                <a:endCxn id="69" idx="1"/>
              </p:cNvCxnSpPr>
              <p:nvPr/>
            </p:nvCxnSpPr>
            <p:spPr>
              <a:xfrm flipV="1">
                <a:off x="3729340" y="1309587"/>
                <a:ext cx="3876335" cy="175098"/>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uora nuoliyhdysviiva 72">
                <a:extLst>
                  <a:ext uri="{FF2B5EF4-FFF2-40B4-BE49-F238E27FC236}">
                    <a16:creationId xmlns:a16="http://schemas.microsoft.com/office/drawing/2014/main" id="{767E1254-3BB8-FAB2-C4C5-41CE5144CB45}"/>
                  </a:ext>
                </a:extLst>
              </p:cNvPr>
              <p:cNvCxnSpPr>
                <a:cxnSpLocks/>
                <a:stCxn id="42" idx="2"/>
                <a:endCxn id="70" idx="1"/>
              </p:cNvCxnSpPr>
              <p:nvPr/>
            </p:nvCxnSpPr>
            <p:spPr>
              <a:xfrm>
                <a:off x="3075604" y="2541761"/>
                <a:ext cx="4742271" cy="2504543"/>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uora nuoliyhdysviiva 73">
                <a:extLst>
                  <a:ext uri="{FF2B5EF4-FFF2-40B4-BE49-F238E27FC236}">
                    <a16:creationId xmlns:a16="http://schemas.microsoft.com/office/drawing/2014/main" id="{8BF513E4-F4BE-C76E-8232-356538885F9F}"/>
                  </a:ext>
                </a:extLst>
              </p:cNvPr>
              <p:cNvCxnSpPr>
                <a:cxnSpLocks/>
                <a:stCxn id="45" idx="3"/>
                <a:endCxn id="70" idx="1"/>
              </p:cNvCxnSpPr>
              <p:nvPr/>
            </p:nvCxnSpPr>
            <p:spPr>
              <a:xfrm>
                <a:off x="3916327" y="4285264"/>
                <a:ext cx="3901548" cy="761040"/>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uora nuoliyhdysviiva 74">
                <a:extLst>
                  <a:ext uri="{FF2B5EF4-FFF2-40B4-BE49-F238E27FC236}">
                    <a16:creationId xmlns:a16="http://schemas.microsoft.com/office/drawing/2014/main" id="{CD564ECB-DBA7-2D67-7C44-2C176B1DDE31}"/>
                  </a:ext>
                </a:extLst>
              </p:cNvPr>
              <p:cNvCxnSpPr>
                <a:cxnSpLocks/>
                <a:stCxn id="45" idx="3"/>
                <a:endCxn id="71" idx="1"/>
              </p:cNvCxnSpPr>
              <p:nvPr/>
            </p:nvCxnSpPr>
            <p:spPr>
              <a:xfrm flipV="1">
                <a:off x="3916327" y="4248278"/>
                <a:ext cx="5913785" cy="36987"/>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uora nuoliyhdysviiva 75">
                <a:extLst>
                  <a:ext uri="{FF2B5EF4-FFF2-40B4-BE49-F238E27FC236}">
                    <a16:creationId xmlns:a16="http://schemas.microsoft.com/office/drawing/2014/main" id="{B084584E-E494-D3B7-567D-31CD020BFCD7}"/>
                  </a:ext>
                </a:extLst>
              </p:cNvPr>
              <p:cNvCxnSpPr>
                <a:cxnSpLocks/>
                <a:stCxn id="42" idx="3"/>
                <a:endCxn id="71" idx="1"/>
              </p:cNvCxnSpPr>
              <p:nvPr/>
            </p:nvCxnSpPr>
            <p:spPr>
              <a:xfrm>
                <a:off x="3770408" y="2342002"/>
                <a:ext cx="6059705" cy="1906276"/>
              </a:xfrm>
              <a:prstGeom prst="straightConnector1">
                <a:avLst/>
              </a:prstGeom>
              <a:ln w="190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kstiruutu 76">
                <a:extLst>
                  <a:ext uri="{FF2B5EF4-FFF2-40B4-BE49-F238E27FC236}">
                    <a16:creationId xmlns:a16="http://schemas.microsoft.com/office/drawing/2014/main" id="{41D48459-8433-9B90-2239-04716020E2DF}"/>
                  </a:ext>
                </a:extLst>
              </p:cNvPr>
              <p:cNvSpPr txBox="1"/>
              <p:nvPr/>
            </p:nvSpPr>
            <p:spPr>
              <a:xfrm>
                <a:off x="7037351" y="1066281"/>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0,526</a:t>
                </a:r>
              </a:p>
            </p:txBody>
          </p:sp>
          <p:sp>
            <p:nvSpPr>
              <p:cNvPr id="78" name="Tekstiruutu 77">
                <a:extLst>
                  <a:ext uri="{FF2B5EF4-FFF2-40B4-BE49-F238E27FC236}">
                    <a16:creationId xmlns:a16="http://schemas.microsoft.com/office/drawing/2014/main" id="{3FE37187-ED40-224A-4323-DFE6C0DC5C04}"/>
                  </a:ext>
                </a:extLst>
              </p:cNvPr>
              <p:cNvSpPr txBox="1"/>
              <p:nvPr/>
            </p:nvSpPr>
            <p:spPr>
              <a:xfrm>
                <a:off x="7220176" y="1577996"/>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0,192</a:t>
                </a:r>
              </a:p>
            </p:txBody>
          </p:sp>
          <p:sp>
            <p:nvSpPr>
              <p:cNvPr id="79" name="Tekstiruutu 78">
                <a:extLst>
                  <a:ext uri="{FF2B5EF4-FFF2-40B4-BE49-F238E27FC236}">
                    <a16:creationId xmlns:a16="http://schemas.microsoft.com/office/drawing/2014/main" id="{1359A3FA-E63E-A8BE-79DC-B1BDF3893116}"/>
                  </a:ext>
                </a:extLst>
              </p:cNvPr>
              <p:cNvSpPr txBox="1"/>
              <p:nvPr/>
            </p:nvSpPr>
            <p:spPr>
              <a:xfrm>
                <a:off x="9662862" y="3805530"/>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0,311</a:t>
                </a:r>
              </a:p>
            </p:txBody>
          </p:sp>
          <p:sp>
            <p:nvSpPr>
              <p:cNvPr id="80" name="Tekstiruutu 79">
                <a:extLst>
                  <a:ext uri="{FF2B5EF4-FFF2-40B4-BE49-F238E27FC236}">
                    <a16:creationId xmlns:a16="http://schemas.microsoft.com/office/drawing/2014/main" id="{CF55D121-36F9-C290-2ED1-C2465C913694}"/>
                  </a:ext>
                </a:extLst>
              </p:cNvPr>
              <p:cNvSpPr txBox="1"/>
              <p:nvPr/>
            </p:nvSpPr>
            <p:spPr>
              <a:xfrm>
                <a:off x="9099060" y="3821526"/>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0,226</a:t>
                </a:r>
              </a:p>
            </p:txBody>
          </p:sp>
          <p:sp>
            <p:nvSpPr>
              <p:cNvPr id="81" name="Tekstiruutu 80">
                <a:extLst>
                  <a:ext uri="{FF2B5EF4-FFF2-40B4-BE49-F238E27FC236}">
                    <a16:creationId xmlns:a16="http://schemas.microsoft.com/office/drawing/2014/main" id="{B05F247C-EE4C-0C29-6043-F98A806ED1F0}"/>
                  </a:ext>
                </a:extLst>
              </p:cNvPr>
              <p:cNvSpPr txBox="1"/>
              <p:nvPr/>
            </p:nvSpPr>
            <p:spPr>
              <a:xfrm>
                <a:off x="8526909" y="4015324"/>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0,173</a:t>
                </a:r>
              </a:p>
            </p:txBody>
          </p:sp>
          <p:sp>
            <p:nvSpPr>
              <p:cNvPr id="82" name="Tekstiruutu 81">
                <a:extLst>
                  <a:ext uri="{FF2B5EF4-FFF2-40B4-BE49-F238E27FC236}">
                    <a16:creationId xmlns:a16="http://schemas.microsoft.com/office/drawing/2014/main" id="{D215E554-0012-8DAF-2353-8D83D02217CE}"/>
                  </a:ext>
                </a:extLst>
              </p:cNvPr>
              <p:cNvSpPr txBox="1"/>
              <p:nvPr/>
            </p:nvSpPr>
            <p:spPr>
              <a:xfrm>
                <a:off x="9463380" y="4349803"/>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0,221</a:t>
                </a:r>
              </a:p>
            </p:txBody>
          </p:sp>
          <p:sp>
            <p:nvSpPr>
              <p:cNvPr id="83" name="Tekstiruutu 82">
                <a:extLst>
                  <a:ext uri="{FF2B5EF4-FFF2-40B4-BE49-F238E27FC236}">
                    <a16:creationId xmlns:a16="http://schemas.microsoft.com/office/drawing/2014/main" id="{637F1D34-3280-0FCD-6ED7-ED71DBBE8AC1}"/>
                  </a:ext>
                </a:extLst>
              </p:cNvPr>
              <p:cNvSpPr txBox="1"/>
              <p:nvPr/>
            </p:nvSpPr>
            <p:spPr>
              <a:xfrm>
                <a:off x="7321513" y="4584199"/>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0,212</a:t>
                </a:r>
              </a:p>
            </p:txBody>
          </p:sp>
          <p:sp>
            <p:nvSpPr>
              <p:cNvPr id="84" name="Tekstiruutu 83">
                <a:extLst>
                  <a:ext uri="{FF2B5EF4-FFF2-40B4-BE49-F238E27FC236}">
                    <a16:creationId xmlns:a16="http://schemas.microsoft.com/office/drawing/2014/main" id="{B00D2C8E-92D8-37B1-CEFA-7BAEBC54645C}"/>
                  </a:ext>
                </a:extLst>
              </p:cNvPr>
              <p:cNvSpPr txBox="1"/>
              <p:nvPr/>
            </p:nvSpPr>
            <p:spPr>
              <a:xfrm>
                <a:off x="7116452" y="5042423"/>
                <a:ext cx="450477" cy="244151"/>
              </a:xfrm>
              <a:prstGeom prst="rect">
                <a:avLst/>
              </a:prstGeom>
              <a:noFill/>
            </p:spPr>
            <p:txBody>
              <a:bodyPr wrap="none" rtlCol="0">
                <a:spAutoFit/>
              </a:bodyPr>
              <a:lstStyle/>
              <a:p>
                <a:r>
                  <a:rPr lang="fi-FI" sz="1050" dirty="0">
                    <a:solidFill>
                      <a:schemeClr val="bg2">
                        <a:lumMod val="75000"/>
                      </a:schemeClr>
                    </a:solidFill>
                    <a:latin typeface="Arial Narrow" panose="020B0606020202030204" pitchFamily="34" charset="0"/>
                  </a:rPr>
                  <a:t>0,237</a:t>
                </a:r>
              </a:p>
            </p:txBody>
          </p:sp>
        </p:grpSp>
        <p:sp>
          <p:nvSpPr>
            <p:cNvPr id="9" name="Tekstiruutu 8">
              <a:extLst>
                <a:ext uri="{FF2B5EF4-FFF2-40B4-BE49-F238E27FC236}">
                  <a16:creationId xmlns:a16="http://schemas.microsoft.com/office/drawing/2014/main" id="{50884E7A-1F5E-B5B0-64A9-5BE20EA47F6E}"/>
                </a:ext>
              </a:extLst>
            </p:cNvPr>
            <p:cNvSpPr txBox="1"/>
            <p:nvPr/>
          </p:nvSpPr>
          <p:spPr>
            <a:xfrm>
              <a:off x="9517832" y="5409432"/>
              <a:ext cx="1430490" cy="399519"/>
            </a:xfrm>
            <a:prstGeom prst="rect">
              <a:avLst/>
            </a:prstGeom>
            <a:noFill/>
            <a:ln>
              <a:solidFill>
                <a:srgbClr val="0D93D2"/>
              </a:solidFill>
            </a:ln>
          </p:spPr>
          <p:txBody>
            <a:bodyPr wrap="square" rtlCol="0">
              <a:spAutoFit/>
            </a:bodyPr>
            <a:lstStyle/>
            <a:p>
              <a:r>
                <a:rPr lang="fi-FI" sz="1050" b="1" dirty="0">
                  <a:highlight>
                    <a:srgbClr val="FFFF00"/>
                  </a:highlight>
                  <a:latin typeface="Arial Narrow" panose="020B0606020202030204" pitchFamily="34" charset="0"/>
                </a:rPr>
                <a:t>Kaikki saavat tarvitsemansa tuen</a:t>
              </a:r>
              <a:endParaRPr lang="fi-FI" sz="1050" dirty="0">
                <a:highlight>
                  <a:srgbClr val="FFFF00"/>
                </a:highlight>
                <a:latin typeface="Arial Narrow" panose="020B0606020202030204" pitchFamily="34" charset="0"/>
              </a:endParaRPr>
            </a:p>
          </p:txBody>
        </p:sp>
        <p:sp>
          <p:nvSpPr>
            <p:cNvPr id="10" name="Tekstiruutu 9">
              <a:extLst>
                <a:ext uri="{FF2B5EF4-FFF2-40B4-BE49-F238E27FC236}">
                  <a16:creationId xmlns:a16="http://schemas.microsoft.com/office/drawing/2014/main" id="{9A491554-3F1D-9BAA-5053-32F137A5A972}"/>
                </a:ext>
              </a:extLst>
            </p:cNvPr>
            <p:cNvSpPr txBox="1"/>
            <p:nvPr/>
          </p:nvSpPr>
          <p:spPr>
            <a:xfrm>
              <a:off x="9409041" y="2560520"/>
              <a:ext cx="1998103" cy="554888"/>
            </a:xfrm>
            <a:prstGeom prst="rect">
              <a:avLst/>
            </a:prstGeom>
            <a:noFill/>
            <a:ln>
              <a:solidFill>
                <a:srgbClr val="0D93D2"/>
              </a:solidFill>
            </a:ln>
          </p:spPr>
          <p:txBody>
            <a:bodyPr wrap="square" rtlCol="0">
              <a:spAutoFit/>
            </a:bodyPr>
            <a:lstStyle/>
            <a:p>
              <a:r>
                <a:rPr lang="fi-FI" sz="1050" b="1" dirty="0">
                  <a:latin typeface="Arial Narrow" panose="020B0606020202030204" pitchFamily="34" charset="0"/>
                </a:rPr>
                <a:t>Tuen toteuttaminen yhdessä opetushenkilöstön kanssa ja aineenopettajien eriyttäminen</a:t>
              </a:r>
            </a:p>
          </p:txBody>
        </p:sp>
        <p:sp>
          <p:nvSpPr>
            <p:cNvPr id="11" name="Tekstiruutu 10">
              <a:extLst>
                <a:ext uri="{FF2B5EF4-FFF2-40B4-BE49-F238E27FC236}">
                  <a16:creationId xmlns:a16="http://schemas.microsoft.com/office/drawing/2014/main" id="{E13D270F-D659-2586-F1A1-5C820BF81FF5}"/>
                </a:ext>
              </a:extLst>
            </p:cNvPr>
            <p:cNvSpPr txBox="1"/>
            <p:nvPr/>
          </p:nvSpPr>
          <p:spPr>
            <a:xfrm>
              <a:off x="6290739" y="1761761"/>
              <a:ext cx="1653561" cy="399519"/>
            </a:xfrm>
            <a:prstGeom prst="rect">
              <a:avLst/>
            </a:prstGeom>
            <a:noFill/>
            <a:ln>
              <a:solidFill>
                <a:srgbClr val="0D93D2"/>
              </a:solidFill>
            </a:ln>
          </p:spPr>
          <p:txBody>
            <a:bodyPr wrap="square" rtlCol="0">
              <a:spAutoFit/>
            </a:bodyPr>
            <a:lstStyle/>
            <a:p>
              <a:r>
                <a:rPr lang="fi-FI" sz="1050" b="1" dirty="0">
                  <a:latin typeface="Arial Narrow" panose="020B0606020202030204" pitchFamily="34" charset="0"/>
                </a:rPr>
                <a:t>Tuen seuranta ja toimivuuden arviointi</a:t>
              </a:r>
            </a:p>
          </p:txBody>
        </p:sp>
        <p:sp>
          <p:nvSpPr>
            <p:cNvPr id="12" name="Tekstiruutu 11">
              <a:extLst>
                <a:ext uri="{FF2B5EF4-FFF2-40B4-BE49-F238E27FC236}">
                  <a16:creationId xmlns:a16="http://schemas.microsoft.com/office/drawing/2014/main" id="{8D55826B-D31B-6B35-4753-940D17D65E79}"/>
                </a:ext>
              </a:extLst>
            </p:cNvPr>
            <p:cNvSpPr txBox="1"/>
            <p:nvPr/>
          </p:nvSpPr>
          <p:spPr>
            <a:xfrm>
              <a:off x="10090024" y="1225772"/>
              <a:ext cx="1585578" cy="554888"/>
            </a:xfrm>
            <a:prstGeom prst="rect">
              <a:avLst/>
            </a:prstGeom>
            <a:noFill/>
            <a:ln>
              <a:solidFill>
                <a:srgbClr val="0D93D2"/>
              </a:solidFill>
            </a:ln>
          </p:spPr>
          <p:txBody>
            <a:bodyPr wrap="square" rtlCol="0">
              <a:spAutoFit/>
            </a:bodyPr>
            <a:lstStyle/>
            <a:p>
              <a:r>
                <a:rPr lang="fi-FI" sz="1050" b="1" dirty="0">
                  <a:latin typeface="Arial Narrow" panose="020B0606020202030204" pitchFamily="34" charset="0"/>
                </a:rPr>
                <a:t>Keskustelu tarpeista aineenopettajien ja opojen kanssa</a:t>
              </a:r>
            </a:p>
          </p:txBody>
        </p:sp>
        <p:cxnSp>
          <p:nvCxnSpPr>
            <p:cNvPr id="13" name="Suora nuoliyhdysviiva 12">
              <a:extLst>
                <a:ext uri="{FF2B5EF4-FFF2-40B4-BE49-F238E27FC236}">
                  <a16:creationId xmlns:a16="http://schemas.microsoft.com/office/drawing/2014/main" id="{C8D20275-C388-A178-1435-16CDE2CC8414}"/>
                </a:ext>
              </a:extLst>
            </p:cNvPr>
            <p:cNvCxnSpPr>
              <a:cxnSpLocks/>
              <a:stCxn id="45" idx="3"/>
              <a:endCxn id="11" idx="1"/>
            </p:cNvCxnSpPr>
            <p:nvPr/>
          </p:nvCxnSpPr>
          <p:spPr>
            <a:xfrm flipV="1">
              <a:off x="2888801" y="1961521"/>
              <a:ext cx="3401938" cy="178336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uora nuoliyhdysviiva 13">
              <a:extLst>
                <a:ext uri="{FF2B5EF4-FFF2-40B4-BE49-F238E27FC236}">
                  <a16:creationId xmlns:a16="http://schemas.microsoft.com/office/drawing/2014/main" id="{CFF49E2B-A1B3-6A46-0978-EBA315322CB0}"/>
                </a:ext>
              </a:extLst>
            </p:cNvPr>
            <p:cNvCxnSpPr>
              <a:cxnSpLocks/>
              <a:endCxn id="11" idx="0"/>
            </p:cNvCxnSpPr>
            <p:nvPr/>
          </p:nvCxnSpPr>
          <p:spPr>
            <a:xfrm>
              <a:off x="7117520" y="1046648"/>
              <a:ext cx="0" cy="715113"/>
            </a:xfrm>
            <a:prstGeom prst="straightConnector1">
              <a:avLst/>
            </a:prstGeom>
            <a:ln w="190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kstiruutu 14">
              <a:extLst>
                <a:ext uri="{FF2B5EF4-FFF2-40B4-BE49-F238E27FC236}">
                  <a16:creationId xmlns:a16="http://schemas.microsoft.com/office/drawing/2014/main" id="{47A13024-82D3-85AF-587E-2B0E16A2DD59}"/>
                </a:ext>
              </a:extLst>
            </p:cNvPr>
            <p:cNvSpPr txBox="1"/>
            <p:nvPr/>
          </p:nvSpPr>
          <p:spPr>
            <a:xfrm>
              <a:off x="5837468" y="1676279"/>
              <a:ext cx="450478" cy="244151"/>
            </a:xfrm>
            <a:prstGeom prst="rect">
              <a:avLst/>
            </a:prstGeom>
            <a:noFill/>
          </p:spPr>
          <p:txBody>
            <a:bodyPr wrap="none" rtlCol="0">
              <a:spAutoFit/>
            </a:bodyPr>
            <a:lstStyle/>
            <a:p>
              <a:r>
                <a:rPr lang="fi-FI" sz="1050" dirty="0">
                  <a:latin typeface="Arial Narrow" panose="020B0606020202030204" pitchFamily="34" charset="0"/>
                </a:rPr>
                <a:t>0,573</a:t>
              </a:r>
            </a:p>
          </p:txBody>
        </p:sp>
        <p:sp>
          <p:nvSpPr>
            <p:cNvPr id="16" name="Tekstiruutu 15">
              <a:extLst>
                <a:ext uri="{FF2B5EF4-FFF2-40B4-BE49-F238E27FC236}">
                  <a16:creationId xmlns:a16="http://schemas.microsoft.com/office/drawing/2014/main" id="{26332206-2815-6EB0-717C-60DF028F2D3E}"/>
                </a:ext>
              </a:extLst>
            </p:cNvPr>
            <p:cNvSpPr txBox="1"/>
            <p:nvPr/>
          </p:nvSpPr>
          <p:spPr>
            <a:xfrm>
              <a:off x="7058616" y="1269042"/>
              <a:ext cx="450478" cy="244151"/>
            </a:xfrm>
            <a:prstGeom prst="rect">
              <a:avLst/>
            </a:prstGeom>
            <a:noFill/>
          </p:spPr>
          <p:txBody>
            <a:bodyPr wrap="none" rtlCol="0">
              <a:spAutoFit/>
            </a:bodyPr>
            <a:lstStyle/>
            <a:p>
              <a:r>
                <a:rPr lang="fi-FI" sz="1050" dirty="0">
                  <a:latin typeface="Arial Narrow" panose="020B0606020202030204" pitchFamily="34" charset="0"/>
                </a:rPr>
                <a:t>0,340</a:t>
              </a:r>
            </a:p>
          </p:txBody>
        </p:sp>
        <p:sp>
          <p:nvSpPr>
            <p:cNvPr id="17" name="Tekstiruutu 16">
              <a:extLst>
                <a:ext uri="{FF2B5EF4-FFF2-40B4-BE49-F238E27FC236}">
                  <a16:creationId xmlns:a16="http://schemas.microsoft.com/office/drawing/2014/main" id="{A80151E3-FBB3-41CB-2217-04DFE728743E}"/>
                </a:ext>
              </a:extLst>
            </p:cNvPr>
            <p:cNvSpPr txBox="1"/>
            <p:nvPr/>
          </p:nvSpPr>
          <p:spPr>
            <a:xfrm>
              <a:off x="5925589" y="2012781"/>
              <a:ext cx="450478" cy="244151"/>
            </a:xfrm>
            <a:prstGeom prst="rect">
              <a:avLst/>
            </a:prstGeom>
            <a:noFill/>
          </p:spPr>
          <p:txBody>
            <a:bodyPr wrap="none" rtlCol="0">
              <a:spAutoFit/>
            </a:bodyPr>
            <a:lstStyle/>
            <a:p>
              <a:r>
                <a:rPr lang="fi-FI" sz="1050" dirty="0">
                  <a:latin typeface="Arial Narrow" panose="020B0606020202030204" pitchFamily="34" charset="0"/>
                </a:rPr>
                <a:t>0,203</a:t>
              </a:r>
            </a:p>
          </p:txBody>
        </p:sp>
        <p:cxnSp>
          <p:nvCxnSpPr>
            <p:cNvPr id="18" name="Suora nuoliyhdysviiva 17">
              <a:extLst>
                <a:ext uri="{FF2B5EF4-FFF2-40B4-BE49-F238E27FC236}">
                  <a16:creationId xmlns:a16="http://schemas.microsoft.com/office/drawing/2014/main" id="{742862E3-69A9-C067-B196-732EA1762B77}"/>
                </a:ext>
              </a:extLst>
            </p:cNvPr>
            <p:cNvCxnSpPr>
              <a:cxnSpLocks/>
            </p:cNvCxnSpPr>
            <p:nvPr/>
          </p:nvCxnSpPr>
          <p:spPr>
            <a:xfrm flipH="1">
              <a:off x="9567378" y="1733603"/>
              <a:ext cx="552963" cy="826917"/>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FC8C7BFF-0BB7-632F-7649-564A9F956E0C}"/>
                </a:ext>
              </a:extLst>
            </p:cNvPr>
            <p:cNvCxnSpPr>
              <a:cxnSpLocks/>
              <a:stCxn id="70" idx="0"/>
              <a:endCxn id="10" idx="1"/>
            </p:cNvCxnSpPr>
            <p:nvPr/>
          </p:nvCxnSpPr>
          <p:spPr>
            <a:xfrm flipV="1">
              <a:off x="7428524" y="2837964"/>
              <a:ext cx="1980516" cy="1468198"/>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4973BDD3-0662-6813-7666-800DF670FA55}"/>
                </a:ext>
              </a:extLst>
            </p:cNvPr>
            <p:cNvCxnSpPr>
              <a:cxnSpLocks/>
              <a:stCxn id="46" idx="3"/>
              <a:endCxn id="12" idx="1"/>
            </p:cNvCxnSpPr>
            <p:nvPr/>
          </p:nvCxnSpPr>
          <p:spPr>
            <a:xfrm flipV="1">
              <a:off x="6125787" y="1503216"/>
              <a:ext cx="3964236" cy="1534062"/>
            </a:xfrm>
            <a:prstGeom prst="straightConnector1">
              <a:avLst/>
            </a:prstGeom>
            <a:ln w="19050">
              <a:solidFill>
                <a:srgbClr val="9B917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uora nuoliyhdysviiva 20">
              <a:extLst>
                <a:ext uri="{FF2B5EF4-FFF2-40B4-BE49-F238E27FC236}">
                  <a16:creationId xmlns:a16="http://schemas.microsoft.com/office/drawing/2014/main" id="{A011DDFC-606B-8F20-5D61-82559E3A1442}"/>
                </a:ext>
              </a:extLst>
            </p:cNvPr>
            <p:cNvCxnSpPr>
              <a:cxnSpLocks/>
              <a:stCxn id="42" idx="3"/>
              <a:endCxn id="10" idx="1"/>
            </p:cNvCxnSpPr>
            <p:nvPr/>
          </p:nvCxnSpPr>
          <p:spPr>
            <a:xfrm>
              <a:off x="2742882" y="1801620"/>
              <a:ext cx="6666159" cy="1036344"/>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uora nuoliyhdysviiva 21">
              <a:extLst>
                <a:ext uri="{FF2B5EF4-FFF2-40B4-BE49-F238E27FC236}">
                  <a16:creationId xmlns:a16="http://schemas.microsoft.com/office/drawing/2014/main" id="{60FEC911-6BE1-D0D6-AB2A-2C74AB5FFEE9}"/>
                </a:ext>
              </a:extLst>
            </p:cNvPr>
            <p:cNvCxnSpPr>
              <a:cxnSpLocks/>
              <a:stCxn id="46" idx="3"/>
              <a:endCxn id="10" idx="1"/>
            </p:cNvCxnSpPr>
            <p:nvPr/>
          </p:nvCxnSpPr>
          <p:spPr>
            <a:xfrm flipV="1">
              <a:off x="6125787" y="2837964"/>
              <a:ext cx="3283253" cy="199313"/>
            </a:xfrm>
            <a:prstGeom prst="straightConnector1">
              <a:avLst/>
            </a:prstGeom>
            <a:ln w="19050">
              <a:solidFill>
                <a:srgbClr val="85C59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5B3BA93C-F41F-220A-2B93-FF44A8E1314C}"/>
                </a:ext>
              </a:extLst>
            </p:cNvPr>
            <p:cNvCxnSpPr>
              <a:cxnSpLocks/>
            </p:cNvCxnSpPr>
            <p:nvPr/>
          </p:nvCxnSpPr>
          <p:spPr>
            <a:xfrm>
              <a:off x="9755668" y="3106266"/>
              <a:ext cx="0" cy="401869"/>
            </a:xfrm>
            <a:prstGeom prst="straightConnector1">
              <a:avLst/>
            </a:prstGeom>
            <a:ln w="190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uora nuoliyhdysviiva 23">
              <a:extLst>
                <a:ext uri="{FF2B5EF4-FFF2-40B4-BE49-F238E27FC236}">
                  <a16:creationId xmlns:a16="http://schemas.microsoft.com/office/drawing/2014/main" id="{F5D0C2BE-BC1F-E28D-D5E3-EB5D4B78FB65}"/>
                </a:ext>
              </a:extLst>
            </p:cNvPr>
            <p:cNvCxnSpPr>
              <a:cxnSpLocks/>
              <a:stCxn id="71" idx="2"/>
            </p:cNvCxnSpPr>
            <p:nvPr/>
          </p:nvCxnSpPr>
          <p:spPr>
            <a:xfrm>
              <a:off x="9517833" y="3907654"/>
              <a:ext cx="237835" cy="1501777"/>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uora nuoliyhdysviiva 24">
              <a:extLst>
                <a:ext uri="{FF2B5EF4-FFF2-40B4-BE49-F238E27FC236}">
                  <a16:creationId xmlns:a16="http://schemas.microsoft.com/office/drawing/2014/main" id="{E7EAE73C-2113-681F-DBF3-B1F031AC42E3}"/>
                </a:ext>
              </a:extLst>
            </p:cNvPr>
            <p:cNvCxnSpPr>
              <a:cxnSpLocks/>
              <a:stCxn id="11" idx="2"/>
            </p:cNvCxnSpPr>
            <p:nvPr/>
          </p:nvCxnSpPr>
          <p:spPr>
            <a:xfrm>
              <a:off x="7117520" y="2161280"/>
              <a:ext cx="2472290" cy="3248152"/>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uora nuoliyhdysviiva 25">
              <a:extLst>
                <a:ext uri="{FF2B5EF4-FFF2-40B4-BE49-F238E27FC236}">
                  <a16:creationId xmlns:a16="http://schemas.microsoft.com/office/drawing/2014/main" id="{06E82464-2ECA-6039-54A7-DCAB35452C57}"/>
                </a:ext>
              </a:extLst>
            </p:cNvPr>
            <p:cNvCxnSpPr>
              <a:cxnSpLocks/>
              <a:endCxn id="9" idx="0"/>
            </p:cNvCxnSpPr>
            <p:nvPr/>
          </p:nvCxnSpPr>
          <p:spPr>
            <a:xfrm flipH="1">
              <a:off x="10233077" y="3068351"/>
              <a:ext cx="421910" cy="2341081"/>
            </a:xfrm>
            <a:prstGeom prst="straightConnector1">
              <a:avLst/>
            </a:prstGeom>
            <a:ln w="19050">
              <a:solidFill>
                <a:srgbClr val="0D93D2"/>
              </a:solidFill>
              <a:tailEnd type="triangle"/>
            </a:ln>
          </p:spPr>
          <p:style>
            <a:lnRef idx="1">
              <a:schemeClr val="accent1"/>
            </a:lnRef>
            <a:fillRef idx="0">
              <a:schemeClr val="accent1"/>
            </a:fillRef>
            <a:effectRef idx="0">
              <a:schemeClr val="accent1"/>
            </a:effectRef>
            <a:fontRef idx="minor">
              <a:schemeClr val="tx1"/>
            </a:fontRef>
          </p:style>
        </p:cxnSp>
        <p:sp>
          <p:nvSpPr>
            <p:cNvPr id="27" name="Tekstiruutu 26">
              <a:extLst>
                <a:ext uri="{FF2B5EF4-FFF2-40B4-BE49-F238E27FC236}">
                  <a16:creationId xmlns:a16="http://schemas.microsoft.com/office/drawing/2014/main" id="{164CE75A-5B9C-311E-EDF2-5A34CF341418}"/>
                </a:ext>
              </a:extLst>
            </p:cNvPr>
            <p:cNvSpPr txBox="1"/>
            <p:nvPr/>
          </p:nvSpPr>
          <p:spPr>
            <a:xfrm>
              <a:off x="9490844" y="1297886"/>
              <a:ext cx="450478" cy="244151"/>
            </a:xfrm>
            <a:prstGeom prst="rect">
              <a:avLst/>
            </a:prstGeom>
            <a:noFill/>
          </p:spPr>
          <p:txBody>
            <a:bodyPr wrap="none" rtlCol="0">
              <a:spAutoFit/>
            </a:bodyPr>
            <a:lstStyle/>
            <a:p>
              <a:r>
                <a:rPr lang="fi-FI" sz="1050" dirty="0">
                  <a:latin typeface="Arial Narrow" panose="020B0606020202030204" pitchFamily="34" charset="0"/>
                </a:rPr>
                <a:t>0,442</a:t>
              </a:r>
            </a:p>
          </p:txBody>
        </p:sp>
        <p:sp>
          <p:nvSpPr>
            <p:cNvPr id="28" name="Tekstiruutu 27">
              <a:extLst>
                <a:ext uri="{FF2B5EF4-FFF2-40B4-BE49-F238E27FC236}">
                  <a16:creationId xmlns:a16="http://schemas.microsoft.com/office/drawing/2014/main" id="{1B7FF961-20B0-4EEE-FE34-551F0D380EA7}"/>
                </a:ext>
              </a:extLst>
            </p:cNvPr>
            <p:cNvSpPr txBox="1"/>
            <p:nvPr/>
          </p:nvSpPr>
          <p:spPr>
            <a:xfrm>
              <a:off x="9579602" y="1637385"/>
              <a:ext cx="450478" cy="244151"/>
            </a:xfrm>
            <a:prstGeom prst="rect">
              <a:avLst/>
            </a:prstGeom>
            <a:noFill/>
          </p:spPr>
          <p:txBody>
            <a:bodyPr wrap="none" rtlCol="0">
              <a:spAutoFit/>
            </a:bodyPr>
            <a:lstStyle/>
            <a:p>
              <a:r>
                <a:rPr lang="fi-FI" sz="1050" dirty="0">
                  <a:latin typeface="Arial Narrow" panose="020B0606020202030204" pitchFamily="34" charset="0"/>
                </a:rPr>
                <a:t>0,225</a:t>
              </a:r>
            </a:p>
          </p:txBody>
        </p:sp>
        <p:sp>
          <p:nvSpPr>
            <p:cNvPr id="29" name="Tekstiruutu 28">
              <a:extLst>
                <a:ext uri="{FF2B5EF4-FFF2-40B4-BE49-F238E27FC236}">
                  <a16:creationId xmlns:a16="http://schemas.microsoft.com/office/drawing/2014/main" id="{75AA86C5-CED9-F300-A39F-2DD5ADC6B068}"/>
                </a:ext>
              </a:extLst>
            </p:cNvPr>
            <p:cNvSpPr txBox="1"/>
            <p:nvPr/>
          </p:nvSpPr>
          <p:spPr>
            <a:xfrm>
              <a:off x="9670177" y="2293136"/>
              <a:ext cx="450478" cy="244151"/>
            </a:xfrm>
            <a:prstGeom prst="rect">
              <a:avLst/>
            </a:prstGeom>
            <a:noFill/>
          </p:spPr>
          <p:txBody>
            <a:bodyPr wrap="none" rtlCol="0">
              <a:spAutoFit/>
            </a:bodyPr>
            <a:lstStyle/>
            <a:p>
              <a:r>
                <a:rPr lang="fi-FI" sz="1050" dirty="0">
                  <a:latin typeface="Arial Narrow" panose="020B0606020202030204" pitchFamily="34" charset="0"/>
                </a:rPr>
                <a:t>0,137</a:t>
              </a:r>
            </a:p>
          </p:txBody>
        </p:sp>
        <p:sp>
          <p:nvSpPr>
            <p:cNvPr id="30" name="Tekstiruutu 29">
              <a:extLst>
                <a:ext uri="{FF2B5EF4-FFF2-40B4-BE49-F238E27FC236}">
                  <a16:creationId xmlns:a16="http://schemas.microsoft.com/office/drawing/2014/main" id="{85FFF74B-DA5F-A927-6AD6-DA4F284805AE}"/>
                </a:ext>
              </a:extLst>
            </p:cNvPr>
            <p:cNvSpPr txBox="1"/>
            <p:nvPr/>
          </p:nvSpPr>
          <p:spPr>
            <a:xfrm>
              <a:off x="8746688" y="2488116"/>
              <a:ext cx="450478" cy="244151"/>
            </a:xfrm>
            <a:prstGeom prst="rect">
              <a:avLst/>
            </a:prstGeom>
            <a:noFill/>
          </p:spPr>
          <p:txBody>
            <a:bodyPr wrap="none" rtlCol="0">
              <a:spAutoFit/>
            </a:bodyPr>
            <a:lstStyle/>
            <a:p>
              <a:r>
                <a:rPr lang="fi-FI" sz="1050" dirty="0">
                  <a:latin typeface="Arial Narrow" panose="020B0606020202030204" pitchFamily="34" charset="0"/>
                </a:rPr>
                <a:t>0,588</a:t>
              </a:r>
            </a:p>
          </p:txBody>
        </p:sp>
        <p:sp>
          <p:nvSpPr>
            <p:cNvPr id="31" name="Tekstiruutu 30">
              <a:extLst>
                <a:ext uri="{FF2B5EF4-FFF2-40B4-BE49-F238E27FC236}">
                  <a16:creationId xmlns:a16="http://schemas.microsoft.com/office/drawing/2014/main" id="{0F2BA470-0B26-ABC3-446C-DAA69EE30298}"/>
                </a:ext>
              </a:extLst>
            </p:cNvPr>
            <p:cNvSpPr txBox="1"/>
            <p:nvPr/>
          </p:nvSpPr>
          <p:spPr>
            <a:xfrm>
              <a:off x="8344751" y="2684035"/>
              <a:ext cx="486679" cy="244151"/>
            </a:xfrm>
            <a:prstGeom prst="rect">
              <a:avLst/>
            </a:prstGeom>
            <a:noFill/>
          </p:spPr>
          <p:txBody>
            <a:bodyPr wrap="none" rtlCol="0">
              <a:spAutoFit/>
            </a:bodyPr>
            <a:lstStyle/>
            <a:p>
              <a:r>
                <a:rPr lang="fi-FI" sz="1050" dirty="0">
                  <a:solidFill>
                    <a:srgbClr val="FF0000"/>
                  </a:solidFill>
                  <a:latin typeface="Arial Narrow" panose="020B0606020202030204" pitchFamily="34" charset="0"/>
                </a:rPr>
                <a:t>-0.216</a:t>
              </a:r>
            </a:p>
          </p:txBody>
        </p:sp>
        <p:sp>
          <p:nvSpPr>
            <p:cNvPr id="32" name="Tekstiruutu 31">
              <a:extLst>
                <a:ext uri="{FF2B5EF4-FFF2-40B4-BE49-F238E27FC236}">
                  <a16:creationId xmlns:a16="http://schemas.microsoft.com/office/drawing/2014/main" id="{D73F95A1-084C-2BEF-7583-82882FE43F3D}"/>
                </a:ext>
              </a:extLst>
            </p:cNvPr>
            <p:cNvSpPr txBox="1"/>
            <p:nvPr/>
          </p:nvSpPr>
          <p:spPr>
            <a:xfrm>
              <a:off x="8728091" y="2906755"/>
              <a:ext cx="450478" cy="244151"/>
            </a:xfrm>
            <a:prstGeom prst="rect">
              <a:avLst/>
            </a:prstGeom>
            <a:noFill/>
          </p:spPr>
          <p:txBody>
            <a:bodyPr wrap="none" rtlCol="0">
              <a:spAutoFit/>
            </a:bodyPr>
            <a:lstStyle/>
            <a:p>
              <a:r>
                <a:rPr lang="fi-FI" sz="1050" dirty="0">
                  <a:latin typeface="Arial Narrow" panose="020B0606020202030204" pitchFamily="34" charset="0"/>
                </a:rPr>
                <a:t>0,169</a:t>
              </a:r>
            </a:p>
          </p:txBody>
        </p:sp>
        <p:sp>
          <p:nvSpPr>
            <p:cNvPr id="33" name="Tekstiruutu 32">
              <a:extLst>
                <a:ext uri="{FF2B5EF4-FFF2-40B4-BE49-F238E27FC236}">
                  <a16:creationId xmlns:a16="http://schemas.microsoft.com/office/drawing/2014/main" id="{CA4B665E-A4C4-07B6-99CD-6CEBD9F96108}"/>
                </a:ext>
              </a:extLst>
            </p:cNvPr>
            <p:cNvSpPr txBox="1"/>
            <p:nvPr/>
          </p:nvSpPr>
          <p:spPr>
            <a:xfrm>
              <a:off x="9788984" y="3187766"/>
              <a:ext cx="450478" cy="244151"/>
            </a:xfrm>
            <a:prstGeom prst="rect">
              <a:avLst/>
            </a:prstGeom>
            <a:noFill/>
          </p:spPr>
          <p:txBody>
            <a:bodyPr wrap="none" rtlCol="0">
              <a:spAutoFit/>
            </a:bodyPr>
            <a:lstStyle/>
            <a:p>
              <a:r>
                <a:rPr lang="fi-FI" sz="1050" dirty="0">
                  <a:latin typeface="Arial Narrow" panose="020B0606020202030204" pitchFamily="34" charset="0"/>
                </a:rPr>
                <a:t>0,363</a:t>
              </a:r>
            </a:p>
          </p:txBody>
        </p:sp>
        <p:sp>
          <p:nvSpPr>
            <p:cNvPr id="34" name="Tekstiruutu 33">
              <a:extLst>
                <a:ext uri="{FF2B5EF4-FFF2-40B4-BE49-F238E27FC236}">
                  <a16:creationId xmlns:a16="http://schemas.microsoft.com/office/drawing/2014/main" id="{7B40297C-4140-E3DE-AAA1-F7D5174B2E9E}"/>
                </a:ext>
              </a:extLst>
            </p:cNvPr>
            <p:cNvSpPr txBox="1"/>
            <p:nvPr/>
          </p:nvSpPr>
          <p:spPr>
            <a:xfrm>
              <a:off x="10233077" y="5147822"/>
              <a:ext cx="450478" cy="244151"/>
            </a:xfrm>
            <a:prstGeom prst="rect">
              <a:avLst/>
            </a:prstGeom>
            <a:noFill/>
          </p:spPr>
          <p:txBody>
            <a:bodyPr wrap="none" rtlCol="0">
              <a:spAutoFit/>
            </a:bodyPr>
            <a:lstStyle/>
            <a:p>
              <a:r>
                <a:rPr lang="fi-FI" sz="1050" dirty="0">
                  <a:latin typeface="Arial Narrow" panose="020B0606020202030204" pitchFamily="34" charset="0"/>
                </a:rPr>
                <a:t>0,194</a:t>
              </a:r>
            </a:p>
          </p:txBody>
        </p:sp>
        <p:sp>
          <p:nvSpPr>
            <p:cNvPr id="35" name="Tekstiruutu 34">
              <a:extLst>
                <a:ext uri="{FF2B5EF4-FFF2-40B4-BE49-F238E27FC236}">
                  <a16:creationId xmlns:a16="http://schemas.microsoft.com/office/drawing/2014/main" id="{4C48AB95-F214-4EEB-3C06-26ECA7E93792}"/>
                </a:ext>
              </a:extLst>
            </p:cNvPr>
            <p:cNvSpPr txBox="1"/>
            <p:nvPr/>
          </p:nvSpPr>
          <p:spPr>
            <a:xfrm>
              <a:off x="9648861" y="4919786"/>
              <a:ext cx="450478" cy="244151"/>
            </a:xfrm>
            <a:prstGeom prst="rect">
              <a:avLst/>
            </a:prstGeom>
            <a:noFill/>
          </p:spPr>
          <p:txBody>
            <a:bodyPr wrap="none" rtlCol="0">
              <a:spAutoFit/>
            </a:bodyPr>
            <a:lstStyle/>
            <a:p>
              <a:r>
                <a:rPr lang="fi-FI" sz="1050" dirty="0">
                  <a:latin typeface="Arial Narrow" panose="020B0606020202030204" pitchFamily="34" charset="0"/>
                </a:rPr>
                <a:t>0,506</a:t>
              </a:r>
            </a:p>
          </p:txBody>
        </p:sp>
        <p:sp>
          <p:nvSpPr>
            <p:cNvPr id="36" name="Tekstiruutu 35">
              <a:extLst>
                <a:ext uri="{FF2B5EF4-FFF2-40B4-BE49-F238E27FC236}">
                  <a16:creationId xmlns:a16="http://schemas.microsoft.com/office/drawing/2014/main" id="{CB504226-B7ED-56ED-53DC-A50DD9B30692}"/>
                </a:ext>
              </a:extLst>
            </p:cNvPr>
            <p:cNvSpPr txBox="1"/>
            <p:nvPr/>
          </p:nvSpPr>
          <p:spPr>
            <a:xfrm>
              <a:off x="9199831" y="4827050"/>
              <a:ext cx="450478" cy="244151"/>
            </a:xfrm>
            <a:prstGeom prst="rect">
              <a:avLst/>
            </a:prstGeom>
            <a:noFill/>
          </p:spPr>
          <p:txBody>
            <a:bodyPr wrap="none" rtlCol="0">
              <a:spAutoFit/>
            </a:bodyPr>
            <a:lstStyle/>
            <a:p>
              <a:r>
                <a:rPr lang="fi-FI" sz="1050" dirty="0">
                  <a:latin typeface="Arial Narrow" panose="020B0606020202030204" pitchFamily="34" charset="0"/>
                </a:rPr>
                <a:t>0,138</a:t>
              </a:r>
            </a:p>
          </p:txBody>
        </p:sp>
        <p:sp>
          <p:nvSpPr>
            <p:cNvPr id="37" name="Tekstiruutu 36">
              <a:extLst>
                <a:ext uri="{FF2B5EF4-FFF2-40B4-BE49-F238E27FC236}">
                  <a16:creationId xmlns:a16="http://schemas.microsoft.com/office/drawing/2014/main" id="{FE8CC4EA-CF18-C104-52DB-78565B8CE0AE}"/>
                </a:ext>
              </a:extLst>
            </p:cNvPr>
            <p:cNvSpPr txBox="1"/>
            <p:nvPr/>
          </p:nvSpPr>
          <p:spPr>
            <a:xfrm>
              <a:off x="8941829" y="5417127"/>
              <a:ext cx="450478" cy="244151"/>
            </a:xfrm>
            <a:prstGeom prst="rect">
              <a:avLst/>
            </a:prstGeom>
            <a:noFill/>
          </p:spPr>
          <p:txBody>
            <a:bodyPr wrap="none" rtlCol="0">
              <a:spAutoFit/>
            </a:bodyPr>
            <a:lstStyle/>
            <a:p>
              <a:r>
                <a:rPr lang="fi-FI" sz="1050" dirty="0">
                  <a:latin typeface="Arial Narrow" panose="020B0606020202030204" pitchFamily="34" charset="0"/>
                </a:rPr>
                <a:t>0,167</a:t>
              </a:r>
            </a:p>
          </p:txBody>
        </p:sp>
      </p:grpSp>
      <p:sp>
        <p:nvSpPr>
          <p:cNvPr id="88" name="Suorakulmio 87">
            <a:extLst>
              <a:ext uri="{FF2B5EF4-FFF2-40B4-BE49-F238E27FC236}">
                <a16:creationId xmlns:a16="http://schemas.microsoft.com/office/drawing/2014/main" id="{ABCD438E-BAD9-46BC-37FE-3C22D3A19367}"/>
              </a:ext>
            </a:extLst>
          </p:cNvPr>
          <p:cNvSpPr/>
          <p:nvPr/>
        </p:nvSpPr>
        <p:spPr>
          <a:xfrm>
            <a:off x="8791357" y="5358054"/>
            <a:ext cx="2243947" cy="1438463"/>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9" name="Suorakulmio 88">
            <a:extLst>
              <a:ext uri="{FF2B5EF4-FFF2-40B4-BE49-F238E27FC236}">
                <a16:creationId xmlns:a16="http://schemas.microsoft.com/office/drawing/2014/main" id="{79C7AADF-CFE2-1D66-44F1-D9FB0E7A4EA3}"/>
              </a:ext>
            </a:extLst>
          </p:cNvPr>
          <p:cNvSpPr/>
          <p:nvPr/>
        </p:nvSpPr>
        <p:spPr>
          <a:xfrm>
            <a:off x="8449443" y="4024574"/>
            <a:ext cx="1889253" cy="623242"/>
          </a:xfrm>
          <a:prstGeom prst="rect">
            <a:avLst/>
          </a:prstGeom>
          <a:solidFill>
            <a:srgbClr val="00B050">
              <a:alpha val="10000"/>
            </a:srgbClr>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0" name="Suorakulmio 89">
            <a:extLst>
              <a:ext uri="{FF2B5EF4-FFF2-40B4-BE49-F238E27FC236}">
                <a16:creationId xmlns:a16="http://schemas.microsoft.com/office/drawing/2014/main" id="{44FAA3DF-EA96-2C66-7A7A-C5D1A057ED86}"/>
              </a:ext>
            </a:extLst>
          </p:cNvPr>
          <p:cNvSpPr/>
          <p:nvPr/>
        </p:nvSpPr>
        <p:spPr>
          <a:xfrm>
            <a:off x="9239284" y="3026855"/>
            <a:ext cx="2243947" cy="793380"/>
          </a:xfrm>
          <a:prstGeom prst="rect">
            <a:avLst/>
          </a:prstGeom>
          <a:solidFill>
            <a:srgbClr val="00B050">
              <a:alpha val="10000"/>
            </a:srgbClr>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1" name="Suorakulmio 90">
            <a:extLst>
              <a:ext uri="{FF2B5EF4-FFF2-40B4-BE49-F238E27FC236}">
                <a16:creationId xmlns:a16="http://schemas.microsoft.com/office/drawing/2014/main" id="{78B8E82B-2A2B-273B-D41C-34E47518E94B}"/>
              </a:ext>
            </a:extLst>
          </p:cNvPr>
          <p:cNvSpPr/>
          <p:nvPr/>
        </p:nvSpPr>
        <p:spPr>
          <a:xfrm>
            <a:off x="9368401" y="1636441"/>
            <a:ext cx="2589002" cy="793380"/>
          </a:xfrm>
          <a:prstGeom prst="rect">
            <a:avLst/>
          </a:prstGeom>
          <a:solidFill>
            <a:srgbClr val="00B050">
              <a:alpha val="10000"/>
            </a:srgbClr>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2" name="Suorakulmio 91">
            <a:extLst>
              <a:ext uri="{FF2B5EF4-FFF2-40B4-BE49-F238E27FC236}">
                <a16:creationId xmlns:a16="http://schemas.microsoft.com/office/drawing/2014/main" id="{00F6FA24-0300-D1DB-D4FE-DF72DB74B28C}"/>
              </a:ext>
            </a:extLst>
          </p:cNvPr>
          <p:cNvSpPr/>
          <p:nvPr/>
        </p:nvSpPr>
        <p:spPr>
          <a:xfrm>
            <a:off x="5680108" y="2152122"/>
            <a:ext cx="2438070" cy="793380"/>
          </a:xfrm>
          <a:prstGeom prst="rect">
            <a:avLst/>
          </a:prstGeom>
          <a:solidFill>
            <a:srgbClr val="FFA300">
              <a:alpha val="10000"/>
            </a:srgbClr>
          </a:solidFill>
          <a:ln>
            <a:solidFill>
              <a:srgbClr val="FFA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3" name="Suorakulmio 92">
            <a:extLst>
              <a:ext uri="{FF2B5EF4-FFF2-40B4-BE49-F238E27FC236}">
                <a16:creationId xmlns:a16="http://schemas.microsoft.com/office/drawing/2014/main" id="{E871EB37-C1C5-83F1-6CF8-34E8E096BCBF}"/>
              </a:ext>
            </a:extLst>
          </p:cNvPr>
          <p:cNvSpPr/>
          <p:nvPr/>
        </p:nvSpPr>
        <p:spPr>
          <a:xfrm>
            <a:off x="4179787" y="1485313"/>
            <a:ext cx="1932617" cy="598748"/>
          </a:xfrm>
          <a:prstGeom prst="rect">
            <a:avLst/>
          </a:prstGeom>
          <a:solidFill>
            <a:srgbClr val="7030A0">
              <a:alpha val="10000"/>
            </a:srgbClr>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ekstiruutu 1">
            <a:extLst>
              <a:ext uri="{FF2B5EF4-FFF2-40B4-BE49-F238E27FC236}">
                <a16:creationId xmlns:a16="http://schemas.microsoft.com/office/drawing/2014/main" id="{B9DEE55D-B5B3-80FA-CDD4-09ABE1F68832}"/>
              </a:ext>
            </a:extLst>
          </p:cNvPr>
          <p:cNvSpPr txBox="1"/>
          <p:nvPr/>
        </p:nvSpPr>
        <p:spPr>
          <a:xfrm>
            <a:off x="10662902" y="6197042"/>
            <a:ext cx="1203856" cy="215444"/>
          </a:xfrm>
          <a:prstGeom prst="rect">
            <a:avLst/>
          </a:prstGeom>
          <a:noFill/>
        </p:spPr>
        <p:txBody>
          <a:bodyPr wrap="none" lIns="0" tIns="0" rIns="0" bIns="0" rtlCol="0">
            <a:spAutoFit/>
          </a:bodyPr>
          <a:lstStyle/>
          <a:p>
            <a:r>
              <a:rPr lang="fi-FI" sz="1400" b="1" dirty="0"/>
              <a:t>Keskiarvo 7,2 </a:t>
            </a:r>
          </a:p>
        </p:txBody>
      </p:sp>
    </p:spTree>
    <p:extLst>
      <p:ext uri="{BB962C8B-B14F-4D97-AF65-F5344CB8AC3E}">
        <p14:creationId xmlns:p14="http://schemas.microsoft.com/office/powerpoint/2010/main" val="19402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9EC8D1-1FF9-B9C0-81E9-C409F570806F}"/>
              </a:ext>
            </a:extLst>
          </p:cNvPr>
          <p:cNvSpPr>
            <a:spLocks noGrp="1"/>
          </p:cNvSpPr>
          <p:nvPr>
            <p:ph type="ctrTitle"/>
          </p:nvPr>
        </p:nvSpPr>
        <p:spPr/>
        <p:txBody>
          <a:bodyPr/>
          <a:lstStyle/>
          <a:p>
            <a:r>
              <a:rPr lang="fi-FI" dirty="0"/>
              <a:t>Keskiarvoja</a:t>
            </a:r>
          </a:p>
        </p:txBody>
      </p:sp>
      <p:sp>
        <p:nvSpPr>
          <p:cNvPr id="3" name="Sisällön paikkamerkki 2">
            <a:extLst>
              <a:ext uri="{FF2B5EF4-FFF2-40B4-BE49-F238E27FC236}">
                <a16:creationId xmlns:a16="http://schemas.microsoft.com/office/drawing/2014/main" id="{930BF86E-D07C-2959-4828-567763737CEA}"/>
              </a:ext>
            </a:extLst>
          </p:cNvPr>
          <p:cNvSpPr>
            <a:spLocks noGrp="1"/>
          </p:cNvSpPr>
          <p:nvPr>
            <p:ph sz="quarter" idx="14"/>
          </p:nvPr>
        </p:nvSpPr>
        <p:spPr/>
        <p:txBody>
          <a:bodyPr/>
          <a:lstStyle/>
          <a:p>
            <a:pPr marL="342900" indent="-342900">
              <a:buFont typeface="Arial" panose="020B0604020202020204" pitchFamily="34" charset="0"/>
              <a:buChar char="•"/>
            </a:pPr>
            <a:r>
              <a:rPr lang="fi-FI" dirty="0"/>
              <a:t>Ylioppilastutkinnon erityisjärjestelyihin liittyvät asiat	9,0–9,3 </a:t>
            </a:r>
          </a:p>
          <a:p>
            <a:pPr marL="342900" indent="-342900">
              <a:buFont typeface="Arial" panose="020B0604020202020204" pitchFamily="34" charset="0"/>
              <a:buChar char="•"/>
            </a:pPr>
            <a:r>
              <a:rPr lang="fi-FI" dirty="0"/>
              <a:t>Tuen tarpeiden kartoitus lukio-opintojen alussa 		8,7 </a:t>
            </a:r>
          </a:p>
          <a:p>
            <a:pPr marL="342900" indent="-342900">
              <a:buFont typeface="Arial" panose="020B0604020202020204" pitchFamily="34" charset="0"/>
              <a:buChar char="•"/>
            </a:pPr>
            <a:r>
              <a:rPr lang="fi-FI" dirty="0"/>
              <a:t>Keskustelu tuen tarpeista opinto-ohjaajan kanssa		8,6</a:t>
            </a:r>
          </a:p>
          <a:p>
            <a:pPr marL="342900" indent="-342900">
              <a:buFont typeface="Arial" panose="020B0604020202020204" pitchFamily="34" charset="0"/>
              <a:buChar char="•"/>
            </a:pPr>
            <a:r>
              <a:rPr lang="fi-FI" dirty="0"/>
              <a:t>Aineenopettajien vastuut tuen järjestämisessä 			7,6</a:t>
            </a:r>
          </a:p>
          <a:p>
            <a:pPr marL="342900" indent="-342900">
              <a:buFont typeface="Arial" panose="020B0604020202020204" pitchFamily="34" charset="0"/>
              <a:buChar char="•"/>
            </a:pPr>
            <a:r>
              <a:rPr lang="fi-FI" dirty="0"/>
              <a:t>Tukitoimien toimivuuden seuranta ja arviointi			7,6</a:t>
            </a:r>
          </a:p>
          <a:p>
            <a:pPr marL="342900" indent="-342900">
              <a:buFont typeface="Arial" panose="020B0604020202020204" pitchFamily="34" charset="0"/>
              <a:buChar char="•"/>
            </a:pPr>
            <a:r>
              <a:rPr lang="fi-FI" dirty="0"/>
              <a:t>Kaikki tuen tarpeessa olevat opiskelijat havaitaan		7,3</a:t>
            </a:r>
          </a:p>
          <a:p>
            <a:pPr marL="342900" indent="-342900">
              <a:buFont typeface="Arial" panose="020B0604020202020204" pitchFamily="34" charset="0"/>
              <a:buChar char="•"/>
            </a:pPr>
            <a:r>
              <a:rPr lang="fi-FI" dirty="0"/>
              <a:t>Kaikki opiskelijat saavat tarvitsevansa tuen 				7,2</a:t>
            </a:r>
          </a:p>
          <a:p>
            <a:pPr marL="342900" indent="-342900">
              <a:buFont typeface="Arial" panose="020B0604020202020204" pitchFamily="34" charset="0"/>
              <a:buChar char="•"/>
            </a:pPr>
            <a:r>
              <a:rPr lang="fi-FI" dirty="0"/>
              <a:t>Tarvittavan tiedon saanti edeltävästä oppilaitoksesta	7,1</a:t>
            </a:r>
          </a:p>
          <a:p>
            <a:endParaRPr lang="fi-FI" dirty="0"/>
          </a:p>
          <a:p>
            <a:endParaRPr lang="fi-FI" dirty="0"/>
          </a:p>
        </p:txBody>
      </p:sp>
      <p:sp>
        <p:nvSpPr>
          <p:cNvPr id="4" name="Päivämäärän paikkamerkki 3">
            <a:extLst>
              <a:ext uri="{FF2B5EF4-FFF2-40B4-BE49-F238E27FC236}">
                <a16:creationId xmlns:a16="http://schemas.microsoft.com/office/drawing/2014/main" id="{936D7B6A-7085-8A84-B156-987A8CFC62F7}"/>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1212B41B-5888-963E-1087-8539D3E668E0}"/>
              </a:ext>
            </a:extLst>
          </p:cNvPr>
          <p:cNvSpPr>
            <a:spLocks noGrp="1"/>
          </p:cNvSpPr>
          <p:nvPr>
            <p:ph type="sldNum" sz="quarter" idx="17"/>
          </p:nvPr>
        </p:nvSpPr>
        <p:spPr/>
        <p:txBody>
          <a:bodyPr/>
          <a:lstStyle/>
          <a:p>
            <a:pPr>
              <a:defRPr/>
            </a:pPr>
            <a:fld id="{1C07628F-9402-FB47-93B5-FC3C3BFEEBE0}" type="slidenum">
              <a:rPr lang="fi-FI" smtClean="0"/>
              <a:pPr>
                <a:defRPr/>
              </a:pPr>
              <a:t>19</a:t>
            </a:fld>
            <a:endParaRPr lang="fi-FI"/>
          </a:p>
        </p:txBody>
      </p:sp>
      <p:sp>
        <p:nvSpPr>
          <p:cNvPr id="6" name="Suorakulmio 5">
            <a:extLst>
              <a:ext uri="{FF2B5EF4-FFF2-40B4-BE49-F238E27FC236}">
                <a16:creationId xmlns:a16="http://schemas.microsoft.com/office/drawing/2014/main" id="{07C4F6DF-F9E7-DE10-466A-6C43DE2C4A9F}"/>
              </a:ext>
            </a:extLst>
          </p:cNvPr>
          <p:cNvSpPr/>
          <p:nvPr/>
        </p:nvSpPr>
        <p:spPr>
          <a:xfrm>
            <a:off x="417417" y="3601327"/>
            <a:ext cx="8843813" cy="1195798"/>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uorakulmio 6">
            <a:extLst>
              <a:ext uri="{FF2B5EF4-FFF2-40B4-BE49-F238E27FC236}">
                <a16:creationId xmlns:a16="http://schemas.microsoft.com/office/drawing/2014/main" id="{F2921C34-8FD0-F0D5-CF72-38635B3E7EEF}"/>
              </a:ext>
            </a:extLst>
          </p:cNvPr>
          <p:cNvSpPr/>
          <p:nvPr/>
        </p:nvSpPr>
        <p:spPr>
          <a:xfrm>
            <a:off x="474567" y="1548620"/>
            <a:ext cx="8843813" cy="1195798"/>
          </a:xfrm>
          <a:prstGeom prst="rect">
            <a:avLst/>
          </a:prstGeom>
          <a:solidFill>
            <a:srgbClr val="FF0000">
              <a:alpha val="10000"/>
            </a:srgbClr>
          </a:solidFill>
          <a:ln>
            <a:solidFill>
              <a:srgbClr val="D2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0862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662F4D-1DE3-4005-AE73-9D4EE081A5CB}"/>
              </a:ext>
            </a:extLst>
          </p:cNvPr>
          <p:cNvSpPr>
            <a:spLocks noGrp="1"/>
          </p:cNvSpPr>
          <p:nvPr>
            <p:ph type="ctrTitle"/>
          </p:nvPr>
        </p:nvSpPr>
        <p:spPr>
          <a:xfrm>
            <a:off x="5026221" y="2994064"/>
            <a:ext cx="7781192" cy="3067102"/>
          </a:xfrm>
        </p:spPr>
        <p:txBody>
          <a:bodyPr/>
          <a:lstStyle/>
          <a:p>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r>
              <a:rPr lang="fi-FI" sz="3600" dirty="0">
                <a:latin typeface="Calibri" panose="020F0502020204030204" pitchFamily="34" charset="0"/>
                <a:cs typeface="Calibri" panose="020F0502020204030204" pitchFamily="34" charset="0"/>
              </a:rPr>
              <a:t>Avaussanat</a:t>
            </a: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r>
              <a:rPr lang="fi-FI" sz="3600" dirty="0">
                <a:latin typeface="Calibri" panose="020F0502020204030204" pitchFamily="34" charset="0"/>
                <a:cs typeface="Calibri" panose="020F0502020204030204" pitchFamily="34" charset="0"/>
              </a:rPr>
              <a:t>Johtaja Harri Peltoniemi</a:t>
            </a:r>
            <a:br>
              <a:rPr lang="fi-FI" sz="3600" dirty="0">
                <a:latin typeface="Calibri" panose="020F0502020204030204" pitchFamily="34" charset="0"/>
                <a:cs typeface="Calibri" panose="020F0502020204030204" pitchFamily="34" charset="0"/>
              </a:rPr>
            </a:br>
            <a:br>
              <a:rPr lang="fi-FI" sz="32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endParaRPr lang="fi-FI" sz="2000" dirty="0">
              <a:latin typeface="Calibri" panose="020F0502020204030204" pitchFamily="34" charset="0"/>
              <a:cs typeface="Calibri" panose="020F0502020204030204" pitchFamily="34" charset="0"/>
            </a:endParaRPr>
          </a:p>
        </p:txBody>
      </p:sp>
      <p:sp>
        <p:nvSpPr>
          <p:cNvPr id="3" name="Alaotsikko 2">
            <a:extLst>
              <a:ext uri="{FF2B5EF4-FFF2-40B4-BE49-F238E27FC236}">
                <a16:creationId xmlns:a16="http://schemas.microsoft.com/office/drawing/2014/main" id="{8EA307F2-DDEB-4974-A638-AC2825E604AF}"/>
              </a:ext>
            </a:extLst>
          </p:cNvPr>
          <p:cNvSpPr>
            <a:spLocks noGrp="1"/>
          </p:cNvSpPr>
          <p:nvPr>
            <p:ph type="subTitle" idx="1"/>
          </p:nvPr>
        </p:nvSpPr>
        <p:spPr/>
        <p:txBody>
          <a:bodyPr>
            <a:normAutofit/>
          </a:bodyPr>
          <a:lstStyle/>
          <a:p>
            <a:endParaRPr lang="fi-FI" dirty="0"/>
          </a:p>
          <a:p>
            <a:endParaRPr lang="fi-FI" dirty="0"/>
          </a:p>
        </p:txBody>
      </p:sp>
    </p:spTree>
    <p:extLst>
      <p:ext uri="{BB962C8B-B14F-4D97-AF65-F5344CB8AC3E}">
        <p14:creationId xmlns:p14="http://schemas.microsoft.com/office/powerpoint/2010/main" val="3477267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18E1AF-5266-B288-7E1F-EAEDC8592733}"/>
              </a:ext>
            </a:extLst>
          </p:cNvPr>
          <p:cNvSpPr>
            <a:spLocks noGrp="1"/>
          </p:cNvSpPr>
          <p:nvPr>
            <p:ph type="ctrTitle"/>
          </p:nvPr>
        </p:nvSpPr>
        <p:spPr/>
        <p:txBody>
          <a:bodyPr/>
          <a:lstStyle/>
          <a:p>
            <a:r>
              <a:rPr lang="fi-FI" dirty="0" err="1"/>
              <a:t>Stödet</a:t>
            </a:r>
            <a:r>
              <a:rPr lang="fi-FI" dirty="0"/>
              <a:t> för </a:t>
            </a:r>
            <a:r>
              <a:rPr lang="fi-FI" dirty="0" err="1"/>
              <a:t>lärande</a:t>
            </a:r>
            <a:r>
              <a:rPr lang="fi-FI" dirty="0"/>
              <a:t> i de </a:t>
            </a:r>
            <a:r>
              <a:rPr lang="fi-FI" dirty="0" err="1"/>
              <a:t>svenskspråkiga</a:t>
            </a:r>
            <a:r>
              <a:rPr lang="fi-FI" dirty="0"/>
              <a:t> </a:t>
            </a:r>
            <a:r>
              <a:rPr lang="fi-FI" dirty="0" err="1"/>
              <a:t>gymnasierna</a:t>
            </a:r>
            <a:endParaRPr lang="fi-FI" dirty="0"/>
          </a:p>
        </p:txBody>
      </p:sp>
      <p:sp>
        <p:nvSpPr>
          <p:cNvPr id="3" name="Sisällön paikkamerkki 2">
            <a:extLst>
              <a:ext uri="{FF2B5EF4-FFF2-40B4-BE49-F238E27FC236}">
                <a16:creationId xmlns:a16="http://schemas.microsoft.com/office/drawing/2014/main" id="{B0883D15-50B9-648F-A657-9C8DA131E0E1}"/>
              </a:ext>
            </a:extLst>
          </p:cNvPr>
          <p:cNvSpPr>
            <a:spLocks noGrp="1"/>
          </p:cNvSpPr>
          <p:nvPr>
            <p:ph sz="quarter" idx="14"/>
          </p:nvPr>
        </p:nvSpPr>
        <p:spPr>
          <a:xfrm>
            <a:off x="721785" y="1140431"/>
            <a:ext cx="10729383" cy="5024063"/>
          </a:xfrm>
        </p:spPr>
        <p:txBody>
          <a:bodyPr/>
          <a:lstStyle/>
          <a:p>
            <a:pPr marL="342900" indent="-342900">
              <a:buFont typeface="Arial" panose="020B0604020202020204" pitchFamily="34" charset="0"/>
              <a:buChar char="•"/>
            </a:pPr>
            <a:r>
              <a:rPr lang="fi-FI" b="0" dirty="0" err="1"/>
              <a:t>Resultaten</a:t>
            </a:r>
            <a:r>
              <a:rPr lang="fi-FI" b="0" dirty="0"/>
              <a:t> </a:t>
            </a:r>
            <a:r>
              <a:rPr lang="fi-FI" b="0" dirty="0" err="1"/>
              <a:t>motsvarar</a:t>
            </a:r>
            <a:r>
              <a:rPr lang="fi-FI" b="0" dirty="0"/>
              <a:t> i </a:t>
            </a:r>
            <a:r>
              <a:rPr lang="fi-FI" b="0" dirty="0" err="1"/>
              <a:t>stora</a:t>
            </a:r>
            <a:r>
              <a:rPr lang="fi-FI" b="0" dirty="0"/>
              <a:t> drag </a:t>
            </a:r>
            <a:r>
              <a:rPr lang="fi-FI" b="0" dirty="0" err="1"/>
              <a:t>den</a:t>
            </a:r>
            <a:r>
              <a:rPr lang="fi-FI" b="0" dirty="0"/>
              <a:t> </a:t>
            </a:r>
            <a:r>
              <a:rPr lang="fi-FI" b="0" dirty="0" err="1"/>
              <a:t>nationella</a:t>
            </a:r>
            <a:r>
              <a:rPr lang="fi-FI" b="0" dirty="0"/>
              <a:t> </a:t>
            </a:r>
            <a:r>
              <a:rPr lang="fi-FI" b="0" dirty="0" err="1"/>
              <a:t>bilden</a:t>
            </a:r>
            <a:r>
              <a:rPr lang="fi-FI" b="0" dirty="0"/>
              <a:t>.</a:t>
            </a:r>
          </a:p>
          <a:p>
            <a:pPr marL="342900" indent="-342900">
              <a:buFont typeface="Arial" panose="020B0604020202020204" pitchFamily="34" charset="0"/>
              <a:buChar char="•"/>
            </a:pPr>
            <a:endParaRPr lang="fi-FI" b="0" dirty="0"/>
          </a:p>
          <a:p>
            <a:pPr marL="342900" indent="-342900">
              <a:buFont typeface="Arial" panose="020B0604020202020204" pitchFamily="34" charset="0"/>
              <a:buChar char="•"/>
            </a:pPr>
            <a:r>
              <a:rPr lang="fi-FI" b="0" dirty="0"/>
              <a:t>De </a:t>
            </a:r>
            <a:r>
              <a:rPr lang="fi-FI" b="0" dirty="0" err="1"/>
              <a:t>svenskspråkiga</a:t>
            </a:r>
            <a:r>
              <a:rPr lang="fi-FI" b="0" dirty="0"/>
              <a:t> </a:t>
            </a:r>
            <a:r>
              <a:rPr lang="fi-FI" b="0" dirty="0" err="1"/>
              <a:t>speciallärarna</a:t>
            </a:r>
            <a:r>
              <a:rPr lang="fi-FI" b="0" dirty="0"/>
              <a:t> </a:t>
            </a:r>
            <a:r>
              <a:rPr lang="fi-FI" b="0" dirty="0" err="1"/>
              <a:t>har</a:t>
            </a:r>
            <a:r>
              <a:rPr lang="fi-FI" b="0" dirty="0"/>
              <a:t> en </a:t>
            </a:r>
            <a:r>
              <a:rPr lang="fi-FI" dirty="0" err="1">
                <a:solidFill>
                  <a:srgbClr val="00B050"/>
                </a:solidFill>
              </a:rPr>
              <a:t>aning</a:t>
            </a:r>
            <a:r>
              <a:rPr lang="fi-FI" dirty="0">
                <a:solidFill>
                  <a:srgbClr val="00B050"/>
                </a:solidFill>
              </a:rPr>
              <a:t> </a:t>
            </a:r>
            <a:r>
              <a:rPr lang="fi-FI" dirty="0" err="1">
                <a:solidFill>
                  <a:srgbClr val="00B050"/>
                </a:solidFill>
              </a:rPr>
              <a:t>mer</a:t>
            </a:r>
            <a:r>
              <a:rPr lang="fi-FI" dirty="0">
                <a:solidFill>
                  <a:srgbClr val="00B050"/>
                </a:solidFill>
              </a:rPr>
              <a:t> </a:t>
            </a:r>
            <a:r>
              <a:rPr lang="fi-FI" dirty="0" err="1">
                <a:solidFill>
                  <a:srgbClr val="00B050"/>
                </a:solidFill>
              </a:rPr>
              <a:t>positiv</a:t>
            </a:r>
            <a:r>
              <a:rPr lang="fi-FI" dirty="0">
                <a:solidFill>
                  <a:srgbClr val="00B050"/>
                </a:solidFill>
              </a:rPr>
              <a:t> </a:t>
            </a:r>
            <a:r>
              <a:rPr lang="fi-FI" b="0" dirty="0" err="1"/>
              <a:t>uppfattning</a:t>
            </a:r>
            <a:r>
              <a:rPr lang="fi-FI" b="0" dirty="0"/>
              <a:t> </a:t>
            </a:r>
            <a:r>
              <a:rPr lang="fi-FI" b="0" dirty="0" err="1"/>
              <a:t>om</a:t>
            </a:r>
            <a:r>
              <a:rPr lang="fi-FI" b="0" dirty="0"/>
              <a:t> </a:t>
            </a:r>
            <a:r>
              <a:rPr lang="fi-FI" b="0" dirty="0" err="1"/>
              <a:t>resurserna</a:t>
            </a:r>
            <a:r>
              <a:rPr lang="fi-FI" b="0" dirty="0"/>
              <a:t> </a:t>
            </a:r>
            <a:r>
              <a:rPr lang="fi-FI" b="0" dirty="0" err="1"/>
              <a:t>än</a:t>
            </a:r>
            <a:r>
              <a:rPr lang="fi-FI" b="0" dirty="0"/>
              <a:t> </a:t>
            </a:r>
            <a:r>
              <a:rPr lang="fi-FI" b="0" dirty="0" err="1"/>
              <a:t>sina</a:t>
            </a:r>
            <a:r>
              <a:rPr lang="fi-FI" b="0" dirty="0"/>
              <a:t> </a:t>
            </a:r>
            <a:r>
              <a:rPr lang="fi-FI" b="0" dirty="0" err="1"/>
              <a:t>finskspråkiga</a:t>
            </a:r>
            <a:r>
              <a:rPr lang="fi-FI" b="0" dirty="0"/>
              <a:t> </a:t>
            </a:r>
            <a:r>
              <a:rPr lang="fi-FI" b="0" dirty="0" err="1"/>
              <a:t>kollegor</a:t>
            </a:r>
            <a:r>
              <a:rPr lang="fi-FI" b="0" dirty="0"/>
              <a:t>.</a:t>
            </a:r>
          </a:p>
          <a:p>
            <a:pPr marL="342900" indent="-342900">
              <a:buFont typeface="Arial" panose="020B0604020202020204" pitchFamily="34" charset="0"/>
              <a:buChar char="•"/>
            </a:pPr>
            <a:r>
              <a:rPr lang="fi-FI" b="0" dirty="0" err="1"/>
              <a:t>Men</a:t>
            </a:r>
            <a:r>
              <a:rPr lang="fi-FI" b="0" dirty="0"/>
              <a:t>: i </a:t>
            </a:r>
            <a:r>
              <a:rPr lang="fi-FI" b="0" dirty="0" err="1"/>
              <a:t>sin</a:t>
            </a:r>
            <a:r>
              <a:rPr lang="fi-FI" b="0" dirty="0"/>
              <a:t> </a:t>
            </a:r>
            <a:r>
              <a:rPr lang="fi-FI" b="0" dirty="0" err="1"/>
              <a:t>helhet</a:t>
            </a:r>
            <a:r>
              <a:rPr lang="fi-FI" b="0" dirty="0"/>
              <a:t> </a:t>
            </a:r>
            <a:r>
              <a:rPr lang="fi-FI" b="0" dirty="0" err="1"/>
              <a:t>är</a:t>
            </a:r>
            <a:r>
              <a:rPr lang="fi-FI" b="0" dirty="0"/>
              <a:t> </a:t>
            </a:r>
            <a:r>
              <a:rPr lang="fi-FI" b="0" dirty="0" err="1"/>
              <a:t>deras</a:t>
            </a:r>
            <a:r>
              <a:rPr lang="fi-FI" b="0" dirty="0"/>
              <a:t> </a:t>
            </a:r>
            <a:r>
              <a:rPr lang="fi-FI" b="0" dirty="0" err="1"/>
              <a:t>uppfattning</a:t>
            </a:r>
            <a:r>
              <a:rPr lang="fi-FI" b="0" dirty="0"/>
              <a:t> av </a:t>
            </a:r>
            <a:r>
              <a:rPr lang="fi-FI" b="0" dirty="0" err="1"/>
              <a:t>hur</a:t>
            </a:r>
            <a:r>
              <a:rPr lang="fi-FI" b="0" dirty="0"/>
              <a:t> </a:t>
            </a:r>
            <a:r>
              <a:rPr lang="fi-FI" b="0" dirty="0" err="1"/>
              <a:t>väl</a:t>
            </a:r>
            <a:r>
              <a:rPr lang="fi-FI" b="0" dirty="0"/>
              <a:t> </a:t>
            </a:r>
            <a:r>
              <a:rPr lang="fi-FI" b="0" dirty="0" err="1"/>
              <a:t>stödet</a:t>
            </a:r>
            <a:r>
              <a:rPr lang="fi-FI" b="0" dirty="0"/>
              <a:t> för </a:t>
            </a:r>
            <a:r>
              <a:rPr lang="fi-FI" b="0" dirty="0" err="1"/>
              <a:t>lärande</a:t>
            </a:r>
            <a:r>
              <a:rPr lang="fi-FI" b="0" dirty="0"/>
              <a:t> </a:t>
            </a:r>
            <a:r>
              <a:rPr lang="fi-FI" b="0" dirty="0" err="1"/>
              <a:t>fungerar</a:t>
            </a:r>
            <a:r>
              <a:rPr lang="fi-FI" b="0" dirty="0"/>
              <a:t> </a:t>
            </a:r>
            <a:r>
              <a:rPr lang="fi-FI" dirty="0" err="1">
                <a:solidFill>
                  <a:srgbClr val="FF0000"/>
                </a:solidFill>
              </a:rPr>
              <a:t>aningen</a:t>
            </a:r>
            <a:r>
              <a:rPr lang="fi-FI" dirty="0">
                <a:solidFill>
                  <a:srgbClr val="FF0000"/>
                </a:solidFill>
              </a:rPr>
              <a:t> </a:t>
            </a:r>
            <a:r>
              <a:rPr lang="fi-FI" dirty="0" err="1">
                <a:solidFill>
                  <a:srgbClr val="FF0000"/>
                </a:solidFill>
              </a:rPr>
              <a:t>mer</a:t>
            </a:r>
            <a:r>
              <a:rPr lang="fi-FI" dirty="0">
                <a:solidFill>
                  <a:srgbClr val="FF0000"/>
                </a:solidFill>
              </a:rPr>
              <a:t> </a:t>
            </a:r>
            <a:r>
              <a:rPr lang="fi-FI" dirty="0" err="1">
                <a:solidFill>
                  <a:srgbClr val="FF0000"/>
                </a:solidFill>
              </a:rPr>
              <a:t>negativ</a:t>
            </a:r>
            <a:r>
              <a:rPr lang="fi-FI" dirty="0">
                <a:solidFill>
                  <a:srgbClr val="FF0000"/>
                </a:solidFill>
              </a:rPr>
              <a:t>.</a:t>
            </a:r>
            <a:endParaRPr lang="fi-FI" b="0" dirty="0">
              <a:solidFill>
                <a:srgbClr val="FF0000"/>
              </a:solidFill>
            </a:endParaRPr>
          </a:p>
          <a:p>
            <a:pPr marL="342900" indent="-342900">
              <a:buFont typeface="Arial" panose="020B0604020202020204" pitchFamily="34" charset="0"/>
              <a:buChar char="•"/>
            </a:pPr>
            <a:endParaRPr lang="fi-FI" dirty="0">
              <a:solidFill>
                <a:srgbClr val="FF0000"/>
              </a:solidFill>
            </a:endParaRPr>
          </a:p>
          <a:p>
            <a:pPr marL="342900" indent="-342900">
              <a:buFont typeface="Arial" panose="020B0604020202020204" pitchFamily="34" charset="0"/>
              <a:buChar char="•"/>
            </a:pPr>
            <a:r>
              <a:rPr lang="fi-FI" b="0" dirty="0" err="1"/>
              <a:t>Skillnader</a:t>
            </a:r>
            <a:r>
              <a:rPr lang="fi-FI" b="0" dirty="0"/>
              <a:t> </a:t>
            </a:r>
            <a:r>
              <a:rPr lang="fi-FI" b="0" dirty="0" err="1"/>
              <a:t>mellan</a:t>
            </a:r>
            <a:r>
              <a:rPr lang="fi-FI" b="0" dirty="0"/>
              <a:t> </a:t>
            </a:r>
            <a:r>
              <a:rPr lang="fi-FI" b="0" dirty="0" err="1"/>
              <a:t>gymnasierna</a:t>
            </a:r>
            <a:r>
              <a:rPr lang="fi-FI" b="0" dirty="0"/>
              <a:t>. En del </a:t>
            </a:r>
            <a:r>
              <a:rPr lang="fi-FI" b="0" dirty="0" err="1"/>
              <a:t>speciallärare</a:t>
            </a:r>
            <a:r>
              <a:rPr lang="fi-FI" b="0" dirty="0"/>
              <a:t> </a:t>
            </a:r>
            <a:r>
              <a:rPr lang="fi-FI" b="0" dirty="0" err="1"/>
              <a:t>önskar</a:t>
            </a:r>
            <a:r>
              <a:rPr lang="fi-FI" b="0" dirty="0"/>
              <a:t> </a:t>
            </a:r>
            <a:r>
              <a:rPr lang="fi-FI" b="0" dirty="0" err="1"/>
              <a:t>mer</a:t>
            </a:r>
            <a:r>
              <a:rPr lang="fi-FI" b="0" dirty="0"/>
              <a:t> </a:t>
            </a:r>
            <a:r>
              <a:rPr lang="fi-FI" b="0" dirty="0" err="1"/>
              <a:t>systematik</a:t>
            </a:r>
            <a:r>
              <a:rPr lang="fi-FI" b="0" dirty="0"/>
              <a:t>, </a:t>
            </a:r>
            <a:r>
              <a:rPr lang="fi-FI" b="0" dirty="0" err="1"/>
              <a:t>samarbete</a:t>
            </a:r>
            <a:r>
              <a:rPr lang="fi-FI" b="0" dirty="0"/>
              <a:t> </a:t>
            </a:r>
            <a:r>
              <a:rPr lang="fi-FI" b="0" dirty="0" err="1"/>
              <a:t>och</a:t>
            </a:r>
            <a:r>
              <a:rPr lang="fi-FI" b="0" dirty="0"/>
              <a:t> ”hela </a:t>
            </a:r>
            <a:r>
              <a:rPr lang="fi-FI" b="0" dirty="0" err="1"/>
              <a:t>gymnasiet</a:t>
            </a:r>
            <a:r>
              <a:rPr lang="fi-FI" b="0" dirty="0"/>
              <a:t> </a:t>
            </a:r>
            <a:r>
              <a:rPr lang="fi-FI" b="0" dirty="0" err="1"/>
              <a:t>stöder</a:t>
            </a:r>
            <a:r>
              <a:rPr lang="fi-FI" b="0" dirty="0"/>
              <a:t>”-</a:t>
            </a:r>
            <a:r>
              <a:rPr lang="fi-FI" b="0" dirty="0" err="1"/>
              <a:t>tänkande</a:t>
            </a:r>
            <a:r>
              <a:rPr lang="fi-FI" b="0" dirty="0"/>
              <a:t>. </a:t>
            </a:r>
          </a:p>
          <a:p>
            <a:pPr marL="342900" indent="-342900">
              <a:buFont typeface="Arial" panose="020B0604020202020204" pitchFamily="34" charset="0"/>
              <a:buChar char="•"/>
            </a:pPr>
            <a:endParaRPr lang="fi-FI" b="0" dirty="0"/>
          </a:p>
          <a:p>
            <a:pPr marL="342900" indent="-342900">
              <a:buFont typeface="Arial" panose="020B0604020202020204" pitchFamily="34" charset="0"/>
              <a:buChar char="•"/>
            </a:pPr>
            <a:r>
              <a:rPr lang="fi-FI" b="0" dirty="0" err="1"/>
              <a:t>Brister</a:t>
            </a:r>
            <a:r>
              <a:rPr lang="fi-FI" b="0" dirty="0"/>
              <a:t> i </a:t>
            </a:r>
            <a:r>
              <a:rPr lang="fi-FI" b="0" dirty="0" err="1"/>
              <a:t>det</a:t>
            </a:r>
            <a:r>
              <a:rPr lang="fi-FI" b="0" dirty="0"/>
              <a:t> </a:t>
            </a:r>
            <a:r>
              <a:rPr lang="fi-FI" b="0" dirty="0" err="1"/>
              <a:t>svenskspråkiga</a:t>
            </a:r>
            <a:r>
              <a:rPr lang="fi-FI" b="0" dirty="0"/>
              <a:t> </a:t>
            </a:r>
            <a:r>
              <a:rPr lang="fi-FI" b="0" dirty="0" err="1"/>
              <a:t>test</a:t>
            </a:r>
            <a:r>
              <a:rPr lang="fi-FI" b="0" dirty="0"/>
              <a:t>- </a:t>
            </a:r>
            <a:r>
              <a:rPr lang="fi-FI" b="0" dirty="0" err="1"/>
              <a:t>och</a:t>
            </a:r>
            <a:r>
              <a:rPr lang="fi-FI" b="0" dirty="0"/>
              <a:t> </a:t>
            </a:r>
            <a:r>
              <a:rPr lang="fi-FI" b="0" dirty="0" err="1"/>
              <a:t>kartläggningsmaterialet</a:t>
            </a:r>
            <a:r>
              <a:rPr lang="fi-FI" b="0" dirty="0"/>
              <a:t> </a:t>
            </a:r>
          </a:p>
          <a:p>
            <a:pPr marL="342900" indent="-342900">
              <a:buFont typeface="Arial" panose="020B0604020202020204" pitchFamily="34" charset="0"/>
              <a:buChar char="•"/>
            </a:pPr>
            <a:endParaRPr lang="fi-FI" b="0" dirty="0"/>
          </a:p>
          <a:p>
            <a:pPr marL="342900" indent="-342900">
              <a:buFont typeface="Arial" panose="020B0604020202020204" pitchFamily="34" charset="0"/>
              <a:buChar char="•"/>
            </a:pPr>
            <a:r>
              <a:rPr lang="fi-FI" b="0" dirty="0"/>
              <a:t>Man </a:t>
            </a:r>
            <a:r>
              <a:rPr lang="fi-FI" b="0" dirty="0" err="1"/>
              <a:t>borde</a:t>
            </a:r>
            <a:r>
              <a:rPr lang="fi-FI" b="0" dirty="0"/>
              <a:t> </a:t>
            </a:r>
            <a:r>
              <a:rPr lang="fi-FI" b="0" dirty="0" err="1"/>
              <a:t>titta</a:t>
            </a:r>
            <a:r>
              <a:rPr lang="fi-FI" b="0" dirty="0"/>
              <a:t> </a:t>
            </a:r>
            <a:r>
              <a:rPr lang="fi-FI" b="0" dirty="0" err="1"/>
              <a:t>lite</a:t>
            </a:r>
            <a:r>
              <a:rPr lang="fi-FI" b="0" dirty="0"/>
              <a:t> </a:t>
            </a:r>
            <a:r>
              <a:rPr lang="fi-FI" b="0" dirty="0" err="1"/>
              <a:t>närmare</a:t>
            </a:r>
            <a:r>
              <a:rPr lang="fi-FI" b="0" dirty="0"/>
              <a:t> </a:t>
            </a:r>
            <a:r>
              <a:rPr lang="fi-FI" b="0" dirty="0" err="1"/>
              <a:t>på</a:t>
            </a:r>
            <a:r>
              <a:rPr lang="fi-FI" b="0" dirty="0"/>
              <a:t> </a:t>
            </a:r>
            <a:r>
              <a:rPr lang="fi-FI" b="0" dirty="0" err="1"/>
              <a:t>vilka</a:t>
            </a:r>
            <a:r>
              <a:rPr lang="fi-FI" b="0" dirty="0"/>
              <a:t> de </a:t>
            </a:r>
            <a:r>
              <a:rPr lang="fi-FI" b="0" dirty="0" err="1"/>
              <a:t>svenskspråkiga</a:t>
            </a:r>
            <a:r>
              <a:rPr lang="fi-FI" b="0" dirty="0"/>
              <a:t> </a:t>
            </a:r>
            <a:r>
              <a:rPr lang="fi-FI" b="0" dirty="0" err="1"/>
              <a:t>utmaningarna</a:t>
            </a:r>
            <a:r>
              <a:rPr lang="fi-FI" b="0" dirty="0"/>
              <a:t> </a:t>
            </a:r>
            <a:r>
              <a:rPr lang="fi-FI" b="0" dirty="0" err="1"/>
              <a:t>är</a:t>
            </a:r>
            <a:r>
              <a:rPr lang="fi-FI" b="0" dirty="0"/>
              <a:t>.</a:t>
            </a:r>
          </a:p>
        </p:txBody>
      </p:sp>
      <p:sp>
        <p:nvSpPr>
          <p:cNvPr id="4" name="Päivämäärän paikkamerkki 3">
            <a:extLst>
              <a:ext uri="{FF2B5EF4-FFF2-40B4-BE49-F238E27FC236}">
                <a16:creationId xmlns:a16="http://schemas.microsoft.com/office/drawing/2014/main" id="{060A0F28-367B-358A-7E1A-FDDF406CECD8}"/>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145EFA63-8343-932A-CC6C-2CB4BCAA979E}"/>
              </a:ext>
            </a:extLst>
          </p:cNvPr>
          <p:cNvSpPr>
            <a:spLocks noGrp="1"/>
          </p:cNvSpPr>
          <p:nvPr>
            <p:ph type="sldNum" sz="quarter" idx="17"/>
          </p:nvPr>
        </p:nvSpPr>
        <p:spPr/>
        <p:txBody>
          <a:bodyPr/>
          <a:lstStyle/>
          <a:p>
            <a:pPr>
              <a:defRPr/>
            </a:pPr>
            <a:fld id="{1C07628F-9402-FB47-93B5-FC3C3BFEEBE0}" type="slidenum">
              <a:rPr lang="fi-FI" smtClean="0"/>
              <a:pPr>
                <a:defRPr/>
              </a:pPr>
              <a:t>20</a:t>
            </a:fld>
            <a:endParaRPr lang="fi-FI"/>
          </a:p>
        </p:txBody>
      </p:sp>
    </p:spTree>
    <p:extLst>
      <p:ext uri="{BB962C8B-B14F-4D97-AF65-F5344CB8AC3E}">
        <p14:creationId xmlns:p14="http://schemas.microsoft.com/office/powerpoint/2010/main" val="386981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vaate, sisä-, seinä&#10;&#10;Kuvaus luotu automaattisesti">
            <a:extLst>
              <a:ext uri="{FF2B5EF4-FFF2-40B4-BE49-F238E27FC236}">
                <a16:creationId xmlns:a16="http://schemas.microsoft.com/office/drawing/2014/main" id="{0974E74A-4BAA-2C58-9DA4-36A114856C7F}"/>
              </a:ext>
            </a:extLst>
          </p:cNvPr>
          <p:cNvPicPr>
            <a:picLocks noChangeAspect="1"/>
          </p:cNvPicPr>
          <p:nvPr/>
        </p:nvPicPr>
        <p:blipFill>
          <a:blip r:embed="rId2"/>
          <a:stretch>
            <a:fillRect/>
          </a:stretch>
        </p:blipFill>
        <p:spPr>
          <a:xfrm>
            <a:off x="0" y="-116541"/>
            <a:ext cx="12192000" cy="6858000"/>
          </a:xfrm>
          <a:prstGeom prst="rect">
            <a:avLst/>
          </a:prstGeom>
        </p:spPr>
      </p:pic>
      <p:sp>
        <p:nvSpPr>
          <p:cNvPr id="4" name="Tekstiruutu 3">
            <a:extLst>
              <a:ext uri="{FF2B5EF4-FFF2-40B4-BE49-F238E27FC236}">
                <a16:creationId xmlns:a16="http://schemas.microsoft.com/office/drawing/2014/main" id="{FA5A008C-03BC-0605-4CE3-092C671E5DCB}"/>
              </a:ext>
            </a:extLst>
          </p:cNvPr>
          <p:cNvSpPr txBox="1"/>
          <p:nvPr/>
        </p:nvSpPr>
        <p:spPr>
          <a:xfrm>
            <a:off x="314036" y="387927"/>
            <a:ext cx="5781964" cy="1107996"/>
          </a:xfrm>
          <a:prstGeom prst="rect">
            <a:avLst/>
          </a:prstGeom>
          <a:noFill/>
        </p:spPr>
        <p:txBody>
          <a:bodyPr wrap="square" lIns="0" tIns="0" rIns="0" bIns="0" rtlCol="0">
            <a:spAutoFit/>
          </a:bodyPr>
          <a:lstStyle/>
          <a:p>
            <a:r>
              <a:rPr lang="fi-FI" sz="3600" b="1" dirty="0">
                <a:solidFill>
                  <a:schemeClr val="bg1"/>
                </a:solidFill>
              </a:rPr>
              <a:t>Tulosten yhteenvetoa ja pohdintaa</a:t>
            </a:r>
          </a:p>
        </p:txBody>
      </p:sp>
      <p:sp>
        <p:nvSpPr>
          <p:cNvPr id="5" name="Tekstiruutu 4">
            <a:extLst>
              <a:ext uri="{FF2B5EF4-FFF2-40B4-BE49-F238E27FC236}">
                <a16:creationId xmlns:a16="http://schemas.microsoft.com/office/drawing/2014/main" id="{592C5C1E-9DED-4124-A338-6BF7BC8EC5CB}"/>
              </a:ext>
            </a:extLst>
          </p:cNvPr>
          <p:cNvSpPr txBox="1"/>
          <p:nvPr/>
        </p:nvSpPr>
        <p:spPr>
          <a:xfrm>
            <a:off x="9190182" y="6382327"/>
            <a:ext cx="2900218" cy="246221"/>
          </a:xfrm>
          <a:prstGeom prst="rect">
            <a:avLst/>
          </a:prstGeom>
          <a:noFill/>
        </p:spPr>
        <p:txBody>
          <a:bodyPr wrap="square" lIns="0" tIns="0" rIns="0" bIns="0" rtlCol="0">
            <a:spAutoFit/>
          </a:bodyPr>
          <a:lstStyle/>
          <a:p>
            <a:r>
              <a:rPr lang="fi-FI" sz="1600" b="1" dirty="0">
                <a:solidFill>
                  <a:schemeClr val="bg1"/>
                </a:solidFill>
              </a:rPr>
              <a:t>Kuva Hanna Tarkiainen</a:t>
            </a:r>
          </a:p>
        </p:txBody>
      </p:sp>
    </p:spTree>
    <p:extLst>
      <p:ext uri="{BB962C8B-B14F-4D97-AF65-F5344CB8AC3E}">
        <p14:creationId xmlns:p14="http://schemas.microsoft.com/office/powerpoint/2010/main" val="2094410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E5A6A2-C0EE-8FA7-6C59-9D763533250C}"/>
              </a:ext>
            </a:extLst>
          </p:cNvPr>
          <p:cNvSpPr>
            <a:spLocks noGrp="1"/>
          </p:cNvSpPr>
          <p:nvPr>
            <p:ph type="ctrTitle"/>
          </p:nvPr>
        </p:nvSpPr>
        <p:spPr/>
        <p:txBody>
          <a:bodyPr/>
          <a:lstStyle/>
          <a:p>
            <a:r>
              <a:rPr lang="fi-FI" sz="3600" kern="0" dirty="0">
                <a:effectLst/>
                <a:latin typeface="Calibri" panose="020F0502020204030204" pitchFamily="34" charset="0"/>
                <a:ea typeface="Calibri" panose="020F0502020204030204" pitchFamily="34" charset="0"/>
                <a:cs typeface="Times New Roman" panose="02020603050405020304" pitchFamily="18" charset="0"/>
              </a:rPr>
              <a:t>Suunta on oikea: Erityisopetuksen ja oppimisen tuen asema on vahvistunut lukioissa 												1/2</a:t>
            </a:r>
            <a:br>
              <a:rPr lang="fi-FI" sz="3600" kern="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3D902D5B-EF9B-51A6-1E60-25989076FDA1}"/>
              </a:ext>
            </a:extLst>
          </p:cNvPr>
          <p:cNvSpPr>
            <a:spLocks noGrp="1"/>
          </p:cNvSpPr>
          <p:nvPr>
            <p:ph sz="quarter" idx="14"/>
          </p:nvPr>
        </p:nvSpPr>
        <p:spPr/>
        <p:txBody>
          <a:bodyPr/>
          <a:lstStyle/>
          <a:p>
            <a:endParaRPr lang="fi-FI" sz="1800" kern="0" dirty="0">
              <a:latin typeface="Calibri" panose="020F0502020204030204" pitchFamily="34" charset="0"/>
              <a:ea typeface="Calibri" panose="020F0502020204030204" pitchFamily="34" charset="0"/>
              <a:cs typeface="Times New Roman" panose="02020603050405020304" pitchFamily="18" charset="0"/>
            </a:endParaRPr>
          </a:p>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Oppimisen tukea toteutettiin hyvin vaihtelevasti ennen lukiouudistusta - ja lukioiden välillä on edelleen suuria eroja.</a:t>
            </a:r>
          </a:p>
          <a:p>
            <a:endParaRPr lang="fi-FI" sz="2400" kern="0" dirty="0">
              <a:latin typeface="Calibri" panose="020F0502020204030204" pitchFamily="34" charset="0"/>
              <a:ea typeface="Calibri" panose="020F0502020204030204" pitchFamily="34" charset="0"/>
              <a:cs typeface="Times New Roman" panose="02020603050405020304" pitchFamily="18" charset="0"/>
            </a:endParaRPr>
          </a:p>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Ylioppilastutkinnon erityisjärjestelyt ovat vakiintuneet, muuten oppimisen tuessa on paljon kehitettävää. </a:t>
            </a:r>
          </a:p>
          <a:p>
            <a:endParaRPr lang="fi-FI" sz="2400" kern="0" dirty="0">
              <a:latin typeface="Calibri" panose="020F0502020204030204" pitchFamily="34" charset="0"/>
              <a:ea typeface="Calibri" panose="020F0502020204030204" pitchFamily="34" charset="0"/>
              <a:cs typeface="Times New Roman" panose="02020603050405020304" pitchFamily="18" charset="0"/>
            </a:endParaRPr>
          </a:p>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Resurssien lisäksi tuen toteuttamisessa tarvitaan vastuiden määrittelyä ja suunnitelmallisuutta.</a:t>
            </a:r>
          </a:p>
          <a:p>
            <a:endParaRPr lang="fi-FI" sz="2400" kern="0" dirty="0">
              <a:latin typeface="Calibri" panose="020F0502020204030204" pitchFamily="34" charset="0"/>
              <a:ea typeface="Calibri" panose="020F0502020204030204" pitchFamily="34" charset="0"/>
              <a:cs typeface="Times New Roman" panose="02020603050405020304" pitchFamily="18" charset="0"/>
            </a:endParaRPr>
          </a:p>
          <a:p>
            <a:endParaRPr lang="fi-FI"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Päivämäärän paikkamerkki 3">
            <a:extLst>
              <a:ext uri="{FF2B5EF4-FFF2-40B4-BE49-F238E27FC236}">
                <a16:creationId xmlns:a16="http://schemas.microsoft.com/office/drawing/2014/main" id="{FBF5002F-3B06-F3A0-79B6-034926A5C832}"/>
              </a:ext>
            </a:extLst>
          </p:cNvPr>
          <p:cNvSpPr>
            <a:spLocks noGrp="1"/>
          </p:cNvSpPr>
          <p:nvPr>
            <p:ph type="dt" sz="half" idx="1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94D85A3-5928-4FA8-B074-1A44C471BF7F}" type="datetime1">
              <a:rPr kumimoji="0" lang="fi-FI" sz="9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5.4.2024</a:t>
            </a:fld>
            <a:endParaRPr kumimoji="0" lang="fi-FI" sz="9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Dian numeron paikkamerkki 4">
            <a:extLst>
              <a:ext uri="{FF2B5EF4-FFF2-40B4-BE49-F238E27FC236}">
                <a16:creationId xmlns:a16="http://schemas.microsoft.com/office/drawing/2014/main" id="{BAC62288-FABC-B554-F2B8-5079BB1BB3E6}"/>
              </a:ext>
            </a:extLst>
          </p:cNvPr>
          <p:cNvSpPr>
            <a:spLocks noGrp="1"/>
          </p:cNvSpPr>
          <p:nvPr>
            <p:ph type="sldNum" sz="quarter" idx="17"/>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C07628F-9402-FB47-93B5-FC3C3BFEEBE0}" type="slidenum">
              <a:rPr kumimoji="0" lang="fi-FI" sz="9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fi-FI" sz="9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348257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CFCBA8-094B-117B-3679-2C0238870C70}"/>
              </a:ext>
            </a:extLst>
          </p:cNvPr>
          <p:cNvSpPr>
            <a:spLocks noGrp="1"/>
          </p:cNvSpPr>
          <p:nvPr>
            <p:ph type="ctrTitle"/>
          </p:nvPr>
        </p:nvSpPr>
        <p:spPr/>
        <p:txBody>
          <a:bodyPr/>
          <a:lstStyle/>
          <a:p>
            <a:r>
              <a:rPr lang="fi-FI" sz="3600" kern="0" dirty="0">
                <a:effectLst/>
                <a:latin typeface="Calibri" panose="020F0502020204030204" pitchFamily="34" charset="0"/>
                <a:ea typeface="Calibri" panose="020F0502020204030204" pitchFamily="34" charset="0"/>
                <a:cs typeface="Times New Roman" panose="02020603050405020304" pitchFamily="18" charset="0"/>
              </a:rPr>
              <a:t>Suunta on oikea: Erityisopetuksen ja oppimisen tuen asema on vahvistunut lukioissa												2/2</a:t>
            </a:r>
            <a:endParaRPr lang="fi-FI" dirty="0"/>
          </a:p>
        </p:txBody>
      </p:sp>
      <p:sp>
        <p:nvSpPr>
          <p:cNvPr id="3" name="Sisällön paikkamerkki 2">
            <a:extLst>
              <a:ext uri="{FF2B5EF4-FFF2-40B4-BE49-F238E27FC236}">
                <a16:creationId xmlns:a16="http://schemas.microsoft.com/office/drawing/2014/main" id="{1387AAAF-8A72-A7C3-F496-A75784F684DE}"/>
              </a:ext>
            </a:extLst>
          </p:cNvPr>
          <p:cNvSpPr>
            <a:spLocks noGrp="1"/>
          </p:cNvSpPr>
          <p:nvPr>
            <p:ph sz="quarter" idx="14"/>
          </p:nvPr>
        </p:nvSpPr>
        <p:spPr>
          <a:xfrm>
            <a:off x="735358" y="1685676"/>
            <a:ext cx="10729383" cy="4250891"/>
          </a:xfrm>
        </p:spPr>
        <p:txBody>
          <a:bodyPr/>
          <a:lstStyle/>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Hyvin toimiva oppimisen tuen kokonaisuus edellyttää pedagogista johtamista, selkeää organisointia ja vastuunjakoa.</a:t>
            </a:r>
          </a:p>
          <a:p>
            <a:endParaRPr lang="fi-FI"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Opiskelijoiden tarpeet ja oppimisen tuen tarjonta eivät aina kohtaa. </a:t>
            </a:r>
          </a:p>
          <a:p>
            <a:endParaRPr lang="fi-FI" sz="2400" kern="0" dirty="0">
              <a:latin typeface="Calibri" panose="020F0502020204030204" pitchFamily="34" charset="0"/>
              <a:ea typeface="Calibri" panose="020F0502020204030204" pitchFamily="34" charset="0"/>
              <a:cs typeface="Times New Roman" panose="02020603050405020304" pitchFamily="18" charset="0"/>
            </a:endParaRPr>
          </a:p>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Opiskelijoiden oppimisen pulmien lisääntyminen haastaa lukioiden perinteiset toimintatavat ja henkilöstön toimenkuvat.</a:t>
            </a:r>
          </a:p>
          <a:p>
            <a:endParaRPr lang="fi-FI" sz="2400" kern="0" dirty="0">
              <a:latin typeface="Calibri" panose="020F0502020204030204" pitchFamily="34" charset="0"/>
              <a:ea typeface="Calibri" panose="020F0502020204030204" pitchFamily="34" charset="0"/>
              <a:cs typeface="Times New Roman" panose="02020603050405020304" pitchFamily="18" charset="0"/>
            </a:endParaRPr>
          </a:p>
          <a:p>
            <a:r>
              <a:rPr lang="fi-FI" sz="2400" kern="0" dirty="0">
                <a:effectLst/>
                <a:latin typeface="Calibri" panose="020F0502020204030204" pitchFamily="34" charset="0"/>
                <a:ea typeface="Calibri" panose="020F0502020204030204" pitchFamily="34" charset="0"/>
                <a:cs typeface="Times New Roman" panose="02020603050405020304" pitchFamily="18" charset="0"/>
              </a:rPr>
              <a:t>Yksittäiset lukiot eivät pysty ratkaisemaan yhteiskunnallisia haasteita.</a:t>
            </a:r>
            <a:endParaRPr lang="fi-FI"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Päivämäärän paikkamerkki 3">
            <a:extLst>
              <a:ext uri="{FF2B5EF4-FFF2-40B4-BE49-F238E27FC236}">
                <a16:creationId xmlns:a16="http://schemas.microsoft.com/office/drawing/2014/main" id="{029553F0-3A13-462C-582A-FE5668FE1DDF}"/>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A787FDB9-B823-723E-3165-E9782F96474C}"/>
              </a:ext>
            </a:extLst>
          </p:cNvPr>
          <p:cNvSpPr>
            <a:spLocks noGrp="1"/>
          </p:cNvSpPr>
          <p:nvPr>
            <p:ph type="sldNum" sz="quarter" idx="17"/>
          </p:nvPr>
        </p:nvSpPr>
        <p:spPr/>
        <p:txBody>
          <a:bodyPr/>
          <a:lstStyle/>
          <a:p>
            <a:pPr>
              <a:defRPr/>
            </a:pPr>
            <a:fld id="{1C07628F-9402-FB47-93B5-FC3C3BFEEBE0}" type="slidenum">
              <a:rPr lang="fi-FI" smtClean="0"/>
              <a:pPr>
                <a:defRPr/>
              </a:pPr>
              <a:t>23</a:t>
            </a:fld>
            <a:endParaRPr lang="fi-FI"/>
          </a:p>
        </p:txBody>
      </p:sp>
    </p:spTree>
    <p:extLst>
      <p:ext uri="{BB962C8B-B14F-4D97-AF65-F5344CB8AC3E}">
        <p14:creationId xmlns:p14="http://schemas.microsoft.com/office/powerpoint/2010/main" val="1184299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pöytä, henkilö, sisä-&#10;&#10;Kuvaus luotu automaattisesti">
            <a:extLst>
              <a:ext uri="{FF2B5EF4-FFF2-40B4-BE49-F238E27FC236}">
                <a16:creationId xmlns:a16="http://schemas.microsoft.com/office/drawing/2014/main" id="{73522ABF-F7B1-B0A0-393F-4B0C0EB64899}"/>
              </a:ext>
            </a:extLst>
          </p:cNvPr>
          <p:cNvPicPr>
            <a:picLocks noChangeAspect="1"/>
          </p:cNvPicPr>
          <p:nvPr/>
        </p:nvPicPr>
        <p:blipFill>
          <a:blip r:embed="rId2"/>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1A37828-3F0E-ED99-50B6-BABE206CBCDB}"/>
              </a:ext>
            </a:extLst>
          </p:cNvPr>
          <p:cNvSpPr>
            <a:spLocks noGrp="1"/>
          </p:cNvSpPr>
          <p:nvPr>
            <p:ph type="ctrTitle"/>
          </p:nvPr>
        </p:nvSpPr>
        <p:spPr>
          <a:xfrm>
            <a:off x="1659118" y="0"/>
            <a:ext cx="9792049" cy="1743959"/>
          </a:xfrm>
        </p:spPr>
        <p:txBody>
          <a:bodyPr/>
          <a:lstStyle/>
          <a:p>
            <a:r>
              <a:rPr lang="fi-FI" dirty="0"/>
              <a:t>Kehittämissuositukset</a:t>
            </a:r>
          </a:p>
        </p:txBody>
      </p:sp>
      <p:sp>
        <p:nvSpPr>
          <p:cNvPr id="3" name="Tekstiruutu 2">
            <a:extLst>
              <a:ext uri="{FF2B5EF4-FFF2-40B4-BE49-F238E27FC236}">
                <a16:creationId xmlns:a16="http://schemas.microsoft.com/office/drawing/2014/main" id="{1B6C58B5-D461-E51B-C075-C49AAB564E8E}"/>
              </a:ext>
            </a:extLst>
          </p:cNvPr>
          <p:cNvSpPr txBox="1"/>
          <p:nvPr/>
        </p:nvSpPr>
        <p:spPr>
          <a:xfrm>
            <a:off x="10228729" y="6516290"/>
            <a:ext cx="2994212" cy="169277"/>
          </a:xfrm>
          <a:prstGeom prst="rect">
            <a:avLst/>
          </a:prstGeom>
          <a:noFill/>
        </p:spPr>
        <p:txBody>
          <a:bodyPr wrap="square" lIns="0" tIns="0" rIns="0" bIns="0" rtlCol="0">
            <a:spAutoFit/>
          </a:bodyPr>
          <a:lstStyle/>
          <a:p>
            <a:r>
              <a:rPr lang="fi-FI" sz="1100" b="1" dirty="0">
                <a:latin typeface="Calibri" panose="020F0502020204030204" pitchFamily="34" charset="0"/>
                <a:cs typeface="Calibri" panose="020F0502020204030204" pitchFamily="34" charset="0"/>
              </a:rPr>
              <a:t>Kuva: Hanna Tarkiainen</a:t>
            </a:r>
          </a:p>
        </p:txBody>
      </p:sp>
    </p:spTree>
    <p:extLst>
      <p:ext uri="{BB962C8B-B14F-4D97-AF65-F5344CB8AC3E}">
        <p14:creationId xmlns:p14="http://schemas.microsoft.com/office/powerpoint/2010/main" val="131387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7ED05A-5B0C-8D9B-1C4A-BD0E332A6319}"/>
              </a:ext>
            </a:extLst>
          </p:cNvPr>
          <p:cNvSpPr>
            <a:spLocks noGrp="1"/>
          </p:cNvSpPr>
          <p:nvPr>
            <p:ph type="ctrTitle"/>
          </p:nvPr>
        </p:nvSpPr>
        <p:spPr>
          <a:xfrm>
            <a:off x="721785" y="381000"/>
            <a:ext cx="10729383" cy="757420"/>
          </a:xfrm>
        </p:spPr>
        <p:txBody>
          <a:bodyPr anchor="t">
            <a:normAutofit/>
          </a:bodyPr>
          <a:lstStyle/>
          <a:p>
            <a:r>
              <a:rPr lang="fi-FI" dirty="0"/>
              <a:t>Kehittämissuositukset</a:t>
            </a:r>
          </a:p>
        </p:txBody>
      </p:sp>
      <p:sp>
        <p:nvSpPr>
          <p:cNvPr id="4" name="Päivämäärän paikkamerkki 3">
            <a:extLst>
              <a:ext uri="{FF2B5EF4-FFF2-40B4-BE49-F238E27FC236}">
                <a16:creationId xmlns:a16="http://schemas.microsoft.com/office/drawing/2014/main" id="{4056B5FD-A8F2-2B8C-ED4B-22845CFA2361}"/>
              </a:ext>
            </a:extLst>
          </p:cNvPr>
          <p:cNvSpPr>
            <a:spLocks noGrp="1"/>
          </p:cNvSpPr>
          <p:nvPr>
            <p:ph type="dt" sz="half" idx="15"/>
          </p:nvPr>
        </p:nvSpPr>
        <p:spPr>
          <a:xfrm>
            <a:off x="6587067" y="6298084"/>
            <a:ext cx="4826000" cy="185738"/>
          </a:xfrm>
        </p:spPr>
        <p:txBody>
          <a:bodyPr anchor="ctr">
            <a:normAutofit/>
          </a:bodyPr>
          <a:lstStyle/>
          <a:p>
            <a:pPr>
              <a:lnSpc>
                <a:spcPct val="90000"/>
              </a:lnSpc>
              <a:spcAft>
                <a:spcPts val="600"/>
              </a:spcAft>
              <a:defRPr/>
            </a:pPr>
            <a:fld id="{894D85A3-5928-4FA8-B074-1A44C471BF7F}" type="datetime1">
              <a:rPr lang="fi-FI" sz="600" smtClean="0"/>
              <a:pPr>
                <a:lnSpc>
                  <a:spcPct val="90000"/>
                </a:lnSpc>
                <a:spcAft>
                  <a:spcPts val="600"/>
                </a:spcAft>
                <a:defRPr/>
              </a:pPr>
              <a:t>5.4.2024</a:t>
            </a:fld>
            <a:endParaRPr lang="fi-FI" sz="600"/>
          </a:p>
        </p:txBody>
      </p:sp>
      <p:sp>
        <p:nvSpPr>
          <p:cNvPr id="5" name="Dian numeron paikkamerkki 4">
            <a:extLst>
              <a:ext uri="{FF2B5EF4-FFF2-40B4-BE49-F238E27FC236}">
                <a16:creationId xmlns:a16="http://schemas.microsoft.com/office/drawing/2014/main" id="{C81C09FF-2427-5BC1-61D9-E0157FFC3A90}"/>
              </a:ext>
            </a:extLst>
          </p:cNvPr>
          <p:cNvSpPr>
            <a:spLocks noGrp="1"/>
          </p:cNvSpPr>
          <p:nvPr>
            <p:ph type="sldNum" sz="quarter" idx="17"/>
          </p:nvPr>
        </p:nvSpPr>
        <p:spPr>
          <a:xfrm>
            <a:off x="6587067" y="6483823"/>
            <a:ext cx="4826000" cy="161925"/>
          </a:xfrm>
        </p:spPr>
        <p:txBody>
          <a:bodyPr anchor="ctr">
            <a:normAutofit/>
          </a:bodyPr>
          <a:lstStyle/>
          <a:p>
            <a:pPr>
              <a:lnSpc>
                <a:spcPct val="90000"/>
              </a:lnSpc>
              <a:spcAft>
                <a:spcPts val="600"/>
              </a:spcAft>
              <a:defRPr/>
            </a:pPr>
            <a:fld id="{1C07628F-9402-FB47-93B5-FC3C3BFEEBE0}" type="slidenum">
              <a:rPr lang="fi-FI" sz="500" smtClean="0"/>
              <a:pPr>
                <a:lnSpc>
                  <a:spcPct val="90000"/>
                </a:lnSpc>
                <a:spcAft>
                  <a:spcPts val="600"/>
                </a:spcAft>
                <a:defRPr/>
              </a:pPr>
              <a:t>25</a:t>
            </a:fld>
            <a:endParaRPr lang="fi-FI" sz="500"/>
          </a:p>
        </p:txBody>
      </p:sp>
      <p:graphicFrame>
        <p:nvGraphicFramePr>
          <p:cNvPr id="7" name="Sisällön paikkamerkki 2">
            <a:extLst>
              <a:ext uri="{FF2B5EF4-FFF2-40B4-BE49-F238E27FC236}">
                <a16:creationId xmlns:a16="http://schemas.microsoft.com/office/drawing/2014/main" id="{4338CC5F-BE9F-C050-01FF-5A6913BBBBE3}"/>
              </a:ext>
            </a:extLst>
          </p:cNvPr>
          <p:cNvGraphicFramePr>
            <a:graphicFrameLocks noGrp="1"/>
          </p:cNvGraphicFramePr>
          <p:nvPr>
            <p:ph sz="quarter" idx="14"/>
            <p:extLst>
              <p:ext uri="{D42A27DB-BD31-4B8C-83A1-F6EECF244321}">
                <p14:modId xmlns:p14="http://schemas.microsoft.com/office/powerpoint/2010/main" val="488226333"/>
              </p:ext>
            </p:extLst>
          </p:nvPr>
        </p:nvGraphicFramePr>
        <p:xfrm>
          <a:off x="721785" y="1348509"/>
          <a:ext cx="10729383" cy="4588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0171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662F4D-1DE3-4005-AE73-9D4EE081A5CB}"/>
              </a:ext>
            </a:extLst>
          </p:cNvPr>
          <p:cNvSpPr>
            <a:spLocks noGrp="1"/>
          </p:cNvSpPr>
          <p:nvPr>
            <p:ph type="ctrTitle"/>
          </p:nvPr>
        </p:nvSpPr>
        <p:spPr>
          <a:xfrm>
            <a:off x="4428565" y="3209364"/>
            <a:ext cx="7673788" cy="2851801"/>
          </a:xfrm>
        </p:spPr>
        <p:txBody>
          <a:bodyPr/>
          <a:lstStyle/>
          <a:p>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r>
              <a:rPr kumimoji="0" lang="fi-FI" sz="3600" b="1"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Lukion erityisopettajan puheenvuoro</a:t>
            </a: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r>
              <a:rPr lang="fi-FI" sz="3200" b="0" dirty="0">
                <a:latin typeface="Calibri" panose="020F0502020204030204" pitchFamily="34" charset="0"/>
                <a:cs typeface="Calibri" panose="020F0502020204030204" pitchFamily="34" charset="0"/>
              </a:rPr>
              <a:t>Maria</a:t>
            </a:r>
            <a:r>
              <a:rPr lang="fi-FI" sz="3200" b="0" dirty="0">
                <a:effectLst/>
                <a:latin typeface="Calibri" panose="020F0502020204030204" pitchFamily="34" charset="0"/>
                <a:ea typeface="Calibri" panose="020F0502020204030204" pitchFamily="34" charset="0"/>
                <a:cs typeface="Times New Roman" panose="02020603050405020304" pitchFamily="18" charset="0"/>
              </a:rPr>
              <a:t> Niskakoski, </a:t>
            </a:r>
            <a:r>
              <a:rPr lang="fi-FI" sz="3200" b="0" i="1" dirty="0">
                <a:effectLst/>
                <a:latin typeface="Calibri" panose="020F0502020204030204" pitchFamily="34" charset="0"/>
                <a:ea typeface="Calibri" panose="020F0502020204030204" pitchFamily="34" charset="0"/>
                <a:cs typeface="Times New Roman" panose="02020603050405020304" pitchFamily="18" charset="0"/>
              </a:rPr>
              <a:t>Schildtin lukio, </a:t>
            </a:r>
            <a:r>
              <a:rPr lang="fi-FI" sz="3200" b="0" i="1" dirty="0" err="1">
                <a:effectLst/>
                <a:latin typeface="Calibri" panose="020F0502020204030204" pitchFamily="34" charset="0"/>
                <a:ea typeface="Calibri" panose="020F0502020204030204" pitchFamily="34" charset="0"/>
                <a:cs typeface="Times New Roman" panose="02020603050405020304" pitchFamily="18" charset="0"/>
              </a:rPr>
              <a:t>Gradia</a:t>
            </a:r>
            <a:r>
              <a:rPr lang="fi-FI" sz="3200" b="0" i="1" dirty="0">
                <a:effectLst/>
                <a:latin typeface="Calibri" panose="020F0502020204030204" pitchFamily="34" charset="0"/>
                <a:ea typeface="Calibri" panose="020F0502020204030204" pitchFamily="34" charset="0"/>
                <a:cs typeface="Times New Roman" panose="02020603050405020304" pitchFamily="18" charset="0"/>
              </a:rPr>
              <a:t>, Jyväskylä</a:t>
            </a:r>
            <a:br>
              <a:rPr lang="fi-FI" sz="3600" dirty="0">
                <a:latin typeface="Calibri" panose="020F0502020204030204" pitchFamily="34" charset="0"/>
                <a:cs typeface="Calibri" panose="020F0502020204030204" pitchFamily="34" charset="0"/>
              </a:rPr>
            </a:br>
            <a:br>
              <a:rPr lang="fi-FI" sz="32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br>
              <a:rPr lang="fi-FI" sz="3600" dirty="0">
                <a:latin typeface="Calibri" panose="020F0502020204030204" pitchFamily="34" charset="0"/>
                <a:cs typeface="Calibri" panose="020F0502020204030204" pitchFamily="34" charset="0"/>
              </a:rPr>
            </a:br>
            <a:endParaRPr lang="fi-FI" sz="2000" dirty="0">
              <a:latin typeface="Calibri" panose="020F0502020204030204" pitchFamily="34" charset="0"/>
              <a:cs typeface="Calibri" panose="020F0502020204030204" pitchFamily="34" charset="0"/>
            </a:endParaRPr>
          </a:p>
        </p:txBody>
      </p:sp>
      <p:sp>
        <p:nvSpPr>
          <p:cNvPr id="3" name="Alaotsikko 2">
            <a:extLst>
              <a:ext uri="{FF2B5EF4-FFF2-40B4-BE49-F238E27FC236}">
                <a16:creationId xmlns:a16="http://schemas.microsoft.com/office/drawing/2014/main" id="{8EA307F2-DDEB-4974-A638-AC2825E604AF}"/>
              </a:ext>
            </a:extLst>
          </p:cNvPr>
          <p:cNvSpPr>
            <a:spLocks noGrp="1"/>
          </p:cNvSpPr>
          <p:nvPr>
            <p:ph type="subTitle" idx="1"/>
          </p:nvPr>
        </p:nvSpPr>
        <p:spPr/>
        <p:txBody>
          <a:bodyPr>
            <a:normAutofit/>
          </a:bodyPr>
          <a:lstStyle/>
          <a:p>
            <a:endParaRPr lang="fi-FI" dirty="0"/>
          </a:p>
          <a:p>
            <a:endParaRPr lang="fi-FI" dirty="0"/>
          </a:p>
        </p:txBody>
      </p:sp>
    </p:spTree>
    <p:extLst>
      <p:ext uri="{BB962C8B-B14F-4D97-AF65-F5344CB8AC3E}">
        <p14:creationId xmlns:p14="http://schemas.microsoft.com/office/powerpoint/2010/main" val="206145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henkilö, sisä-&#10;&#10;Kuvaus luotu automaattisesti">
            <a:extLst>
              <a:ext uri="{FF2B5EF4-FFF2-40B4-BE49-F238E27FC236}">
                <a16:creationId xmlns:a16="http://schemas.microsoft.com/office/drawing/2014/main" id="{0458E699-57C9-18BA-826C-8A2D7BF720D9}"/>
              </a:ext>
            </a:extLst>
          </p:cNvPr>
          <p:cNvPicPr>
            <a:picLocks noChangeAspect="1"/>
          </p:cNvPicPr>
          <p:nvPr/>
        </p:nvPicPr>
        <p:blipFill>
          <a:blip r:embed="rId2"/>
          <a:stretch>
            <a:fillRect/>
          </a:stretch>
        </p:blipFill>
        <p:spPr>
          <a:xfrm>
            <a:off x="0" y="0"/>
            <a:ext cx="12344400" cy="7046536"/>
          </a:xfrm>
          <a:prstGeom prst="rect">
            <a:avLst/>
          </a:prstGeom>
        </p:spPr>
      </p:pic>
      <p:sp>
        <p:nvSpPr>
          <p:cNvPr id="2" name="Otsikko 1">
            <a:extLst>
              <a:ext uri="{FF2B5EF4-FFF2-40B4-BE49-F238E27FC236}">
                <a16:creationId xmlns:a16="http://schemas.microsoft.com/office/drawing/2014/main" id="{809D4BE7-B7BC-0760-190D-295C17D2A4C4}"/>
              </a:ext>
            </a:extLst>
          </p:cNvPr>
          <p:cNvSpPr>
            <a:spLocks noGrp="1"/>
          </p:cNvSpPr>
          <p:nvPr>
            <p:ph type="ctrTitle"/>
          </p:nvPr>
        </p:nvSpPr>
        <p:spPr>
          <a:xfrm>
            <a:off x="3657600" y="3917576"/>
            <a:ext cx="7793567" cy="2554942"/>
          </a:xfrm>
        </p:spPr>
        <p:txBody>
          <a:bodyPr/>
          <a:lstStyle/>
          <a:p>
            <a:r>
              <a:rPr kumimoji="0" lang="fi-FI" sz="4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Mistä koostuu oppimisen tuki lukioissa? </a:t>
            </a:r>
            <a:r>
              <a:rPr lang="fi-FI" sz="4000" dirty="0">
                <a:latin typeface="Calibri" panose="020F0502020204030204" pitchFamily="34" charset="0"/>
                <a:ea typeface="Calibri" panose="020F0502020204030204" pitchFamily="34" charset="0"/>
                <a:cs typeface="Times New Roman" panose="02020603050405020304" pitchFamily="18" charset="0"/>
              </a:rPr>
              <a:t>/ </a:t>
            </a:r>
            <a:r>
              <a:rPr lang="fi-FI" sz="4000" dirty="0" err="1">
                <a:latin typeface="Calibri" panose="020F0502020204030204" pitchFamily="34" charset="0"/>
                <a:ea typeface="Calibri" panose="020F0502020204030204" pitchFamily="34" charset="0"/>
                <a:cs typeface="Times New Roman" panose="02020603050405020304" pitchFamily="18" charset="0"/>
              </a:rPr>
              <a:t>Vad</a:t>
            </a:r>
            <a:r>
              <a:rPr lang="fi-FI" sz="4000" dirty="0">
                <a:latin typeface="Calibri" panose="020F0502020204030204" pitchFamily="34" charset="0"/>
                <a:ea typeface="Calibri" panose="020F0502020204030204" pitchFamily="34" charset="0"/>
                <a:cs typeface="Times New Roman" panose="02020603050405020304" pitchFamily="18" charset="0"/>
              </a:rPr>
              <a:t> </a:t>
            </a:r>
            <a:r>
              <a:rPr lang="fi-FI" sz="4000" dirty="0" err="1">
                <a:latin typeface="Calibri" panose="020F0502020204030204" pitchFamily="34" charset="0"/>
                <a:ea typeface="Calibri" panose="020F0502020204030204" pitchFamily="34" charset="0"/>
                <a:cs typeface="Times New Roman" panose="02020603050405020304" pitchFamily="18" charset="0"/>
              </a:rPr>
              <a:t>innebär</a:t>
            </a:r>
            <a:r>
              <a:rPr lang="fi-FI" sz="4000" dirty="0">
                <a:latin typeface="Calibri" panose="020F0502020204030204" pitchFamily="34" charset="0"/>
                <a:ea typeface="Calibri" panose="020F0502020204030204" pitchFamily="34" charset="0"/>
                <a:cs typeface="Times New Roman" panose="02020603050405020304" pitchFamily="18" charset="0"/>
              </a:rPr>
              <a:t> </a:t>
            </a:r>
            <a:r>
              <a:rPr lang="fi-FI" sz="4000" dirty="0" err="1">
                <a:latin typeface="Calibri" panose="020F0502020204030204" pitchFamily="34" charset="0"/>
                <a:ea typeface="Calibri" panose="020F0502020204030204" pitchFamily="34" charset="0"/>
                <a:cs typeface="Times New Roman" panose="02020603050405020304" pitchFamily="18" charset="0"/>
              </a:rPr>
              <a:t>stödet</a:t>
            </a:r>
            <a:r>
              <a:rPr lang="fi-FI" sz="4000" dirty="0">
                <a:latin typeface="Calibri" panose="020F0502020204030204" pitchFamily="34" charset="0"/>
                <a:ea typeface="Calibri" panose="020F0502020204030204" pitchFamily="34" charset="0"/>
                <a:cs typeface="Times New Roman" panose="02020603050405020304" pitchFamily="18" charset="0"/>
              </a:rPr>
              <a:t> för </a:t>
            </a:r>
            <a:r>
              <a:rPr lang="fi-FI" sz="4000" dirty="0" err="1">
                <a:latin typeface="Calibri" panose="020F0502020204030204" pitchFamily="34" charset="0"/>
                <a:ea typeface="Calibri" panose="020F0502020204030204" pitchFamily="34" charset="0"/>
                <a:cs typeface="Times New Roman" panose="02020603050405020304" pitchFamily="18" charset="0"/>
              </a:rPr>
              <a:t>lärande</a:t>
            </a:r>
            <a:r>
              <a:rPr lang="fi-FI" sz="4000" dirty="0">
                <a:latin typeface="Calibri" panose="020F0502020204030204" pitchFamily="34" charset="0"/>
                <a:ea typeface="Calibri" panose="020F0502020204030204" pitchFamily="34" charset="0"/>
                <a:cs typeface="Times New Roman" panose="02020603050405020304" pitchFamily="18" charset="0"/>
              </a:rPr>
              <a:t> i </a:t>
            </a:r>
            <a:r>
              <a:rPr lang="fi-FI" sz="4000" dirty="0" err="1">
                <a:latin typeface="Calibri" panose="020F0502020204030204" pitchFamily="34" charset="0"/>
                <a:ea typeface="Calibri" panose="020F0502020204030204" pitchFamily="34" charset="0"/>
                <a:cs typeface="Times New Roman" panose="02020603050405020304" pitchFamily="18" charset="0"/>
              </a:rPr>
              <a:t>gymnasierna</a:t>
            </a:r>
            <a:r>
              <a:rPr lang="fi-FI" sz="4000" dirty="0">
                <a:latin typeface="Calibri" panose="020F0502020204030204" pitchFamily="34" charset="0"/>
                <a:ea typeface="Calibri" panose="020F0502020204030204" pitchFamily="34" charset="0"/>
                <a:cs typeface="Times New Roman" panose="02020603050405020304" pitchFamily="18" charset="0"/>
              </a:rPr>
              <a:t>?</a:t>
            </a:r>
            <a:br>
              <a:rPr lang="fi-FI"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fi-FI" sz="4000" dirty="0"/>
          </a:p>
        </p:txBody>
      </p:sp>
      <p:sp>
        <p:nvSpPr>
          <p:cNvPr id="3" name="Alaotsikko 2">
            <a:extLst>
              <a:ext uri="{FF2B5EF4-FFF2-40B4-BE49-F238E27FC236}">
                <a16:creationId xmlns:a16="http://schemas.microsoft.com/office/drawing/2014/main" id="{82991CBA-D54E-B0CD-7366-1FD676C3542B}"/>
              </a:ext>
            </a:extLst>
          </p:cNvPr>
          <p:cNvSpPr>
            <a:spLocks noGrp="1"/>
          </p:cNvSpPr>
          <p:nvPr>
            <p:ph type="subTitle" idx="1"/>
          </p:nvPr>
        </p:nvSpPr>
        <p:spPr>
          <a:xfrm>
            <a:off x="3767417" y="6146275"/>
            <a:ext cx="6536267" cy="433633"/>
          </a:xfrm>
        </p:spPr>
        <p:txBody>
          <a:bodyPr/>
          <a:lstStyle/>
          <a:p>
            <a:r>
              <a:rPr lang="fi-FI" dirty="0"/>
              <a:t>Paneelikeskustelu</a:t>
            </a:r>
          </a:p>
        </p:txBody>
      </p:sp>
      <p:sp>
        <p:nvSpPr>
          <p:cNvPr id="5" name="Tekstiruutu 4">
            <a:extLst>
              <a:ext uri="{FF2B5EF4-FFF2-40B4-BE49-F238E27FC236}">
                <a16:creationId xmlns:a16="http://schemas.microsoft.com/office/drawing/2014/main" id="{AC6AC078-0FA2-9C7A-26EB-705FD37CCAEF}"/>
              </a:ext>
            </a:extLst>
          </p:cNvPr>
          <p:cNvSpPr txBox="1"/>
          <p:nvPr/>
        </p:nvSpPr>
        <p:spPr>
          <a:xfrm>
            <a:off x="9726707" y="6601715"/>
            <a:ext cx="2554940" cy="153888"/>
          </a:xfrm>
          <a:prstGeom prst="rect">
            <a:avLst/>
          </a:prstGeom>
          <a:noFill/>
        </p:spPr>
        <p:txBody>
          <a:bodyPr wrap="square" lIns="0" tIns="0" rIns="0" bIns="0" rtlCol="0">
            <a:spAutoFit/>
          </a:bodyPr>
          <a:lstStyle/>
          <a:p>
            <a:r>
              <a:rPr lang="fi-FI" sz="1000" b="1" dirty="0">
                <a:latin typeface="Calibri" panose="020F0502020204030204" pitchFamily="34" charset="0"/>
                <a:cs typeface="Calibri" panose="020F0502020204030204" pitchFamily="34" charset="0"/>
              </a:rPr>
              <a:t>KU</a:t>
            </a:r>
            <a:r>
              <a:rPr lang="fi-FI" sz="1000" b="1" dirty="0">
                <a:solidFill>
                  <a:schemeClr val="bg1"/>
                </a:solidFill>
                <a:latin typeface="Calibri" panose="020F0502020204030204" pitchFamily="34" charset="0"/>
                <a:cs typeface="Calibri" panose="020F0502020204030204" pitchFamily="34" charset="0"/>
              </a:rPr>
              <a:t>KUVA: Hanna Tarkiainen</a:t>
            </a:r>
            <a:endParaRPr lang="fi-FI" sz="1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5833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31F860-72CE-2751-4F6C-B3380930A9DE}"/>
              </a:ext>
            </a:extLst>
          </p:cNvPr>
          <p:cNvSpPr>
            <a:spLocks noGrp="1"/>
          </p:cNvSpPr>
          <p:nvPr>
            <p:ph type="ctrTitle"/>
          </p:nvPr>
        </p:nvSpPr>
        <p:spPr/>
        <p:txBody>
          <a:bodyPr/>
          <a:lstStyle/>
          <a:p>
            <a:br>
              <a:rPr lang="fi-FI" dirty="0"/>
            </a:br>
            <a:r>
              <a:rPr lang="fi-FI" dirty="0"/>
              <a:t>Paneelin osallistujat</a:t>
            </a:r>
          </a:p>
        </p:txBody>
      </p:sp>
      <p:sp>
        <p:nvSpPr>
          <p:cNvPr id="3" name="Sisällön paikkamerkki 2">
            <a:extLst>
              <a:ext uri="{FF2B5EF4-FFF2-40B4-BE49-F238E27FC236}">
                <a16:creationId xmlns:a16="http://schemas.microsoft.com/office/drawing/2014/main" id="{2B66AE16-BB9B-746F-B9DA-284B2D385E9A}"/>
              </a:ext>
            </a:extLst>
          </p:cNvPr>
          <p:cNvSpPr>
            <a:spLocks noGrp="1"/>
          </p:cNvSpPr>
          <p:nvPr>
            <p:ph sz="quarter" idx="14"/>
          </p:nvPr>
        </p:nvSpPr>
        <p:spPr/>
        <p:txBody>
          <a:bodyPr/>
          <a:lstStyle/>
          <a:p>
            <a:pPr marL="0" marR="0" lvl="0" indent="0" algn="l" defTabSz="457200" rtl="0" eaLnBrk="1" fontAlgn="base" latinLnBrk="0" hangingPunct="1">
              <a:spcBef>
                <a:spcPct val="0"/>
              </a:spcBef>
              <a:spcAft>
                <a:spcPct val="0"/>
              </a:spcAft>
              <a:buClrTx/>
              <a:buSzTx/>
              <a:buFontTx/>
              <a:buNone/>
              <a:tabLst>
                <a:tab pos="900430" algn="l"/>
              </a:tabLst>
              <a:defRPr/>
            </a:pP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Mikael Eriksson</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rehtori, </a:t>
            </a:r>
            <a:r>
              <a:rPr lang="fi-FI" sz="2400" b="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Kyrkslätt</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gymnasium</a:t>
            </a:r>
          </a:p>
          <a:p>
            <a:pPr marL="0" marR="0" lvl="0" indent="0" algn="l" defTabSz="457200" rtl="0" eaLnBrk="1" fontAlgn="base" latinLnBrk="0" hangingPunct="1">
              <a:spcBef>
                <a:spcPct val="0"/>
              </a:spcBef>
              <a:spcAft>
                <a:spcPct val="0"/>
              </a:spcAft>
              <a:buClrTx/>
              <a:buSzTx/>
              <a:buFontTx/>
              <a:buNone/>
              <a:tabLst>
                <a:tab pos="900430" algn="l"/>
              </a:tabLst>
              <a:defRPr/>
            </a:pPr>
            <a:endParaRPr kumimoji="0" lang="fi-FI" sz="2400" b="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Tuire </a:t>
            </a:r>
            <a:r>
              <a:rPr lang="fi-FI" sz="2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Honkimäki</a:t>
            </a: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erityisopettaja, Helsingin suomalainen yhteiskoulu</a:t>
            </a:r>
          </a:p>
          <a:p>
            <a:pPr marL="0" marR="0" lvl="0" indent="0" algn="l" defTabSz="457200" rtl="0" eaLnBrk="1" fontAlgn="base" latinLnBrk="0" hangingPunct="1">
              <a:spcBef>
                <a:spcPct val="0"/>
              </a:spcBef>
              <a:spcAft>
                <a:spcPct val="0"/>
              </a:spcAft>
              <a:buClrTx/>
              <a:buSzTx/>
              <a:buFontTx/>
              <a:buNone/>
              <a:tabLst>
                <a:tab pos="900430" algn="l"/>
              </a:tabLst>
              <a:defRPr/>
            </a:pPr>
            <a:endParaRPr kumimoji="0" lang="fi-FI" sz="24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Petri Lehikoinen</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opetusneuvos, Opetushallitus</a:t>
            </a:r>
          </a:p>
          <a:p>
            <a:pPr marL="0" marR="0" lvl="0" indent="0" algn="l" defTabSz="457200" rtl="0" eaLnBrk="1" fontAlgn="base" latinLnBrk="0" hangingPunct="1">
              <a:spcBef>
                <a:spcPct val="0"/>
              </a:spcBef>
              <a:spcAft>
                <a:spcPct val="0"/>
              </a:spcAft>
              <a:buClrTx/>
              <a:buSzTx/>
              <a:buFontTx/>
              <a:buNone/>
              <a:tabLst>
                <a:tab pos="900430" algn="l"/>
              </a:tabLst>
              <a:defRPr/>
            </a:pPr>
            <a:endPar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Nooa Silvonen</a:t>
            </a:r>
            <a:r>
              <a:rPr lang="fi-FI" sz="2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lukiolainen, Oulun suomalainen yhteiskoulu</a:t>
            </a:r>
          </a:p>
          <a:p>
            <a:pPr marL="0" marR="0" lvl="0" indent="0" algn="l" defTabSz="457200" rtl="0" eaLnBrk="1" fontAlgn="base" latinLnBrk="0" hangingPunct="1">
              <a:spcBef>
                <a:spcPct val="0"/>
              </a:spcBef>
              <a:spcAft>
                <a:spcPct val="0"/>
              </a:spcAft>
              <a:buClrTx/>
              <a:buSzTx/>
              <a:buFontTx/>
              <a:buNone/>
              <a:tabLst>
                <a:tab pos="900430" algn="l"/>
              </a:tabLst>
              <a:defRPr/>
            </a:pPr>
            <a:r>
              <a:rPr kumimoji="0" lang="fi-FI"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base" latinLnBrk="0" hangingPunct="1">
              <a:spcBef>
                <a:spcPct val="0"/>
              </a:spcBef>
              <a:spcAft>
                <a:spcPct val="0"/>
              </a:spcAft>
              <a:buClrTx/>
              <a:buSzTx/>
              <a:buFontTx/>
              <a:buNone/>
              <a:tabLst>
                <a:tab pos="900430" algn="l"/>
              </a:tabLst>
              <a:defRPr/>
            </a:pP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Keskustelua vetävät </a:t>
            </a: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Jan Hellgren </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&amp; </a:t>
            </a:r>
            <a:r>
              <a:rPr lang="fi-FI"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Jaana Saarinen</a:t>
            </a:r>
            <a:r>
              <a:rPr lang="fi-FI" sz="24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Karvi</a:t>
            </a:r>
            <a:endParaRPr kumimoji="0" lang="fi-FI"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spcBef>
                <a:spcPct val="0"/>
              </a:spcBef>
              <a:spcAft>
                <a:spcPct val="0"/>
              </a:spcAft>
              <a:buClrTx/>
              <a:buSzTx/>
              <a:buFontTx/>
              <a:buNone/>
              <a:tabLst>
                <a:tab pos="900430" algn="l"/>
              </a:tabLst>
              <a:defRPr/>
            </a:pPr>
            <a:r>
              <a:rPr lang="fi-FI" sz="2400"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i-FI"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endParaRPr lang="fi-FI" dirty="0"/>
          </a:p>
        </p:txBody>
      </p:sp>
      <p:sp>
        <p:nvSpPr>
          <p:cNvPr id="4" name="Päivämäärän paikkamerkki 3">
            <a:extLst>
              <a:ext uri="{FF2B5EF4-FFF2-40B4-BE49-F238E27FC236}">
                <a16:creationId xmlns:a16="http://schemas.microsoft.com/office/drawing/2014/main" id="{52FE20D4-DE8F-2B2B-3587-4C255FC5A756}"/>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18E3BF95-89AA-7A9F-74C3-DF1072A38518}"/>
              </a:ext>
            </a:extLst>
          </p:cNvPr>
          <p:cNvSpPr>
            <a:spLocks noGrp="1"/>
          </p:cNvSpPr>
          <p:nvPr>
            <p:ph type="sldNum" sz="quarter" idx="17"/>
          </p:nvPr>
        </p:nvSpPr>
        <p:spPr/>
        <p:txBody>
          <a:bodyPr/>
          <a:lstStyle/>
          <a:p>
            <a:pPr>
              <a:defRPr/>
            </a:pPr>
            <a:fld id="{1C07628F-9402-FB47-93B5-FC3C3BFEEBE0}" type="slidenum">
              <a:rPr lang="fi-FI" smtClean="0"/>
              <a:pPr>
                <a:defRPr/>
              </a:pPr>
              <a:t>28</a:t>
            </a:fld>
            <a:endParaRPr lang="fi-FI"/>
          </a:p>
        </p:txBody>
      </p:sp>
    </p:spTree>
    <p:extLst>
      <p:ext uri="{BB962C8B-B14F-4D97-AF65-F5344CB8AC3E}">
        <p14:creationId xmlns:p14="http://schemas.microsoft.com/office/powerpoint/2010/main" val="1380397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61AE95-A751-EE51-A891-71E64CB70CFF}"/>
              </a:ext>
            </a:extLst>
          </p:cNvPr>
          <p:cNvSpPr>
            <a:spLocks noGrp="1"/>
          </p:cNvSpPr>
          <p:nvPr>
            <p:ph type="ctrTitle"/>
          </p:nvPr>
        </p:nvSpPr>
        <p:spPr>
          <a:xfrm>
            <a:off x="3325906" y="2945332"/>
            <a:ext cx="8125261" cy="2123266"/>
          </a:xfrm>
        </p:spPr>
        <p:txBody>
          <a:bodyPr/>
          <a:lstStyle/>
          <a:p>
            <a:r>
              <a:rPr lang="fi-FI" sz="5400" dirty="0"/>
              <a:t>Päätössanat / </a:t>
            </a:r>
            <a:r>
              <a:rPr lang="fi-FI" sz="5400" dirty="0" err="1"/>
              <a:t>slutord</a:t>
            </a:r>
            <a:endParaRPr lang="fi-FI" sz="5400" dirty="0"/>
          </a:p>
        </p:txBody>
      </p:sp>
      <p:sp>
        <p:nvSpPr>
          <p:cNvPr id="3" name="Alaotsikko 2">
            <a:extLst>
              <a:ext uri="{FF2B5EF4-FFF2-40B4-BE49-F238E27FC236}">
                <a16:creationId xmlns:a16="http://schemas.microsoft.com/office/drawing/2014/main" id="{00D806D3-25AC-E29D-99D4-8C204B692E8A}"/>
              </a:ext>
            </a:extLst>
          </p:cNvPr>
          <p:cNvSpPr>
            <a:spLocks noGrp="1"/>
          </p:cNvSpPr>
          <p:nvPr>
            <p:ph type="subTitle" idx="1"/>
          </p:nvPr>
        </p:nvSpPr>
        <p:spPr>
          <a:xfrm>
            <a:off x="3388659" y="5283200"/>
            <a:ext cx="8062507" cy="577398"/>
          </a:xfrm>
        </p:spPr>
        <p:txBody>
          <a:bodyPr>
            <a:normAutofit/>
          </a:bodyPr>
          <a:lstStyle/>
          <a:p>
            <a:r>
              <a:rPr lang="fi-FI" sz="2400" dirty="0"/>
              <a:t>Salla Venäläinen</a:t>
            </a:r>
            <a:r>
              <a:rPr lang="fi-FI" sz="2400"/>
              <a:t>, yleissivistävän </a:t>
            </a:r>
            <a:r>
              <a:rPr lang="fi-FI" sz="2400" dirty="0"/>
              <a:t>yksikön johtaja</a:t>
            </a:r>
          </a:p>
        </p:txBody>
      </p:sp>
    </p:spTree>
    <p:extLst>
      <p:ext uri="{BB962C8B-B14F-4D97-AF65-F5344CB8AC3E}">
        <p14:creationId xmlns:p14="http://schemas.microsoft.com/office/powerpoint/2010/main" val="3422314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4300EF-2363-4C33-A402-45E07F04C5BF}"/>
              </a:ext>
            </a:extLst>
          </p:cNvPr>
          <p:cNvSpPr>
            <a:spLocks noGrp="1"/>
          </p:cNvSpPr>
          <p:nvPr>
            <p:ph type="ctrTitle"/>
          </p:nvPr>
        </p:nvSpPr>
        <p:spPr/>
        <p:txBody>
          <a:bodyPr/>
          <a:lstStyle/>
          <a:p>
            <a:br>
              <a:rPr lang="fi-FI" dirty="0"/>
            </a:br>
            <a:r>
              <a:rPr lang="fi-FI" dirty="0"/>
              <a:t>Arviointiryhmän jäsenet</a:t>
            </a:r>
          </a:p>
        </p:txBody>
      </p:sp>
      <p:sp>
        <p:nvSpPr>
          <p:cNvPr id="3" name="Sisällön paikkamerkki 2">
            <a:extLst>
              <a:ext uri="{FF2B5EF4-FFF2-40B4-BE49-F238E27FC236}">
                <a16:creationId xmlns:a16="http://schemas.microsoft.com/office/drawing/2014/main" id="{B8E974AC-C931-4A83-B3EB-E4AC35BAA081}"/>
              </a:ext>
            </a:extLst>
          </p:cNvPr>
          <p:cNvSpPr>
            <a:spLocks noGrp="1"/>
          </p:cNvSpPr>
          <p:nvPr>
            <p:ph sz="quarter" idx="14"/>
          </p:nvPr>
        </p:nvSpPr>
        <p:spPr/>
        <p:txBody>
          <a:bodyPr/>
          <a:lstStyle/>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Sakari Ahola</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erikoistutkija, dosentti, Turun yliopisto</a:t>
            </a:r>
          </a:p>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Kristiina Engblom-Pelkkala</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lehtori, Turun ammattikorkeakoulu</a:t>
            </a:r>
          </a:p>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Mikael Eriksson</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fi-FI" sz="2200" b="0" kern="1200" dirty="0" err="1">
                <a:effectLst/>
                <a:latin typeface="Calibri" panose="020F0502020204030204" pitchFamily="34" charset="0"/>
                <a:ea typeface="Times New Roman" panose="02020603050405020304" pitchFamily="18" charset="0"/>
                <a:cs typeface="Times New Roman" panose="02020603050405020304" pitchFamily="18" charset="0"/>
              </a:rPr>
              <a:t>rektor</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fi-FI" sz="2200" b="0" kern="1200" dirty="0" err="1">
                <a:effectLst/>
                <a:latin typeface="Calibri" panose="020F0502020204030204" pitchFamily="34" charset="0"/>
                <a:ea typeface="Times New Roman" panose="02020603050405020304" pitchFamily="18" charset="0"/>
                <a:cs typeface="Times New Roman" panose="02020603050405020304" pitchFamily="18" charset="0"/>
              </a:rPr>
              <a:t>Kyrkslätts</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gymnasium</a:t>
            </a:r>
          </a:p>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Pekka Fredriksson</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lukiojohtaja, Oulun kaupunki</a:t>
            </a:r>
          </a:p>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Iiris Hynönen</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sosiaalipoliittinen asiantuntija, Suomen Lukiolaisten liitto</a:t>
            </a:r>
          </a:p>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Tiina Karjalainen</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apulaisrehtori, Kallaveden lukio, Kuopion kaupunki</a:t>
            </a:r>
          </a:p>
          <a:p>
            <a:r>
              <a:rPr lang="fi-FI" sz="2200" kern="1200" dirty="0">
                <a:effectLst/>
                <a:latin typeface="Calibri" panose="020F0502020204030204" pitchFamily="34" charset="0"/>
                <a:ea typeface="Times New Roman" panose="02020603050405020304" pitchFamily="18" charset="0"/>
                <a:cs typeface="Times New Roman" panose="02020603050405020304" pitchFamily="18" charset="0"/>
              </a:rPr>
              <a:t>Kyösti </a:t>
            </a:r>
            <a:r>
              <a:rPr lang="fi-FI" sz="2200" kern="1200" dirty="0" err="1">
                <a:effectLst/>
                <a:latin typeface="Calibri" panose="020F0502020204030204" pitchFamily="34" charset="0"/>
                <a:ea typeface="Times New Roman" panose="02020603050405020304" pitchFamily="18" charset="0"/>
                <a:cs typeface="Times New Roman" panose="02020603050405020304" pitchFamily="18" charset="0"/>
              </a:rPr>
              <a:t>Värri</a:t>
            </a:r>
            <a:r>
              <a:rPr lang="fi-FI" sz="2200" b="0" kern="1200" dirty="0">
                <a:effectLst/>
                <a:latin typeface="Calibri" panose="020F0502020204030204" pitchFamily="34" charset="0"/>
                <a:ea typeface="Times New Roman" panose="02020603050405020304" pitchFamily="18" charset="0"/>
                <a:cs typeface="Times New Roman" panose="02020603050405020304" pitchFamily="18" charset="0"/>
              </a:rPr>
              <a:t>, erityisasiantuntija, Kuntaliitto</a:t>
            </a:r>
          </a:p>
          <a:p>
            <a:endParaRPr lang="fi-FI" sz="2200" dirty="0"/>
          </a:p>
          <a:p>
            <a:r>
              <a:rPr lang="fi-FI" sz="2200" b="0" dirty="0">
                <a:latin typeface="Calibri" panose="020F0502020204030204" pitchFamily="34" charset="0"/>
                <a:cs typeface="Calibri" panose="020F0502020204030204" pitchFamily="34" charset="0"/>
              </a:rPr>
              <a:t>Jan Hellgren, Jaana Saarinen, Laura Lepola, Jukka Marjanen, Hanna Pullinen, Karvi </a:t>
            </a:r>
          </a:p>
          <a:p>
            <a:endParaRPr lang="fi-FI" sz="2400" dirty="0"/>
          </a:p>
        </p:txBody>
      </p:sp>
      <p:sp>
        <p:nvSpPr>
          <p:cNvPr id="4" name="Päivämäärän paikkamerkki 3">
            <a:extLst>
              <a:ext uri="{FF2B5EF4-FFF2-40B4-BE49-F238E27FC236}">
                <a16:creationId xmlns:a16="http://schemas.microsoft.com/office/drawing/2014/main" id="{163D8B88-1A52-4C0F-96C1-82A42298FE2C}"/>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E62DF24F-325D-45FA-AD3A-6178FBF8EEC7}"/>
              </a:ext>
            </a:extLst>
          </p:cNvPr>
          <p:cNvSpPr>
            <a:spLocks noGrp="1"/>
          </p:cNvSpPr>
          <p:nvPr>
            <p:ph type="sldNum" sz="quarter" idx="17"/>
          </p:nvPr>
        </p:nvSpPr>
        <p:spPr/>
        <p:txBody>
          <a:bodyPr/>
          <a:lstStyle/>
          <a:p>
            <a:pPr>
              <a:defRPr/>
            </a:pPr>
            <a:fld id="{1C07628F-9402-FB47-93B5-FC3C3BFEEBE0}" type="slidenum">
              <a:rPr lang="fi-FI" smtClean="0"/>
              <a:pPr>
                <a:defRPr/>
              </a:pPr>
              <a:t>3</a:t>
            </a:fld>
            <a:endParaRPr lang="fi-FI"/>
          </a:p>
        </p:txBody>
      </p:sp>
    </p:spTree>
    <p:extLst>
      <p:ext uri="{BB962C8B-B14F-4D97-AF65-F5344CB8AC3E}">
        <p14:creationId xmlns:p14="http://schemas.microsoft.com/office/powerpoint/2010/main" val="4002642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B3130167-1A32-DFE9-FDC8-3A2528EAF2A3}"/>
              </a:ext>
            </a:extLst>
          </p:cNvPr>
          <p:cNvSpPr txBox="1"/>
          <p:nvPr/>
        </p:nvSpPr>
        <p:spPr>
          <a:xfrm>
            <a:off x="564776" y="3929038"/>
            <a:ext cx="4437529" cy="1754326"/>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i-FI" sz="5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KIITOS! </a:t>
            </a:r>
          </a:p>
          <a:p>
            <a:pPr marL="0" marR="0" lvl="0" indent="0" algn="l" defTabSz="457200" rtl="0" eaLnBrk="1" fontAlgn="base" latinLnBrk="0" hangingPunct="1">
              <a:lnSpc>
                <a:spcPct val="100000"/>
              </a:lnSpc>
              <a:spcBef>
                <a:spcPct val="0"/>
              </a:spcBef>
              <a:spcAft>
                <a:spcPct val="0"/>
              </a:spcAft>
              <a:buClrTx/>
              <a:buSzTx/>
              <a:buFontTx/>
              <a:buNone/>
              <a:tabLst/>
              <a:defRPr/>
            </a:pPr>
            <a:r>
              <a:rPr lang="fi-FI" sz="5400" b="1" dirty="0">
                <a:solidFill>
                  <a:srgbClr val="FFFFFF"/>
                </a:solidFill>
                <a:latin typeface="Calibri" panose="020F0502020204030204" pitchFamily="34" charset="0"/>
                <a:cs typeface="Calibri" panose="020F0502020204030204" pitchFamily="34" charset="0"/>
              </a:rPr>
              <a:t>TACK!</a:t>
            </a:r>
            <a:endParaRPr kumimoji="0" lang="fi-FI" sz="5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pic>
        <p:nvPicPr>
          <p:cNvPr id="3" name="Kuva 2">
            <a:extLst>
              <a:ext uri="{FF2B5EF4-FFF2-40B4-BE49-F238E27FC236}">
                <a16:creationId xmlns:a16="http://schemas.microsoft.com/office/drawing/2014/main" id="{74693773-D087-AA5B-F1D0-FF6645D7F968}"/>
              </a:ext>
            </a:extLst>
          </p:cNvPr>
          <p:cNvPicPr>
            <a:picLocks noChangeAspect="1"/>
          </p:cNvPicPr>
          <p:nvPr/>
        </p:nvPicPr>
        <p:blipFill>
          <a:blip r:embed="rId3"/>
          <a:stretch>
            <a:fillRect/>
          </a:stretch>
        </p:blipFill>
        <p:spPr>
          <a:xfrm>
            <a:off x="8516471" y="1163782"/>
            <a:ext cx="3509479" cy="4672242"/>
          </a:xfrm>
          <a:prstGeom prst="rect">
            <a:avLst/>
          </a:prstGeom>
        </p:spPr>
      </p:pic>
      <p:pic>
        <p:nvPicPr>
          <p:cNvPr id="4" name="Kuva 3">
            <a:extLst>
              <a:ext uri="{FF2B5EF4-FFF2-40B4-BE49-F238E27FC236}">
                <a16:creationId xmlns:a16="http://schemas.microsoft.com/office/drawing/2014/main" id="{9F377EEF-E36E-ECB9-DD5E-259F15B32B16}"/>
              </a:ext>
            </a:extLst>
          </p:cNvPr>
          <p:cNvPicPr>
            <a:picLocks noChangeAspect="1"/>
          </p:cNvPicPr>
          <p:nvPr/>
        </p:nvPicPr>
        <p:blipFill>
          <a:blip r:embed="rId4"/>
          <a:stretch>
            <a:fillRect/>
          </a:stretch>
        </p:blipFill>
        <p:spPr>
          <a:xfrm>
            <a:off x="3675530" y="795098"/>
            <a:ext cx="4222376" cy="5640525"/>
          </a:xfrm>
          <a:prstGeom prst="rect">
            <a:avLst/>
          </a:prstGeom>
        </p:spPr>
      </p:pic>
    </p:spTree>
    <p:extLst>
      <p:ext uri="{BB962C8B-B14F-4D97-AF65-F5344CB8AC3E}">
        <p14:creationId xmlns:p14="http://schemas.microsoft.com/office/powerpoint/2010/main" val="2786513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FF493E-B774-33BB-A05C-94F78025C033}"/>
              </a:ext>
            </a:extLst>
          </p:cNvPr>
          <p:cNvSpPr>
            <a:spLocks noGrp="1"/>
          </p:cNvSpPr>
          <p:nvPr>
            <p:ph type="ctrTitle"/>
          </p:nvPr>
        </p:nvSpPr>
        <p:spPr>
          <a:xfrm>
            <a:off x="5123202" y="1837765"/>
            <a:ext cx="6205661" cy="1972236"/>
          </a:xfrm>
        </p:spPr>
        <p:txBody>
          <a:bodyPr/>
          <a:lstStyle/>
          <a:p>
            <a:r>
              <a:rPr lang="fi-FI" sz="4000" dirty="0"/>
              <a:t>Oppimisen tuki lukioissa </a:t>
            </a:r>
            <a:br>
              <a:rPr lang="fi-FI" sz="4000" dirty="0"/>
            </a:br>
            <a:r>
              <a:rPr lang="fi-FI" sz="4000" dirty="0"/>
              <a:t> -  </a:t>
            </a:r>
            <a:r>
              <a:rPr lang="fi-FI" sz="2800" dirty="0"/>
              <a:t>tuloksia ja kehittämissuosituksia</a:t>
            </a:r>
          </a:p>
        </p:txBody>
      </p:sp>
      <p:sp>
        <p:nvSpPr>
          <p:cNvPr id="3" name="Alaotsikko 2">
            <a:extLst>
              <a:ext uri="{FF2B5EF4-FFF2-40B4-BE49-F238E27FC236}">
                <a16:creationId xmlns:a16="http://schemas.microsoft.com/office/drawing/2014/main" id="{5E895A03-3587-E551-C070-D5FEC6297316}"/>
              </a:ext>
            </a:extLst>
          </p:cNvPr>
          <p:cNvSpPr>
            <a:spLocks noGrp="1"/>
          </p:cNvSpPr>
          <p:nvPr>
            <p:ph type="subTitle" idx="1"/>
          </p:nvPr>
        </p:nvSpPr>
        <p:spPr>
          <a:xfrm>
            <a:off x="5123202" y="5271246"/>
            <a:ext cx="6768132" cy="1031967"/>
          </a:xfrm>
        </p:spPr>
        <p:txBody>
          <a:bodyPr>
            <a:normAutofit/>
          </a:bodyPr>
          <a:lstStyle/>
          <a:p>
            <a:r>
              <a:rPr lang="fi-FI" sz="1400" dirty="0"/>
              <a:t>Webinaari 4.4.2024</a:t>
            </a:r>
          </a:p>
          <a:p>
            <a:endParaRPr lang="fi-FI" sz="1400" dirty="0"/>
          </a:p>
          <a:p>
            <a:r>
              <a:rPr lang="fi-FI" sz="1400" dirty="0"/>
              <a:t>Jan Hellgren, Jukka Marjanen &amp; Jaana Saarinen</a:t>
            </a:r>
          </a:p>
          <a:p>
            <a:r>
              <a:rPr lang="fi-FI" sz="1400" dirty="0"/>
              <a:t>Lukiouudistuksen arviointi (LUKA) 2021–2024</a:t>
            </a:r>
          </a:p>
          <a:p>
            <a:endParaRPr lang="fi-FI" dirty="0"/>
          </a:p>
        </p:txBody>
      </p:sp>
    </p:spTree>
    <p:extLst>
      <p:ext uri="{BB962C8B-B14F-4D97-AF65-F5344CB8AC3E}">
        <p14:creationId xmlns:p14="http://schemas.microsoft.com/office/powerpoint/2010/main" val="3469098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0B23826-BE3F-7623-4041-6426861C581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827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A16161-7866-6069-06B2-3BC6B0A8E01E}"/>
              </a:ext>
            </a:extLst>
          </p:cNvPr>
          <p:cNvSpPr>
            <a:spLocks noGrp="1"/>
          </p:cNvSpPr>
          <p:nvPr>
            <p:ph type="ctrTitle"/>
          </p:nvPr>
        </p:nvSpPr>
        <p:spPr>
          <a:xfrm>
            <a:off x="721785" y="381000"/>
            <a:ext cx="10729383" cy="1394012"/>
          </a:xfrm>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i-FI" dirty="0"/>
              <a:t>Erityisopetuksen ja muun oppimisen tuen osahankkeen arviointikysymykset </a:t>
            </a:r>
          </a:p>
        </p:txBody>
      </p:sp>
      <p:sp>
        <p:nvSpPr>
          <p:cNvPr id="3" name="Sisällön paikkamerkki 2">
            <a:extLst>
              <a:ext uri="{FF2B5EF4-FFF2-40B4-BE49-F238E27FC236}">
                <a16:creationId xmlns:a16="http://schemas.microsoft.com/office/drawing/2014/main" id="{46A22DEF-1F06-E580-899B-AF932CC15CF1}"/>
              </a:ext>
            </a:extLst>
          </p:cNvPr>
          <p:cNvSpPr>
            <a:spLocks noGrp="1"/>
          </p:cNvSpPr>
          <p:nvPr>
            <p:ph sz="quarter" idx="14"/>
          </p:nvPr>
        </p:nvSpPr>
        <p:spPr>
          <a:xfrm>
            <a:off x="780182" y="2043953"/>
            <a:ext cx="10729383" cy="3623673"/>
          </a:xfrm>
        </p:spPr>
        <p:txBody>
          <a:bodyPr/>
          <a:lstStyle/>
          <a:p>
            <a:pPr marL="457200" lvl="0" indent="-457200">
              <a:lnSpc>
                <a:spcPct val="107000"/>
              </a:lnSpc>
              <a:buFont typeface="+mj-lt"/>
              <a:buAutoNum type="arabicPeriod"/>
            </a:pPr>
            <a:r>
              <a:rPr lang="fi-FI" sz="2400" dirty="0">
                <a:effectLst/>
                <a:latin typeface="Calibri" panose="020F0502020204030204" pitchFamily="34" charset="0"/>
                <a:ea typeface="Calibri" panose="020F0502020204030204" pitchFamily="34" charset="0"/>
                <a:cs typeface="Times New Roman" panose="02020603050405020304" pitchFamily="18" charset="0"/>
              </a:rPr>
              <a:t>Miten erityisopetus ja muu oppimisen tuki on lukioissa järjestetty?</a:t>
            </a:r>
          </a:p>
          <a:p>
            <a:pPr marL="457200" lvl="0" indent="-457200">
              <a:lnSpc>
                <a:spcPct val="107000"/>
              </a:lnSpc>
              <a:buFont typeface="+mj-lt"/>
              <a:buAutoNum type="arabicPeriod"/>
            </a:pPr>
            <a:endParaRPr lang="fi-FI" sz="2400" dirty="0">
              <a:effectLst/>
              <a:latin typeface="Calibri" panose="020F0502020204030204" pitchFamily="34" charset="0"/>
              <a:ea typeface="Calibri" panose="020F0502020204030204" pitchFamily="34" charset="0"/>
              <a:cs typeface="Arial" panose="020B0604020202020204" pitchFamily="34" charset="0"/>
            </a:endParaRPr>
          </a:p>
          <a:p>
            <a:pPr marL="457200" lvl="0" indent="-457200">
              <a:lnSpc>
                <a:spcPct val="107000"/>
              </a:lnSpc>
              <a:buFont typeface="+mj-lt"/>
              <a:buAutoNum type="arabicPeriod"/>
            </a:pPr>
            <a:r>
              <a:rPr lang="fi-FI" sz="2400" dirty="0">
                <a:effectLst/>
                <a:latin typeface="Calibri" panose="020F0502020204030204" pitchFamily="34" charset="0"/>
                <a:ea typeface="Calibri" panose="020F0502020204030204" pitchFamily="34" charset="0"/>
                <a:cs typeface="Times New Roman" panose="02020603050405020304" pitchFamily="18" charset="0"/>
              </a:rPr>
              <a:t>Miten erityisopetus ja muu oppimisen tuki toteutuvat lukiokoulutuksessa?</a:t>
            </a:r>
          </a:p>
          <a:p>
            <a:pPr marL="457200" lvl="0" indent="-457200">
              <a:lnSpc>
                <a:spcPct val="107000"/>
              </a:lnSpc>
              <a:buFont typeface="+mj-lt"/>
              <a:buAutoNum type="arabicPeriod"/>
            </a:pPr>
            <a:endParaRPr lang="fi-FI" sz="2400" dirty="0">
              <a:effectLst/>
              <a:latin typeface="Calibri" panose="020F0502020204030204" pitchFamily="34" charset="0"/>
              <a:ea typeface="Calibri" panose="020F0502020204030204" pitchFamily="34" charset="0"/>
              <a:cs typeface="Arial" panose="020B0604020202020204" pitchFamily="34" charset="0"/>
            </a:endParaRPr>
          </a:p>
          <a:p>
            <a:pPr marL="457200" lvl="0" indent="-457200">
              <a:lnSpc>
                <a:spcPct val="107000"/>
              </a:lnSpc>
              <a:spcAft>
                <a:spcPts val="800"/>
              </a:spcAft>
              <a:buFont typeface="+mj-lt"/>
              <a:buAutoNum type="arabicPeriod"/>
            </a:pPr>
            <a:r>
              <a:rPr lang="fi-FI" sz="2400" dirty="0">
                <a:effectLst/>
                <a:latin typeface="Calibri" panose="020F0502020204030204" pitchFamily="34" charset="0"/>
                <a:ea typeface="Calibri" panose="020F0502020204030204" pitchFamily="34" charset="0"/>
                <a:cs typeface="Times New Roman" panose="02020603050405020304" pitchFamily="18" charset="0"/>
              </a:rPr>
              <a:t>Mitkä tekijät ovat edistäneet ja/tai estäneet erityisopetuksen ja muun oppimisen tuen toteuttamista?</a:t>
            </a:r>
            <a:endParaRPr lang="fi-FI" sz="2400" dirty="0">
              <a:effectLst/>
              <a:latin typeface="Calibri" panose="020F0502020204030204" pitchFamily="34" charset="0"/>
              <a:ea typeface="Calibri" panose="020F0502020204030204" pitchFamily="34" charset="0"/>
              <a:cs typeface="Arial" panose="020B0604020202020204" pitchFamily="34" charset="0"/>
            </a:endParaRPr>
          </a:p>
          <a:p>
            <a:pPr lvl="0">
              <a:lnSpc>
                <a:spcPct val="107000"/>
              </a:lnSpc>
              <a:buClr>
                <a:srgbClr val="000000"/>
              </a:buClr>
              <a:buSzPts val="1100"/>
            </a:pPr>
            <a:endParaRPr lang="fi-FI" dirty="0"/>
          </a:p>
        </p:txBody>
      </p:sp>
      <p:sp>
        <p:nvSpPr>
          <p:cNvPr id="4" name="Päivämäärän paikkamerkki 3">
            <a:extLst>
              <a:ext uri="{FF2B5EF4-FFF2-40B4-BE49-F238E27FC236}">
                <a16:creationId xmlns:a16="http://schemas.microsoft.com/office/drawing/2014/main" id="{502BB9CF-6E2E-1752-6C78-DF83CFA24B47}"/>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168B6CC4-5CC4-D1AF-218C-A0DA57CDB405}"/>
              </a:ext>
            </a:extLst>
          </p:cNvPr>
          <p:cNvSpPr>
            <a:spLocks noGrp="1"/>
          </p:cNvSpPr>
          <p:nvPr>
            <p:ph type="sldNum" sz="quarter" idx="17"/>
          </p:nvPr>
        </p:nvSpPr>
        <p:spPr/>
        <p:txBody>
          <a:bodyPr/>
          <a:lstStyle/>
          <a:p>
            <a:pPr>
              <a:defRPr/>
            </a:pPr>
            <a:fld id="{1C07628F-9402-FB47-93B5-FC3C3BFEEBE0}" type="slidenum">
              <a:rPr lang="fi-FI" smtClean="0"/>
              <a:pPr>
                <a:defRPr/>
              </a:pPr>
              <a:t>6</a:t>
            </a:fld>
            <a:endParaRPr lang="fi-FI"/>
          </a:p>
        </p:txBody>
      </p:sp>
    </p:spTree>
    <p:extLst>
      <p:ext uri="{BB962C8B-B14F-4D97-AF65-F5344CB8AC3E}">
        <p14:creationId xmlns:p14="http://schemas.microsoft.com/office/powerpoint/2010/main" val="272895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A7A5BD-FAFA-C772-FE6D-F3FC002EBA0D}"/>
              </a:ext>
            </a:extLst>
          </p:cNvPr>
          <p:cNvSpPr>
            <a:spLocks noGrp="1"/>
          </p:cNvSpPr>
          <p:nvPr>
            <p:ph type="ctrTitle"/>
          </p:nvPr>
        </p:nvSpPr>
        <p:spPr/>
        <p:txBody>
          <a:bodyPr/>
          <a:lstStyle/>
          <a:p>
            <a:r>
              <a:rPr lang="fi-FI" dirty="0"/>
              <a:t>LUKA: Erityisopetuksen ja muun oppimisen tuen aineistot</a:t>
            </a:r>
          </a:p>
        </p:txBody>
      </p:sp>
      <p:sp>
        <p:nvSpPr>
          <p:cNvPr id="3" name="Sisällön paikkamerkki 2">
            <a:extLst>
              <a:ext uri="{FF2B5EF4-FFF2-40B4-BE49-F238E27FC236}">
                <a16:creationId xmlns:a16="http://schemas.microsoft.com/office/drawing/2014/main" id="{1AB1DBB6-74A6-B842-B072-080C4BAEBFC4}"/>
              </a:ext>
            </a:extLst>
          </p:cNvPr>
          <p:cNvSpPr>
            <a:spLocks noGrp="1"/>
          </p:cNvSpPr>
          <p:nvPr>
            <p:ph sz="quarter" idx="14"/>
          </p:nvPr>
        </p:nvSpPr>
        <p:spPr/>
        <p:txBody>
          <a:bodyPr/>
          <a:lstStyle/>
          <a:p>
            <a:r>
              <a:rPr lang="fi-FI" b="0" dirty="0"/>
              <a:t>Kevät 2023</a:t>
            </a:r>
          </a:p>
          <a:p>
            <a:pPr marL="342900" indent="-342900">
              <a:buFontTx/>
              <a:buChar char="-"/>
            </a:pPr>
            <a:r>
              <a:rPr lang="fi-FI" b="0" dirty="0"/>
              <a:t>Erityisopettajien kuulemiset ja kyselyt (n = 155)</a:t>
            </a:r>
          </a:p>
          <a:p>
            <a:pPr marL="342900" indent="-342900">
              <a:buFontTx/>
              <a:buChar char="-"/>
            </a:pPr>
            <a:r>
              <a:rPr lang="fi-FI" b="0" dirty="0"/>
              <a:t>Rehtorien seurantakyselyssä muutama kysymys oppimisen tuesta (n = 153)</a:t>
            </a:r>
          </a:p>
          <a:p>
            <a:pPr marL="342900" indent="-342900">
              <a:buFontTx/>
              <a:buChar char="-"/>
            </a:pPr>
            <a:endParaRPr lang="fi-FI" b="0" dirty="0"/>
          </a:p>
          <a:p>
            <a:r>
              <a:rPr lang="fi-FI" b="0" dirty="0"/>
              <a:t>Osana opiskelija- ja aineenopettajakyselyillä on tuotettu lisää tietoa oppimisen tuesta sekä laajemmin lukiokoulutuksesta</a:t>
            </a:r>
          </a:p>
          <a:p>
            <a:pPr marL="342900" indent="-342900">
              <a:buFontTx/>
              <a:buChar char="-"/>
            </a:pPr>
            <a:r>
              <a:rPr lang="fi-FI" b="0" dirty="0"/>
              <a:t>Opiskelijakysely marras-joulukuu 2023 (n= 2200, 60 lukiota)</a:t>
            </a:r>
          </a:p>
          <a:p>
            <a:pPr marL="342900" indent="-342900">
              <a:buFontTx/>
              <a:buChar char="-"/>
            </a:pPr>
            <a:r>
              <a:rPr lang="fi-FI" b="0"/>
              <a:t>Aineenopettajakysely </a:t>
            </a:r>
            <a:r>
              <a:rPr lang="fi-FI" b="0" dirty="0"/>
              <a:t>helmi-maaliskuu 2024 (n = 791)</a:t>
            </a:r>
          </a:p>
          <a:p>
            <a:pPr marL="342900" indent="-342900">
              <a:buFontTx/>
              <a:buChar char="-"/>
            </a:pPr>
            <a:r>
              <a:rPr lang="fi-FI" b="0" dirty="0"/>
              <a:t>Tulokset julkaistaan loppuvuodesta 2024</a:t>
            </a:r>
          </a:p>
          <a:p>
            <a:endParaRPr lang="fi-FI" b="0" dirty="0"/>
          </a:p>
          <a:p>
            <a:r>
              <a:rPr lang="fi-FI" b="0" dirty="0"/>
              <a:t>Kohdejoukkoon kuuluu puolet Suomen lukioista (n = 186)</a:t>
            </a:r>
          </a:p>
        </p:txBody>
      </p:sp>
      <p:sp>
        <p:nvSpPr>
          <p:cNvPr id="4" name="Päivämäärän paikkamerkki 3">
            <a:extLst>
              <a:ext uri="{FF2B5EF4-FFF2-40B4-BE49-F238E27FC236}">
                <a16:creationId xmlns:a16="http://schemas.microsoft.com/office/drawing/2014/main" id="{019B3AF6-338A-8C00-BF2F-FDC27A7644AA}"/>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0A706244-2E97-72BD-CD9C-6E650D49256B}"/>
              </a:ext>
            </a:extLst>
          </p:cNvPr>
          <p:cNvSpPr>
            <a:spLocks noGrp="1"/>
          </p:cNvSpPr>
          <p:nvPr>
            <p:ph type="sldNum" sz="quarter" idx="17"/>
          </p:nvPr>
        </p:nvSpPr>
        <p:spPr/>
        <p:txBody>
          <a:bodyPr/>
          <a:lstStyle/>
          <a:p>
            <a:pPr>
              <a:defRPr/>
            </a:pPr>
            <a:fld id="{1C07628F-9402-FB47-93B5-FC3C3BFEEBE0}" type="slidenum">
              <a:rPr lang="fi-FI" smtClean="0"/>
              <a:pPr>
                <a:defRPr/>
              </a:pPr>
              <a:t>7</a:t>
            </a:fld>
            <a:endParaRPr lang="fi-FI"/>
          </a:p>
        </p:txBody>
      </p:sp>
    </p:spTree>
    <p:extLst>
      <p:ext uri="{BB962C8B-B14F-4D97-AF65-F5344CB8AC3E}">
        <p14:creationId xmlns:p14="http://schemas.microsoft.com/office/powerpoint/2010/main" val="380734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lattia, henkilö, sisä-, urheilu&#10;&#10;Kuvaus luotu automaattisesti">
            <a:extLst>
              <a:ext uri="{FF2B5EF4-FFF2-40B4-BE49-F238E27FC236}">
                <a16:creationId xmlns:a16="http://schemas.microsoft.com/office/drawing/2014/main" id="{6162D71A-387E-4451-C961-F2A346F81182}"/>
              </a:ext>
            </a:extLst>
          </p:cNvPr>
          <p:cNvPicPr>
            <a:picLocks noChangeAspect="1"/>
          </p:cNvPicPr>
          <p:nvPr/>
        </p:nvPicPr>
        <p:blipFill>
          <a:blip r:embed="rId3"/>
          <a:stretch>
            <a:fillRect/>
          </a:stretch>
        </p:blipFill>
        <p:spPr>
          <a:xfrm>
            <a:off x="1" y="-93307"/>
            <a:ext cx="12192000" cy="6951307"/>
          </a:xfrm>
          <a:prstGeom prst="rect">
            <a:avLst/>
          </a:prstGeom>
        </p:spPr>
      </p:pic>
      <p:sp>
        <p:nvSpPr>
          <p:cNvPr id="2" name="Otsikko 1">
            <a:extLst>
              <a:ext uri="{FF2B5EF4-FFF2-40B4-BE49-F238E27FC236}">
                <a16:creationId xmlns:a16="http://schemas.microsoft.com/office/drawing/2014/main" id="{8A74B5AF-C75D-A820-20E0-379CDD9F73F4}"/>
              </a:ext>
            </a:extLst>
          </p:cNvPr>
          <p:cNvSpPr>
            <a:spLocks noGrp="1"/>
          </p:cNvSpPr>
          <p:nvPr>
            <p:ph type="ctrTitle"/>
          </p:nvPr>
        </p:nvSpPr>
        <p:spPr>
          <a:xfrm>
            <a:off x="6096001" y="5551714"/>
            <a:ext cx="5207000" cy="559837"/>
          </a:xfrm>
        </p:spPr>
        <p:txBody>
          <a:bodyPr/>
          <a:lstStyle/>
          <a:p>
            <a:r>
              <a:rPr lang="fi-FI" dirty="0"/>
              <a:t>Keskeisiä </a:t>
            </a:r>
            <a:br>
              <a:rPr lang="fi-FI" dirty="0"/>
            </a:br>
            <a:r>
              <a:rPr lang="fi-FI" dirty="0"/>
              <a:t>arviointituloksia</a:t>
            </a:r>
          </a:p>
        </p:txBody>
      </p:sp>
      <p:sp>
        <p:nvSpPr>
          <p:cNvPr id="7" name="Tekstiruutu 6">
            <a:extLst>
              <a:ext uri="{FF2B5EF4-FFF2-40B4-BE49-F238E27FC236}">
                <a16:creationId xmlns:a16="http://schemas.microsoft.com/office/drawing/2014/main" id="{F488F8F1-9F00-B41C-F98E-EFD328836103}"/>
              </a:ext>
            </a:extLst>
          </p:cNvPr>
          <p:cNvSpPr txBox="1"/>
          <p:nvPr/>
        </p:nvSpPr>
        <p:spPr>
          <a:xfrm>
            <a:off x="206188" y="6526306"/>
            <a:ext cx="2142565" cy="153888"/>
          </a:xfrm>
          <a:prstGeom prst="rect">
            <a:avLst/>
          </a:prstGeom>
          <a:noFill/>
        </p:spPr>
        <p:txBody>
          <a:bodyPr wrap="square" lIns="0" tIns="0" rIns="0" bIns="0" rtlCol="0">
            <a:spAutoFit/>
          </a:bodyPr>
          <a:lstStyle/>
          <a:p>
            <a:r>
              <a:rPr lang="fi-FI" sz="1000" b="1" dirty="0">
                <a:solidFill>
                  <a:schemeClr val="bg1"/>
                </a:solidFill>
                <a:latin typeface="Calibri" panose="020F0502020204030204" pitchFamily="34" charset="0"/>
                <a:cs typeface="Calibri" panose="020F0502020204030204" pitchFamily="34" charset="0"/>
              </a:rPr>
              <a:t>KUVA Hanna Tarkiainen</a:t>
            </a:r>
          </a:p>
        </p:txBody>
      </p:sp>
    </p:spTree>
    <p:extLst>
      <p:ext uri="{BB962C8B-B14F-4D97-AF65-F5344CB8AC3E}">
        <p14:creationId xmlns:p14="http://schemas.microsoft.com/office/powerpoint/2010/main" val="2567691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D55DF3-A021-2CAD-F6B2-8DE669EE5A31}"/>
              </a:ext>
            </a:extLst>
          </p:cNvPr>
          <p:cNvSpPr>
            <a:spLocks noGrp="1"/>
          </p:cNvSpPr>
          <p:nvPr>
            <p:ph type="ctrTitle"/>
          </p:nvPr>
        </p:nvSpPr>
        <p:spPr/>
        <p:txBody>
          <a:bodyPr/>
          <a:lstStyle/>
          <a:p>
            <a:r>
              <a:rPr lang="fi-FI" dirty="0"/>
              <a:t>Lisääntyykö tuen tarve myös lukioissa?</a:t>
            </a:r>
          </a:p>
        </p:txBody>
      </p:sp>
      <p:sp>
        <p:nvSpPr>
          <p:cNvPr id="4" name="Päivämäärän paikkamerkki 3">
            <a:extLst>
              <a:ext uri="{FF2B5EF4-FFF2-40B4-BE49-F238E27FC236}">
                <a16:creationId xmlns:a16="http://schemas.microsoft.com/office/drawing/2014/main" id="{64919240-08D5-C459-5757-5E1EA4E719F3}"/>
              </a:ext>
            </a:extLst>
          </p:cNvPr>
          <p:cNvSpPr>
            <a:spLocks noGrp="1"/>
          </p:cNvSpPr>
          <p:nvPr>
            <p:ph type="dt" sz="half" idx="15"/>
          </p:nvPr>
        </p:nvSpPr>
        <p:spPr/>
        <p:txBody>
          <a:bodyPr/>
          <a:lstStyle/>
          <a:p>
            <a:pPr>
              <a:defRPr/>
            </a:pPr>
            <a:fld id="{894D85A3-5928-4FA8-B074-1A44C471BF7F}" type="datetime1">
              <a:rPr lang="fi-FI" smtClean="0"/>
              <a:t>5.4.2024</a:t>
            </a:fld>
            <a:endParaRPr lang="fi-FI"/>
          </a:p>
        </p:txBody>
      </p:sp>
      <p:sp>
        <p:nvSpPr>
          <p:cNvPr id="5" name="Dian numeron paikkamerkki 4">
            <a:extLst>
              <a:ext uri="{FF2B5EF4-FFF2-40B4-BE49-F238E27FC236}">
                <a16:creationId xmlns:a16="http://schemas.microsoft.com/office/drawing/2014/main" id="{9C7DB7D6-044B-F711-E56C-E897B036F0A0}"/>
              </a:ext>
            </a:extLst>
          </p:cNvPr>
          <p:cNvSpPr>
            <a:spLocks noGrp="1"/>
          </p:cNvSpPr>
          <p:nvPr>
            <p:ph type="sldNum" sz="quarter" idx="17"/>
          </p:nvPr>
        </p:nvSpPr>
        <p:spPr/>
        <p:txBody>
          <a:bodyPr/>
          <a:lstStyle/>
          <a:p>
            <a:pPr>
              <a:defRPr/>
            </a:pPr>
            <a:fld id="{1C07628F-9402-FB47-93B5-FC3C3BFEEBE0}" type="slidenum">
              <a:rPr lang="fi-FI" smtClean="0"/>
              <a:pPr>
                <a:defRPr/>
              </a:pPr>
              <a:t>9</a:t>
            </a:fld>
            <a:endParaRPr lang="fi-FI" dirty="0"/>
          </a:p>
        </p:txBody>
      </p:sp>
      <p:pic>
        <p:nvPicPr>
          <p:cNvPr id="6" name="Kuva 5">
            <a:extLst>
              <a:ext uri="{FF2B5EF4-FFF2-40B4-BE49-F238E27FC236}">
                <a16:creationId xmlns:a16="http://schemas.microsoft.com/office/drawing/2014/main" id="{2D118074-5B5E-4193-1B11-73016B67E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32" y="1355480"/>
            <a:ext cx="5355168" cy="3983381"/>
          </a:xfrm>
          <a:prstGeom prst="rect">
            <a:avLst/>
          </a:prstGeom>
        </p:spPr>
      </p:pic>
      <p:sp>
        <p:nvSpPr>
          <p:cNvPr id="8" name="Tekstiruutu 7">
            <a:extLst>
              <a:ext uri="{FF2B5EF4-FFF2-40B4-BE49-F238E27FC236}">
                <a16:creationId xmlns:a16="http://schemas.microsoft.com/office/drawing/2014/main" id="{57AF6FE4-1154-F58D-8FAF-512FE01D557C}"/>
              </a:ext>
            </a:extLst>
          </p:cNvPr>
          <p:cNvSpPr txBox="1"/>
          <p:nvPr/>
        </p:nvSpPr>
        <p:spPr>
          <a:xfrm>
            <a:off x="721786" y="5502520"/>
            <a:ext cx="5840726" cy="478849"/>
          </a:xfrm>
          <a:prstGeom prst="rect">
            <a:avLst/>
          </a:prstGeom>
          <a:noFill/>
        </p:spPr>
        <p:txBody>
          <a:bodyPr wrap="square">
            <a:spAutoFit/>
          </a:bodyPr>
          <a:lstStyle/>
          <a:p>
            <a:pPr>
              <a:lnSpc>
                <a:spcPct val="107000"/>
              </a:lnSpc>
              <a:spcAft>
                <a:spcPts val="800"/>
              </a:spcAft>
            </a:pPr>
            <a:r>
              <a:rPr lang="fi-FI" sz="1200" dirty="0">
                <a:effectLst/>
                <a:latin typeface="Calibri" panose="020F0502020204030204" pitchFamily="34" charset="0"/>
                <a:ea typeface="Yu Mincho" panose="02020400000000000000" pitchFamily="18" charset="-128"/>
                <a:cs typeface="Arial" panose="020B0604020202020204" pitchFamily="34" charset="0"/>
              </a:rPr>
              <a:t>Kuvio 1. Tehostettua ja erityistä tukea saavien oppilaiden osuudet perusopetuksessa (Vipunen 2023).</a:t>
            </a:r>
            <a:endParaRPr lang="fi-FI"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kstiruutu 8">
            <a:extLst>
              <a:ext uri="{FF2B5EF4-FFF2-40B4-BE49-F238E27FC236}">
                <a16:creationId xmlns:a16="http://schemas.microsoft.com/office/drawing/2014/main" id="{25DBCE79-8113-402E-7291-0A8089EA2228}"/>
              </a:ext>
            </a:extLst>
          </p:cNvPr>
          <p:cNvSpPr txBox="1"/>
          <p:nvPr/>
        </p:nvSpPr>
        <p:spPr>
          <a:xfrm>
            <a:off x="6587067" y="1114016"/>
            <a:ext cx="5355168" cy="4851841"/>
          </a:xfrm>
          <a:prstGeom prst="rect">
            <a:avLst/>
          </a:prstGeom>
          <a:solidFill>
            <a:schemeClr val="bg1"/>
          </a:solidFill>
          <a:ln>
            <a:solidFill>
              <a:srgbClr val="1366AA"/>
            </a:solidFill>
          </a:ln>
        </p:spPr>
        <p:txBody>
          <a:bodyPr wrap="square" lIns="0" tIns="0" rIns="0" bIns="0" rtlCol="0">
            <a:spAutoFit/>
          </a:bodyPr>
          <a:lstStyle/>
          <a:p>
            <a:pPr marL="82804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Tarkkaavuuden ja </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toiminnanohjauksen tuen tarve on lisääntymässä jatkuvasti.</a:t>
            </a:r>
            <a:r>
              <a:rPr lang="fi-FI" sz="1200" i="1" dirty="0">
                <a:effectLst/>
                <a:latin typeface="Calibri" panose="020F0502020204030204" pitchFamily="34" charset="0"/>
                <a:ea typeface="Calibri" panose="020F0502020204030204" pitchFamily="34" charset="0"/>
                <a:cs typeface="Arial" panose="020B0604020202020204" pitchFamily="34" charset="0"/>
              </a:rPr>
              <a:t> Samoin motivaatiovaikeudet näyttävät lisääntyvän. (Erityisopettaja 9)</a:t>
            </a:r>
          </a:p>
          <a:p>
            <a:pPr marL="828040">
              <a:lnSpc>
                <a:spcPct val="107000"/>
              </a:lnSpc>
              <a:spcAft>
                <a:spcPts val="800"/>
              </a:spcAft>
            </a:pP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Tuen tarvitsijoiden määrä kasvaa, </a:t>
            </a:r>
            <a:r>
              <a:rPr lang="fi-FI" sz="1200" i="1"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nepsypiirteisyys</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kasvaa</a:t>
            </a:r>
            <a:r>
              <a:rPr lang="fi-FI" sz="1200" i="1" dirty="0">
                <a:effectLst/>
                <a:latin typeface="Calibri" panose="020F0502020204030204" pitchFamily="34" charset="0"/>
                <a:ea typeface="Calibri" panose="020F0502020204030204" pitchFamily="34" charset="0"/>
                <a:cs typeface="Arial" panose="020B0604020202020204" pitchFamily="34" charset="0"/>
              </a:rPr>
              <a:t>. Eniten hirvittää jaksaminen, ahdistuneisuus ja muu sosiaalinen eristäytyminen. (Erityisopettaja 18)</a:t>
            </a:r>
          </a:p>
          <a:p>
            <a:pPr marL="828040">
              <a:lnSpc>
                <a:spcPct val="107000"/>
              </a:lnSpc>
              <a:spcAft>
                <a:spcPts val="800"/>
              </a:spcAft>
            </a:pPr>
            <a:r>
              <a:rPr lang="fi-FI" sz="1200" i="1"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Läsningen</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fi-FI" sz="1200" i="1"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och</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fi-FI" sz="1200" i="1"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språket</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fi-FI" sz="1200" i="1"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blir</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fi-FI" sz="1200" i="1"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sämre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studerande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kommer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att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börja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använda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sig</a:t>
            </a:r>
            <a:r>
              <a:rPr lang="fi-FI" sz="1200" i="1" dirty="0">
                <a:effectLst/>
                <a:latin typeface="Calibri" panose="020F0502020204030204" pitchFamily="34" charset="0"/>
                <a:ea typeface="Calibri" panose="020F0502020204030204" pitchFamily="34" charset="0"/>
                <a:cs typeface="Arial" panose="020B0604020202020204" pitchFamily="34" charset="0"/>
              </a:rPr>
              <a:t> av </a:t>
            </a:r>
            <a:r>
              <a:rPr lang="fi-FI" sz="1200" i="1" dirty="0" err="1">
                <a:effectLst/>
                <a:latin typeface="Calibri" panose="020F0502020204030204" pitchFamily="34" charset="0"/>
                <a:ea typeface="Calibri" panose="020F0502020204030204" pitchFamily="34" charset="0"/>
                <a:cs typeface="Arial" panose="020B0604020202020204" pitchFamily="34" charset="0"/>
              </a:rPr>
              <a:t>Chatbottar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skolmotivationen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hålls</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på</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låg</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nivå</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så</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länge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dopaminapparater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som</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datorer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och</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telefoner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är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roligare</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att</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använda</a:t>
            </a:r>
            <a:r>
              <a:rPr lang="fi-FI" sz="1200" i="1" dirty="0">
                <a:effectLst/>
                <a:latin typeface="Calibri" panose="020F0502020204030204" pitchFamily="34" charset="0"/>
                <a:ea typeface="Calibri" panose="020F0502020204030204" pitchFamily="34" charset="0"/>
                <a:cs typeface="Arial" panose="020B0604020202020204" pitchFamily="34" charset="0"/>
              </a:rPr>
              <a:t> i </a:t>
            </a:r>
            <a:r>
              <a:rPr lang="fi-FI" sz="1200" i="1" dirty="0" err="1">
                <a:effectLst/>
                <a:latin typeface="Calibri" panose="020F0502020204030204" pitchFamily="34" charset="0"/>
                <a:ea typeface="Calibri" panose="020F0502020204030204" pitchFamily="34" charset="0"/>
                <a:cs typeface="Arial" panose="020B0604020202020204" pitchFamily="34" charset="0"/>
              </a:rPr>
              <a:t>skolan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än</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lärobok</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och</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papper</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och</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penna</a:t>
            </a:r>
            <a:r>
              <a:rPr lang="fi-FI" sz="1200" i="1" dirty="0">
                <a:effectLst/>
                <a:latin typeface="Calibri" panose="020F0502020204030204" pitchFamily="34" charset="0"/>
                <a:ea typeface="Calibri" panose="020F0502020204030204" pitchFamily="34" charset="0"/>
                <a:cs typeface="Arial" panose="020B0604020202020204" pitchFamily="34" charset="0"/>
              </a:rPr>
              <a:t>. (</a:t>
            </a:r>
            <a:r>
              <a:rPr lang="fi-FI" sz="1200" i="1" dirty="0" err="1">
                <a:effectLst/>
                <a:latin typeface="Calibri" panose="020F0502020204030204" pitchFamily="34" charset="0"/>
                <a:ea typeface="Calibri" panose="020F0502020204030204" pitchFamily="34" charset="0"/>
                <a:cs typeface="Arial" panose="020B0604020202020204" pitchFamily="34" charset="0"/>
              </a:rPr>
              <a:t>Speciallärare</a:t>
            </a:r>
            <a:r>
              <a:rPr lang="fi-FI" sz="1200" i="1" dirty="0">
                <a:effectLst/>
                <a:latin typeface="Calibri" panose="020F0502020204030204" pitchFamily="34" charset="0"/>
                <a:ea typeface="Calibri" panose="020F0502020204030204" pitchFamily="34" charset="0"/>
                <a:cs typeface="Arial" panose="020B0604020202020204" pitchFamily="34" charset="0"/>
              </a:rPr>
              <a:t> 23)</a:t>
            </a:r>
          </a:p>
          <a:p>
            <a:pPr marL="82804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Mielestäni opiskelija-aineksen akateemiset taidot ovat heikentyneet vuosi vuodelta yhä enemmän; toki hyviä opiskelijoita löytyy aina, mutta </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erityistä tukea tarvitsevien määrä on viime vuosina lisääntynyt</a:t>
            </a:r>
            <a:r>
              <a:rPr lang="fi-FI" sz="1200" i="1" dirty="0">
                <a:effectLst/>
                <a:latin typeface="Calibri" panose="020F0502020204030204" pitchFamily="34" charset="0"/>
                <a:ea typeface="Calibri" panose="020F0502020204030204" pitchFamily="34" charset="0"/>
                <a:cs typeface="Arial" panose="020B0604020202020204" pitchFamily="34" charset="0"/>
              </a:rPr>
              <a:t>. (Erityisopettaja 34)</a:t>
            </a:r>
          </a:p>
          <a:p>
            <a:pPr marL="828040">
              <a:lnSpc>
                <a:spcPct val="107000"/>
              </a:lnSpc>
              <a:spcAft>
                <a:spcPts val="800"/>
              </a:spcAft>
            </a:pPr>
            <a:r>
              <a:rPr lang="fi-FI" sz="1200" i="1" dirty="0">
                <a:effectLst/>
                <a:latin typeface="Calibri" panose="020F0502020204030204" pitchFamily="34" charset="0"/>
                <a:ea typeface="Calibri" panose="020F0502020204030204" pitchFamily="34" charset="0"/>
                <a:cs typeface="Arial" panose="020B0604020202020204" pitchFamily="34" charset="0"/>
              </a:rPr>
              <a:t>Työssäni yläkoulun puolella on tällä hetkellä huomattavissa psyykkisen pahoinvoinnin vahva nousu, </a:t>
            </a: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uskon tämän näkyvän seuraavien vuosien aikana lukio-opiskelijoiden parissa</a:t>
            </a:r>
            <a:r>
              <a:rPr lang="fi-FI" sz="1200" i="1" dirty="0">
                <a:effectLst/>
                <a:latin typeface="Calibri" panose="020F0502020204030204" pitchFamily="34" charset="0"/>
                <a:ea typeface="Calibri" panose="020F0502020204030204" pitchFamily="34" charset="0"/>
                <a:cs typeface="Arial" panose="020B0604020202020204" pitchFamily="34" charset="0"/>
              </a:rPr>
              <a:t>. (Erityisopettaja 55)</a:t>
            </a:r>
          </a:p>
          <a:p>
            <a:pPr marL="828040">
              <a:lnSpc>
                <a:spcPct val="107000"/>
              </a:lnSpc>
              <a:spcAft>
                <a:spcPts val="800"/>
              </a:spcAft>
            </a:pPr>
            <a:r>
              <a:rPr lang="fi-FI" sz="1200"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Tuen tarve tulee lisääntymään,</a:t>
            </a:r>
            <a:r>
              <a:rPr lang="fi-FI" sz="1200" i="1" dirty="0">
                <a:effectLst/>
                <a:latin typeface="Calibri" panose="020F0502020204030204" pitchFamily="34" charset="0"/>
                <a:ea typeface="Calibri" panose="020F0502020204030204" pitchFamily="34" charset="0"/>
                <a:cs typeface="Arial" panose="020B0604020202020204" pitchFamily="34" charset="0"/>
              </a:rPr>
              <a:t> koska lukioon tulee oppilaita, joiden kyvyt eivät riitä lukio-opiskeluun. Lukutaidon heikentyminen näkyy opinnoissa pärjäämisessä. Lisäksi opiskelijat kokevat lukion kuormittavana, mutta eivät osaa ottaa huomioon taustatekijöitä (liika somen käyttö, univaje, työskentely lukion aikana ym.) (Erityisopettaja 90)</a:t>
            </a:r>
          </a:p>
        </p:txBody>
      </p:sp>
    </p:spTree>
    <p:extLst>
      <p:ext uri="{BB962C8B-B14F-4D97-AF65-F5344CB8AC3E}">
        <p14:creationId xmlns:p14="http://schemas.microsoft.com/office/powerpoint/2010/main" val="22023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KARVI_FI_2015">
  <a:themeElements>
    <a:clrScheme name="Mukautettu 1">
      <a:dk1>
        <a:sysClr val="windowText" lastClr="000000"/>
      </a:dk1>
      <a:lt1>
        <a:srgbClr val="FFFFFF"/>
      </a:lt1>
      <a:dk2>
        <a:srgbClr val="28A7DA"/>
      </a:dk2>
      <a:lt2>
        <a:srgbClr val="958B81"/>
      </a:lt2>
      <a:accent1>
        <a:srgbClr val="0D93D2"/>
      </a:accent1>
      <a:accent2>
        <a:srgbClr val="C8DDF1"/>
      </a:accent2>
      <a:accent3>
        <a:srgbClr val="A7D0B3"/>
      </a:accent3>
      <a:accent4>
        <a:srgbClr val="DBEEE1"/>
      </a:accent4>
      <a:accent5>
        <a:srgbClr val="EDB354"/>
      </a:accent5>
      <a:accent6>
        <a:srgbClr val="FCE3C8"/>
      </a:accent6>
      <a:hlink>
        <a:srgbClr val="000000"/>
      </a:hlink>
      <a:folHlink>
        <a:srgbClr val="0D93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Esitys1" id="{1A410B61-038F-4BCD-8949-4DE98A9FCB73}" vid="{30C4B16E-58CC-4296-B232-0BBC67B778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KARVI">
    <a:dk1>
      <a:sysClr val="windowText" lastClr="000000"/>
    </a:dk1>
    <a:lt1>
      <a:srgbClr val="FFFFFF"/>
    </a:lt1>
    <a:dk2>
      <a:srgbClr val="0D93D2"/>
    </a:dk2>
    <a:lt2>
      <a:srgbClr val="958B81"/>
    </a:lt2>
    <a:accent1>
      <a:srgbClr val="0D93D2"/>
    </a:accent1>
    <a:accent2>
      <a:srgbClr val="C8DDF1"/>
    </a:accent2>
    <a:accent3>
      <a:srgbClr val="85C598"/>
    </a:accent3>
    <a:accent4>
      <a:srgbClr val="DBEEE1"/>
    </a:accent4>
    <a:accent5>
      <a:srgbClr val="EF9F3C"/>
    </a:accent5>
    <a:accent6>
      <a:srgbClr val="FCE3C8"/>
    </a:accent6>
    <a:hlink>
      <a:srgbClr val="000000"/>
    </a:hlink>
    <a:folHlink>
      <a:srgbClr val="0D93D2"/>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ARVI">
    <a:dk1>
      <a:sysClr val="windowText" lastClr="000000"/>
    </a:dk1>
    <a:lt1>
      <a:srgbClr val="FFFFFF"/>
    </a:lt1>
    <a:dk2>
      <a:srgbClr val="0D93D2"/>
    </a:dk2>
    <a:lt2>
      <a:srgbClr val="958B81"/>
    </a:lt2>
    <a:accent1>
      <a:srgbClr val="0D93D2"/>
    </a:accent1>
    <a:accent2>
      <a:srgbClr val="C8DDF1"/>
    </a:accent2>
    <a:accent3>
      <a:srgbClr val="85C598"/>
    </a:accent3>
    <a:accent4>
      <a:srgbClr val="DBEEE1"/>
    </a:accent4>
    <a:accent5>
      <a:srgbClr val="EF9F3C"/>
    </a:accent5>
    <a:accent6>
      <a:srgbClr val="FCE3C8"/>
    </a:accent6>
    <a:hlink>
      <a:srgbClr val="000000"/>
    </a:hlink>
    <a:folHlink>
      <a:srgbClr val="0D93D2"/>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KARVI">
    <a:dk1>
      <a:sysClr val="windowText" lastClr="000000"/>
    </a:dk1>
    <a:lt1>
      <a:srgbClr val="FFFFFF"/>
    </a:lt1>
    <a:dk2>
      <a:srgbClr val="0D93D2"/>
    </a:dk2>
    <a:lt2>
      <a:srgbClr val="958B81"/>
    </a:lt2>
    <a:accent1>
      <a:srgbClr val="0D93D2"/>
    </a:accent1>
    <a:accent2>
      <a:srgbClr val="C8DDF1"/>
    </a:accent2>
    <a:accent3>
      <a:srgbClr val="85C598"/>
    </a:accent3>
    <a:accent4>
      <a:srgbClr val="DBEEE1"/>
    </a:accent4>
    <a:accent5>
      <a:srgbClr val="EF9F3C"/>
    </a:accent5>
    <a:accent6>
      <a:srgbClr val="FCE3C8"/>
    </a:accent6>
    <a:hlink>
      <a:srgbClr val="000000"/>
    </a:hlink>
    <a:folHlink>
      <a:srgbClr val="0D93D2"/>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KARVI">
    <a:dk1>
      <a:sysClr val="windowText" lastClr="000000"/>
    </a:dk1>
    <a:lt1>
      <a:srgbClr val="FFFFFF"/>
    </a:lt1>
    <a:dk2>
      <a:srgbClr val="0D93D2"/>
    </a:dk2>
    <a:lt2>
      <a:srgbClr val="958B81"/>
    </a:lt2>
    <a:accent1>
      <a:srgbClr val="0D93D2"/>
    </a:accent1>
    <a:accent2>
      <a:srgbClr val="C8DDF1"/>
    </a:accent2>
    <a:accent3>
      <a:srgbClr val="85C598"/>
    </a:accent3>
    <a:accent4>
      <a:srgbClr val="DBEEE1"/>
    </a:accent4>
    <a:accent5>
      <a:srgbClr val="EF9F3C"/>
    </a:accent5>
    <a:accent6>
      <a:srgbClr val="FCE3C8"/>
    </a:accent6>
    <a:hlink>
      <a:srgbClr val="000000"/>
    </a:hlink>
    <a:folHlink>
      <a:srgbClr val="0D93D2"/>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FB73DBF7F5E3045813F1B030B7AB191" ma:contentTypeVersion="" ma:contentTypeDescription="Luo uusi asiakirja." ma:contentTypeScope="" ma:versionID="bd2b264f05380cd19ff546d1400cbdbd">
  <xsd:schema xmlns:xsd="http://www.w3.org/2001/XMLSchema" xmlns:xs="http://www.w3.org/2001/XMLSchema" xmlns:p="http://schemas.microsoft.com/office/2006/metadata/properties" xmlns:ns2="405d6969-7359-47ce-9b05-8a1c7462f56e" targetNamespace="http://schemas.microsoft.com/office/2006/metadata/properties" ma:root="true" ma:fieldsID="8094b5e950cd0206423deb986a9cbf4b" ns2:_="">
    <xsd:import namespace="405d6969-7359-47ce-9b05-8a1c7462f56e"/>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5d6969-7359-47ce-9b05-8a1c7462f56e"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F1B472-4CDD-434C-8CD2-A587EEB7F7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5d6969-7359-47ce-9b05-8a1c7462f5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A7F6A9-B2C1-499D-9ECA-FD4CCAF371B8}">
  <ds:schemaRefs>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405d6969-7359-47ce-9b05-8a1c7462f56e"/>
  </ds:schemaRefs>
</ds:datastoreItem>
</file>

<file path=customXml/itemProps3.xml><?xml version="1.0" encoding="utf-8"?>
<ds:datastoreItem xmlns:ds="http://schemas.openxmlformats.org/officeDocument/2006/customXml" ds:itemID="{EE70AE03-333A-424F-BD2F-8F4ABB2F5C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11299</TotalTime>
  <Words>1739</Words>
  <Application>Microsoft Office PowerPoint</Application>
  <PresentationFormat>Laajakuva</PresentationFormat>
  <Paragraphs>319</Paragraphs>
  <Slides>30</Slides>
  <Notes>12</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30</vt:i4>
      </vt:variant>
    </vt:vector>
  </HeadingPairs>
  <TitlesOfParts>
    <vt:vector size="34" baseType="lpstr">
      <vt:lpstr>Arial</vt:lpstr>
      <vt:lpstr>Arial Narrow</vt:lpstr>
      <vt:lpstr>Calibri</vt:lpstr>
      <vt:lpstr>KARVI_FI_2015</vt:lpstr>
      <vt:lpstr>PowerPoint-esitys</vt:lpstr>
      <vt:lpstr>    Avaussanat  Johtaja Harri Peltoniemi    </vt:lpstr>
      <vt:lpstr> Arviointiryhmän jäsenet</vt:lpstr>
      <vt:lpstr>Oppimisen tuki lukioissa   -  tuloksia ja kehittämissuosituksia</vt:lpstr>
      <vt:lpstr>PowerPoint-esitys</vt:lpstr>
      <vt:lpstr>Erityisopetuksen ja muun oppimisen tuen osahankkeen arviointikysymykset </vt:lpstr>
      <vt:lpstr>LUKA: Erityisopetuksen ja muun oppimisen tuen aineistot</vt:lpstr>
      <vt:lpstr>Keskeisiä  arviointituloksia</vt:lpstr>
      <vt:lpstr>Lisääntyykö tuen tarve myös lukioissa?</vt:lpstr>
      <vt:lpstr>Oppimisen tuki: ensihavainnosta ylioppilastutkintoon </vt:lpstr>
      <vt:lpstr>Resursseista</vt:lpstr>
      <vt:lpstr>Resursseista</vt:lpstr>
      <vt:lpstr>Oppimisen tuen resurssit ja vastuiden määrittely</vt:lpstr>
      <vt:lpstr>Tuen tarpeiden havaitseminen</vt:lpstr>
      <vt:lpstr>Tuen toteutuminen: ”Kaikki opiskelijat saavat tarvitsemansa tuen”</vt:lpstr>
      <vt:lpstr>Tuen toteutuminen: ”Kaikki opiskelijat saavat tarvitsemansa tuen”</vt:lpstr>
      <vt:lpstr>Tuen toteutuminen: ”Kaikki opiskelijat saavat tarvitsemansa tuen”</vt:lpstr>
      <vt:lpstr>PowerPoint-esitys</vt:lpstr>
      <vt:lpstr>Keskiarvoja</vt:lpstr>
      <vt:lpstr>Stödet för lärande i de svenskspråkiga gymnasierna</vt:lpstr>
      <vt:lpstr>PowerPoint-esitys</vt:lpstr>
      <vt:lpstr>Suunta on oikea: Erityisopetuksen ja oppimisen tuen asema on vahvistunut lukioissa             1/2 </vt:lpstr>
      <vt:lpstr>Suunta on oikea: Erityisopetuksen ja oppimisen tuen asema on vahvistunut lukioissa            2/2</vt:lpstr>
      <vt:lpstr>Kehittämissuositukset</vt:lpstr>
      <vt:lpstr>Kehittämissuositukset</vt:lpstr>
      <vt:lpstr>    Lukion erityisopettajan puheenvuoro  Maria Niskakoski, Schildtin lukio, Gradia, Jyväskylä    </vt:lpstr>
      <vt:lpstr>Mistä koostuu oppimisen tuki lukioissa? / Vad innebär stödet för lärande i gymnasierna? </vt:lpstr>
      <vt:lpstr> Paneelin osallistujat</vt:lpstr>
      <vt:lpstr>Päätössanat / slutord</vt:lpstr>
      <vt:lpstr>PowerPoint-esitys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Skantz Suvi</dc:creator>
  <cp:lastModifiedBy>Pullinen Hanna (Karvi)</cp:lastModifiedBy>
  <cp:revision>343</cp:revision>
  <cp:lastPrinted>2012-10-17T07:14:15Z</cp:lastPrinted>
  <dcterms:created xsi:type="dcterms:W3CDTF">2019-04-26T11:56:14Z</dcterms:created>
  <dcterms:modified xsi:type="dcterms:W3CDTF">2024-04-05T12:00:18Z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0x0101007FB73DBF7F5E3045813F1B030B7AB191</vt:lpwstr>
  </property>
</Properties>
</file>