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4814" r:id="rId1"/>
    <p:sldMasterId id="2147484888" r:id="rId2"/>
    <p:sldMasterId id="2147484918" r:id="rId3"/>
    <p:sldMasterId id="2147484935" r:id="rId4"/>
    <p:sldMasterId id="2147484953" r:id="rId5"/>
  </p:sldMasterIdLst>
  <p:notesMasterIdLst>
    <p:notesMasterId r:id="rId47"/>
  </p:notesMasterIdLst>
  <p:handoutMasterIdLst>
    <p:handoutMasterId r:id="rId48"/>
  </p:handoutMasterIdLst>
  <p:sldIdLst>
    <p:sldId id="400" r:id="rId6"/>
    <p:sldId id="1081" r:id="rId7"/>
    <p:sldId id="1056" r:id="rId8"/>
    <p:sldId id="1066" r:id="rId9"/>
    <p:sldId id="989" r:id="rId10"/>
    <p:sldId id="1067" r:id="rId11"/>
    <p:sldId id="1082" r:id="rId12"/>
    <p:sldId id="1045" r:id="rId13"/>
    <p:sldId id="1068" r:id="rId14"/>
    <p:sldId id="1016" r:id="rId15"/>
    <p:sldId id="1046" r:id="rId16"/>
    <p:sldId id="1069" r:id="rId17"/>
    <p:sldId id="1071" r:id="rId18"/>
    <p:sldId id="1047" r:id="rId19"/>
    <p:sldId id="1055" r:id="rId20"/>
    <p:sldId id="1070" r:id="rId21"/>
    <p:sldId id="1029" r:id="rId22"/>
    <p:sldId id="1011" r:id="rId23"/>
    <p:sldId id="1058" r:id="rId24"/>
    <p:sldId id="1027" r:id="rId25"/>
    <p:sldId id="1053" r:id="rId26"/>
    <p:sldId id="1072" r:id="rId27"/>
    <p:sldId id="1049" r:id="rId28"/>
    <p:sldId id="1073" r:id="rId29"/>
    <p:sldId id="1074" r:id="rId30"/>
    <p:sldId id="1075" r:id="rId31"/>
    <p:sldId id="1076" r:id="rId32"/>
    <p:sldId id="1061" r:id="rId33"/>
    <p:sldId id="1060" r:id="rId34"/>
    <p:sldId id="1062" r:id="rId35"/>
    <p:sldId id="1064" r:id="rId36"/>
    <p:sldId id="1077" r:id="rId37"/>
    <p:sldId id="1054" r:id="rId38"/>
    <p:sldId id="1050" r:id="rId39"/>
    <p:sldId id="1083" r:id="rId40"/>
    <p:sldId id="1038" r:id="rId41"/>
    <p:sldId id="1051" r:id="rId42"/>
    <p:sldId id="1078" r:id="rId43"/>
    <p:sldId id="1084" r:id="rId44"/>
    <p:sldId id="1079" r:id="rId45"/>
    <p:sldId id="1080" r:id="rId46"/>
  </p:sldIdLst>
  <p:sldSz cx="12192000" cy="6858000"/>
  <p:notesSz cx="6858000" cy="9926638"/>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Oletusosa" id="{5214F850-CF1E-4A6D-B34C-954A9BAE7B58}">
          <p14:sldIdLst>
            <p14:sldId id="400"/>
            <p14:sldId id="1081"/>
            <p14:sldId id="1056"/>
            <p14:sldId id="1066"/>
            <p14:sldId id="989"/>
            <p14:sldId id="1067"/>
            <p14:sldId id="1082"/>
            <p14:sldId id="1045"/>
            <p14:sldId id="1068"/>
            <p14:sldId id="1016"/>
            <p14:sldId id="1046"/>
            <p14:sldId id="1069"/>
            <p14:sldId id="1071"/>
            <p14:sldId id="1047"/>
            <p14:sldId id="1055"/>
            <p14:sldId id="1070"/>
            <p14:sldId id="1029"/>
            <p14:sldId id="1011"/>
            <p14:sldId id="1058"/>
            <p14:sldId id="1027"/>
            <p14:sldId id="1053"/>
            <p14:sldId id="1072"/>
            <p14:sldId id="1049"/>
            <p14:sldId id="1073"/>
            <p14:sldId id="1074"/>
            <p14:sldId id="1075"/>
            <p14:sldId id="1076"/>
            <p14:sldId id="1061"/>
            <p14:sldId id="1060"/>
            <p14:sldId id="1062"/>
            <p14:sldId id="1064"/>
            <p14:sldId id="1077"/>
            <p14:sldId id="1054"/>
            <p14:sldId id="1050"/>
            <p14:sldId id="1083"/>
            <p14:sldId id="1038"/>
            <p14:sldId id="1051"/>
            <p14:sldId id="1078"/>
            <p14:sldId id="1084"/>
            <p14:sldId id="1079"/>
            <p14:sldId id="1080"/>
          </p14:sldIdLst>
        </p14:section>
      </p14:sectionLst>
    </p:ext>
    <p:ext uri="{EFAFB233-063F-42B5-8137-9DF3F51BA10A}">
      <p15:sldGuideLst xmlns:p15="http://schemas.microsoft.com/office/powerpoint/2012/main">
        <p15:guide id="1" orient="horz" userDrawn="1">
          <p15:clr>
            <a:srgbClr val="A4A3A4"/>
          </p15:clr>
        </p15:guide>
        <p15:guide id="2" pos="455" userDrawn="1">
          <p15:clr>
            <a:srgbClr val="A4A3A4"/>
          </p15:clr>
        </p15:guide>
        <p15:guide id="3" pos="721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48A538-F148-9882-74AA-20DE2847D66F}" name="Kilpeläinen Paula (Karvi)" initials="KP(" userId="S::paula.kilpelainen@karvi.fi::04a3a87e-c536-4950-a727-916ad8312700" providerId="AD"/>
  <p188:author id="{DD45858F-7DEB-CB77-6E6E-82BAFD8DA645}" name="Goman Jani (Karvi)" initials="GJ(" userId="S::jani.goman@karvi.fi::d091c269-cc09-4b56-b744-09c3198875d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i-Kukka Okkonen" initials="MO" lastIdx="1" clrIdx="0">
    <p:extLst>
      <p:ext uri="{19B8F6BF-5375-455C-9EA6-DF929625EA0E}">
        <p15:presenceInfo xmlns:p15="http://schemas.microsoft.com/office/powerpoint/2012/main" userId="S::merikukka.okkonen@faktor.fi::83a715e7-d1c6-4346-80e5-7f1536cc0d53" providerId="AD"/>
      </p:ext>
    </p:extLst>
  </p:cmAuthor>
  <p:cmAuthor id="2" name="Goman Jani (Karvi)" initials="GJ(" lastIdx="5" clrIdx="1">
    <p:extLst>
      <p:ext uri="{19B8F6BF-5375-455C-9EA6-DF929625EA0E}">
        <p15:presenceInfo xmlns:p15="http://schemas.microsoft.com/office/powerpoint/2012/main" userId="S::jani.goman@karvi.fi::d091c269-cc09-4b56-b744-09c3198875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3C8"/>
    <a:srgbClr val="A7D0B3"/>
    <a:srgbClr val="0D93D2"/>
    <a:srgbClr val="378DC4"/>
    <a:srgbClr val="0000FF"/>
    <a:srgbClr val="1573AD"/>
    <a:srgbClr val="1C7EA5"/>
    <a:srgbClr val="EDB354"/>
    <a:srgbClr val="E7EEF7"/>
    <a:srgbClr val="F397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4665" autoAdjust="0"/>
  </p:normalViewPr>
  <p:slideViewPr>
    <p:cSldViewPr snapToGrid="0" snapToObjects="1">
      <p:cViewPr varScale="1">
        <p:scale>
          <a:sx n="122" d="100"/>
          <a:sy n="122" d="100"/>
        </p:scale>
        <p:origin x="96" y="282"/>
      </p:cViewPr>
      <p:guideLst>
        <p:guide orient="horz"/>
        <p:guide pos="455"/>
        <p:guide pos="7213"/>
      </p:guideLst>
    </p:cSldViewPr>
  </p:slideViewPr>
  <p:notesTextViewPr>
    <p:cViewPr>
      <p:scale>
        <a:sx n="3" d="2"/>
        <a:sy n="3" d="2"/>
      </p:scale>
      <p:origin x="0" y="0"/>
    </p:cViewPr>
  </p:notesTextViewPr>
  <p:sorterViewPr>
    <p:cViewPr>
      <p:scale>
        <a:sx n="89" d="100"/>
        <a:sy n="8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2/13/2024</a:t>
            </a:fld>
            <a:endParaRPr lang="fi-FI"/>
          </a:p>
        </p:txBody>
      </p:sp>
      <p:sp>
        <p:nvSpPr>
          <p:cNvPr id="4" name="Footer Placehold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pPr>
              <a:defRPr/>
            </a:pPr>
            <a:fld id="{2666334D-7A27-9F43-9EC7-CCD7CF254AD1}" type="slidenum">
              <a:rPr lang="fi-FI"/>
              <a:pPr>
                <a:defRPr/>
              </a:pPr>
              <a:t>‹#›</a:t>
            </a:fld>
            <a:endParaRPr lang="fi-FI"/>
          </a:p>
        </p:txBody>
      </p:sp>
    </p:spTree>
    <p:extLst>
      <p:ext uri="{BB962C8B-B14F-4D97-AF65-F5344CB8AC3E}">
        <p14:creationId xmlns:p14="http://schemas.microsoft.com/office/powerpoint/2010/main" val="1107805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84613" y="0"/>
            <a:ext cx="2971800"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CBA4E3A-D2E6-4947-B46E-18DB598EA3A1}" type="datetime1">
              <a:rPr lang="fi-FI"/>
              <a:pPr>
                <a:defRPr/>
              </a:pPr>
              <a:t>13.2.2024</a:t>
            </a:fld>
            <a:endParaRPr lang="fi-FI"/>
          </a:p>
        </p:txBody>
      </p:sp>
      <p:sp>
        <p:nvSpPr>
          <p:cNvPr id="4" name="Slide Image Placeholder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F0889F7-7C3B-BA40-BE46-7E19F6C05879}" type="slidenum">
              <a:rPr lang="fi-FI"/>
              <a:pPr>
                <a:defRPr/>
              </a:pPr>
              <a:t>‹#›</a:t>
            </a:fld>
            <a:endParaRPr lang="fi-FI"/>
          </a:p>
        </p:txBody>
      </p:sp>
    </p:spTree>
    <p:extLst>
      <p:ext uri="{BB962C8B-B14F-4D97-AF65-F5344CB8AC3E}">
        <p14:creationId xmlns:p14="http://schemas.microsoft.com/office/powerpoint/2010/main" val="148483771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b="0" i="0" dirty="0"/>
          </a:p>
        </p:txBody>
      </p:sp>
      <p:sp>
        <p:nvSpPr>
          <p:cNvPr id="4" name="Dian numeron paikkamerkki 3"/>
          <p:cNvSpPr>
            <a:spLocks noGrp="1"/>
          </p:cNvSpPr>
          <p:nvPr>
            <p:ph type="sldNum" sz="quarter" idx="5"/>
          </p:nvPr>
        </p:nvSpPr>
        <p:spPr/>
        <p:txBody>
          <a:bodyPr/>
          <a:lstStyle/>
          <a:p>
            <a:pPr defTabSz="458434" fontAlgn="base">
              <a:spcBef>
                <a:spcPct val="0"/>
              </a:spcBef>
              <a:spcAft>
                <a:spcPct val="0"/>
              </a:spcAft>
              <a:defRPr/>
            </a:pPr>
            <a:fld id="{9F0889F7-7C3B-BA40-BE46-7E19F6C05879}" type="slidenum">
              <a:rPr lang="fi-FI">
                <a:solidFill>
                  <a:prstClr val="black"/>
                </a:solidFill>
                <a:latin typeface="Arial" charset="0"/>
                <a:ea typeface="ＭＳ Ｐゴシック" charset="0"/>
              </a:rPr>
              <a:pPr defTabSz="458434" fontAlgn="base">
                <a:spcBef>
                  <a:spcPct val="0"/>
                </a:spcBef>
                <a:spcAft>
                  <a:spcPct val="0"/>
                </a:spcAft>
                <a:defRPr/>
              </a:pPr>
              <a:t>1</a:t>
            </a:fld>
            <a:endParaRPr lang="fi-FI">
              <a:solidFill>
                <a:prstClr val="black"/>
              </a:solidFill>
              <a:latin typeface="Arial" charset="0"/>
              <a:ea typeface="ＭＳ Ｐゴシック" charset="0"/>
            </a:endParaRPr>
          </a:p>
        </p:txBody>
      </p:sp>
    </p:spTree>
    <p:extLst>
      <p:ext uri="{BB962C8B-B14F-4D97-AF65-F5344CB8AC3E}">
        <p14:creationId xmlns:p14="http://schemas.microsoft.com/office/powerpoint/2010/main" val="238825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F0889F7-7C3B-BA40-BE46-7E19F6C05879}" type="slidenum">
              <a:rPr kumimoji="0" lang="fi-FI"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648598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F0889F7-7C3B-BA40-BE46-7E19F6C05879}" type="slidenum">
              <a:rPr kumimoji="0" lang="fi-FI"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fi-FI"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29959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F0889F7-7C3B-BA40-BE46-7E19F6C05879}" type="slidenum">
              <a:rPr kumimoji="0" lang="fi-FI"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fi-FI"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37762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F0889F7-7C3B-BA40-BE46-7E19F6C05879}" type="slidenum">
              <a:rPr kumimoji="0" lang="fi-FI"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fi-FI"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70736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F0889F7-7C3B-BA40-BE46-7E19F6C05879}" type="slidenum">
              <a:rPr kumimoji="0" lang="fi-FI"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fi-FI"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331761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valkoisella yläosalla">
    <p:bg>
      <p:bgPr>
        <a:solidFill>
          <a:schemeClr val="bg1"/>
        </a:solidFill>
        <a:effectLst/>
      </p:bgPr>
    </p:bg>
    <p:spTree>
      <p:nvGrpSpPr>
        <p:cNvPr id="1" name=""/>
        <p:cNvGrpSpPr/>
        <p:nvPr/>
      </p:nvGrpSpPr>
      <p:grpSpPr>
        <a:xfrm>
          <a:off x="0" y="0"/>
          <a:ext cx="0" cy="0"/>
          <a:chOff x="0" y="0"/>
          <a:chExt cx="0" cy="0"/>
        </a:xfrm>
      </p:grpSpPr>
      <p:sp>
        <p:nvSpPr>
          <p:cNvPr id="7" name="Vapaamuotoinen: Muoto 6">
            <a:extLst>
              <a:ext uri="{FF2B5EF4-FFF2-40B4-BE49-F238E27FC236}">
                <a16:creationId xmlns:a16="http://schemas.microsoft.com/office/drawing/2014/main" id="{A8624717-6579-4108-8822-5868869BFBE2}"/>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5107577" y="2945332"/>
            <a:ext cx="6768133" cy="2123266"/>
          </a:xfrm>
          <a:prstGeom prst="rect">
            <a:avLst/>
          </a:prstGeom>
        </p:spPr>
        <p:txBody>
          <a:bodyPr lIns="0" tIns="0" rIns="0" bIns="0" anchor="b">
            <a:noAutofit/>
          </a:bodyPr>
          <a:lstStyle>
            <a:lvl1pPr algn="l">
              <a:lnSpc>
                <a:spcPct val="80000"/>
              </a:lnSpc>
              <a:defRPr sz="6600" b="1" spc="-15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6" name="Subtitle 2"/>
          <p:cNvSpPr>
            <a:spLocks noGrp="1"/>
          </p:cNvSpPr>
          <p:nvPr userDrawn="1">
            <p:ph type="subTitle" idx="1"/>
          </p:nvPr>
        </p:nvSpPr>
        <p:spPr>
          <a:xfrm>
            <a:off x="5107576" y="5329855"/>
            <a:ext cx="6768133" cy="731311"/>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3" name="Kuva 12">
            <a:extLst>
              <a:ext uri="{FF2B5EF4-FFF2-40B4-BE49-F238E27FC236}">
                <a16:creationId xmlns:a16="http://schemas.microsoft.com/office/drawing/2014/main" id="{9E59EEDD-EC4E-4BE9-B0CF-307A8AF9BA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1056"/>
            <a:ext cx="3883843" cy="1762799"/>
          </a:xfrm>
          <a:prstGeom prst="rect">
            <a:avLst/>
          </a:prstGeom>
        </p:spPr>
      </p:pic>
      <p:sp>
        <p:nvSpPr>
          <p:cNvPr id="10" name="Vapaamuotoinen: Muoto 9">
            <a:extLst>
              <a:ext uri="{FF2B5EF4-FFF2-40B4-BE49-F238E27FC236}">
                <a16:creationId xmlns:a16="http://schemas.microsoft.com/office/drawing/2014/main" id="{3902340E-5017-42B8-BD74-15ACF0A672AD}"/>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Vapaamuotoinen: Muoto 11">
            <a:extLst>
              <a:ext uri="{FF2B5EF4-FFF2-40B4-BE49-F238E27FC236}">
                <a16:creationId xmlns:a16="http://schemas.microsoft.com/office/drawing/2014/main" id="{451C1F37-4CC1-4448-B32A-A93A992D8028}"/>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88154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 kuvio">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13.2.2024</a:t>
            </a:fld>
            <a:endParaRPr lang="fi-FI"/>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Kuva 12">
            <a:extLst>
              <a:ext uri="{FF2B5EF4-FFF2-40B4-BE49-F238E27FC236}">
                <a16:creationId xmlns:a16="http://schemas.microsoft.com/office/drawing/2014/main" id="{79031326-596C-4623-8157-C4FBFE2828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34" y="6045445"/>
            <a:ext cx="1783907" cy="809680"/>
          </a:xfrm>
          <a:prstGeom prst="rect">
            <a:avLst/>
          </a:prstGeom>
        </p:spPr>
      </p:pic>
      <p:sp>
        <p:nvSpPr>
          <p:cNvPr id="12" name="Vapaamuotoinen: Muoto 11">
            <a:extLst>
              <a:ext uri="{FF2B5EF4-FFF2-40B4-BE49-F238E27FC236}">
                <a16:creationId xmlns:a16="http://schemas.microsoft.com/office/drawing/2014/main" id="{51D41A45-43E6-457A-B149-72ED8CECB2A7}"/>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26132C77-0126-449E-B529-19A28D32563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1119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13.2.2024</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2897151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 tekstipalsta + kuv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13.2.2024</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4266501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 tekstipalsta + kuva + kuvi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13.2.2024</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34" y="6045445"/>
            <a:ext cx="1783907" cy="809680"/>
          </a:xfrm>
          <a:prstGeom prst="rect">
            <a:avLst/>
          </a:prstGeom>
        </p:spPr>
      </p:pic>
      <p:sp>
        <p:nvSpPr>
          <p:cNvPr id="13" name="Vapaamuotoinen: Muoto 12">
            <a:extLst>
              <a:ext uri="{FF2B5EF4-FFF2-40B4-BE49-F238E27FC236}">
                <a16:creationId xmlns:a16="http://schemas.microsoft.com/office/drawing/2014/main" id="{5C44CB59-1B4F-4084-940B-6183553AF038}"/>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5CBC45A6-3B94-43D3-981F-049DEF451E7F}"/>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646791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13.2.2024</a:t>
            </a:fld>
            <a:endParaRPr lang="fi-FI"/>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7" name="Kuva 6">
            <a:extLst>
              <a:ext uri="{FF2B5EF4-FFF2-40B4-BE49-F238E27FC236}">
                <a16:creationId xmlns:a16="http://schemas.microsoft.com/office/drawing/2014/main" id="{0A38C556-5FC8-4681-B9DB-468D99BCAC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1737901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tsikko + kuvi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6722197"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13.2.2024</a:t>
            </a:fld>
            <a:endParaRPr lang="fi-FI"/>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7" name="Kuva 6">
            <a:extLst>
              <a:ext uri="{FF2B5EF4-FFF2-40B4-BE49-F238E27FC236}">
                <a16:creationId xmlns:a16="http://schemas.microsoft.com/office/drawing/2014/main" id="{0A38C556-5FC8-4681-B9DB-468D99BCAC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34" y="6045445"/>
            <a:ext cx="1783907" cy="809680"/>
          </a:xfrm>
          <a:prstGeom prst="rect">
            <a:avLst/>
          </a:prstGeom>
        </p:spPr>
      </p:pic>
      <p:sp>
        <p:nvSpPr>
          <p:cNvPr id="8" name="Vapaamuotoinen: Muoto 7">
            <a:extLst>
              <a:ext uri="{FF2B5EF4-FFF2-40B4-BE49-F238E27FC236}">
                <a16:creationId xmlns:a16="http://schemas.microsoft.com/office/drawing/2014/main" id="{62C63C96-A267-47D3-B41B-9AD7D61B314A}"/>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Vapaamuotoinen: Muoto 8">
            <a:extLst>
              <a:ext uri="{FF2B5EF4-FFF2-40B4-BE49-F238E27FC236}">
                <a16:creationId xmlns:a16="http://schemas.microsoft.com/office/drawing/2014/main" id="{D2E8CE73-9BF6-4360-90C2-466273E512D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8441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6587067" y="6298084"/>
            <a:ext cx="4826000" cy="185738"/>
          </a:xfrm>
        </p:spPr>
        <p:txBody>
          <a:bodyPr/>
          <a:lstStyle>
            <a:lvl1pPr>
              <a:defRPr/>
            </a:lvl1pPr>
          </a:lstStyle>
          <a:p>
            <a:pPr>
              <a:defRPr/>
            </a:pPr>
            <a:fld id="{8619F22D-1183-408D-8AA6-A22F3114EC0B}" type="datetime1">
              <a:rPr lang="fi-FI" smtClean="0"/>
              <a:t>13.2.2024</a:t>
            </a:fld>
            <a:endParaRPr lang="fi-FI"/>
          </a:p>
        </p:txBody>
      </p:sp>
      <p:sp>
        <p:nvSpPr>
          <p:cNvPr id="14"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6" name="Kuva 5">
            <a:extLst>
              <a:ext uri="{FF2B5EF4-FFF2-40B4-BE49-F238E27FC236}">
                <a16:creationId xmlns:a16="http://schemas.microsoft.com/office/drawing/2014/main" id="{3074A1D7-D388-4E58-973D-F47BBAC824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3031499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100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nsi valkoisella yläosalla">
    <p:bg>
      <p:bgPr>
        <a:solidFill>
          <a:schemeClr val="bg1"/>
        </a:solidFill>
        <a:effectLst/>
      </p:bgPr>
    </p:bg>
    <p:spTree>
      <p:nvGrpSpPr>
        <p:cNvPr id="1" name=""/>
        <p:cNvGrpSpPr/>
        <p:nvPr/>
      </p:nvGrpSpPr>
      <p:grpSpPr>
        <a:xfrm>
          <a:off x="0" y="0"/>
          <a:ext cx="0" cy="0"/>
          <a:chOff x="0" y="0"/>
          <a:chExt cx="0" cy="0"/>
        </a:xfrm>
      </p:grpSpPr>
      <p:sp>
        <p:nvSpPr>
          <p:cNvPr id="7" name="Vapaamuotoinen: Muoto 6">
            <a:extLst>
              <a:ext uri="{FF2B5EF4-FFF2-40B4-BE49-F238E27FC236}">
                <a16:creationId xmlns:a16="http://schemas.microsoft.com/office/drawing/2014/main" id="{A8624717-6579-4108-8822-5868869BFBE2}"/>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5107577" y="2945332"/>
            <a:ext cx="6768133" cy="2123266"/>
          </a:xfrm>
          <a:prstGeom prst="rect">
            <a:avLst/>
          </a:prstGeom>
        </p:spPr>
        <p:txBody>
          <a:bodyPr lIns="0" tIns="0" rIns="0" bIns="0" anchor="b">
            <a:noAutofit/>
          </a:bodyPr>
          <a:lstStyle>
            <a:lvl1pPr algn="l">
              <a:lnSpc>
                <a:spcPct val="80000"/>
              </a:lnSpc>
              <a:defRPr sz="6600" b="1" spc="-15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6" name="Subtitle 2"/>
          <p:cNvSpPr>
            <a:spLocks noGrp="1"/>
          </p:cNvSpPr>
          <p:nvPr userDrawn="1">
            <p:ph type="subTitle" idx="1"/>
          </p:nvPr>
        </p:nvSpPr>
        <p:spPr>
          <a:xfrm>
            <a:off x="5107576" y="5329855"/>
            <a:ext cx="6768133" cy="731311"/>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3" name="Kuva 12">
            <a:extLst>
              <a:ext uri="{FF2B5EF4-FFF2-40B4-BE49-F238E27FC236}">
                <a16:creationId xmlns:a16="http://schemas.microsoft.com/office/drawing/2014/main" id="{9E59EEDD-EC4E-4BE9-B0CF-307A8AF9BAE2}"/>
              </a:ext>
            </a:extLst>
          </p:cNvPr>
          <p:cNvPicPr>
            <a:picLocks noChangeAspect="1"/>
          </p:cNvPicPr>
          <p:nvPr userDrawn="1"/>
        </p:nvPicPr>
        <p:blipFill>
          <a:blip r:embed="rId2"/>
          <a:stretch>
            <a:fillRect/>
          </a:stretch>
        </p:blipFill>
        <p:spPr>
          <a:xfrm>
            <a:off x="-2" y="-11056"/>
            <a:ext cx="3883843" cy="1762799"/>
          </a:xfrm>
          <a:prstGeom prst="rect">
            <a:avLst/>
          </a:prstGeom>
        </p:spPr>
      </p:pic>
      <p:sp>
        <p:nvSpPr>
          <p:cNvPr id="10" name="Vapaamuotoinen: Muoto 9">
            <a:extLst>
              <a:ext uri="{FF2B5EF4-FFF2-40B4-BE49-F238E27FC236}">
                <a16:creationId xmlns:a16="http://schemas.microsoft.com/office/drawing/2014/main" id="{3902340E-5017-42B8-BD74-15ACF0A672AD}"/>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Vapaamuotoinen: Muoto 11">
            <a:extLst>
              <a:ext uri="{FF2B5EF4-FFF2-40B4-BE49-F238E27FC236}">
                <a16:creationId xmlns:a16="http://schemas.microsoft.com/office/drawing/2014/main" id="{451C1F37-4CC1-4448-B32A-A93A992D8028}"/>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404477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Kuvallinen kansi sinisellä tekstillä">
    <p:bg>
      <p:bgPr>
        <a:solidFill>
          <a:schemeClr val="bg1"/>
        </a:solidFill>
        <a:effectLst/>
      </p:bgPr>
    </p:bg>
    <p:spTree>
      <p:nvGrpSpPr>
        <p:cNvPr id="1" name=""/>
        <p:cNvGrpSpPr/>
        <p:nvPr/>
      </p:nvGrpSpPr>
      <p:grpSpPr>
        <a:xfrm>
          <a:off x="0" y="0"/>
          <a:ext cx="0" cy="0"/>
          <a:chOff x="0" y="0"/>
          <a:chExt cx="0" cy="0"/>
        </a:xfrm>
      </p:grpSpPr>
      <p:sp>
        <p:nvSpPr>
          <p:cNvPr id="7" name="Vapaamuotoinen: Muoto 6">
            <a:extLst>
              <a:ext uri="{FF2B5EF4-FFF2-40B4-BE49-F238E27FC236}">
                <a16:creationId xmlns:a16="http://schemas.microsoft.com/office/drawing/2014/main" id="{A8624717-6579-4108-8822-5868869BFBE2}"/>
              </a:ext>
            </a:extLst>
          </p:cNvPr>
          <p:cNvSpPr/>
          <p:nvPr userDrawn="1"/>
        </p:nvSpPr>
        <p:spPr>
          <a:xfrm>
            <a:off x="0" y="2699656"/>
            <a:ext cx="12199620" cy="4165963"/>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5107577" y="405332"/>
            <a:ext cx="6768133" cy="2123266"/>
          </a:xfrm>
          <a:prstGeom prst="rect">
            <a:avLst/>
          </a:prstGeom>
        </p:spPr>
        <p:txBody>
          <a:bodyPr lIns="0" tIns="0" rIns="0" bIns="0" anchor="b">
            <a:noAutofit/>
          </a:bodyPr>
          <a:lstStyle>
            <a:lvl1pPr algn="l">
              <a:lnSpc>
                <a:spcPct val="80000"/>
              </a:lnSpc>
              <a:defRPr sz="6600" b="1" spc="-15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6" name="Subtitle 2"/>
          <p:cNvSpPr>
            <a:spLocks noGrp="1"/>
          </p:cNvSpPr>
          <p:nvPr userDrawn="1">
            <p:ph type="subTitle" idx="1"/>
          </p:nvPr>
        </p:nvSpPr>
        <p:spPr>
          <a:xfrm>
            <a:off x="5107576" y="6061166"/>
            <a:ext cx="6768133" cy="731311"/>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3" name="Kuva 12">
            <a:extLst>
              <a:ext uri="{FF2B5EF4-FFF2-40B4-BE49-F238E27FC236}">
                <a16:creationId xmlns:a16="http://schemas.microsoft.com/office/drawing/2014/main" id="{9E59EEDD-EC4E-4BE9-B0CF-307A8AF9BAE2}"/>
              </a:ext>
            </a:extLst>
          </p:cNvPr>
          <p:cNvPicPr>
            <a:picLocks noChangeAspect="1"/>
          </p:cNvPicPr>
          <p:nvPr userDrawn="1"/>
        </p:nvPicPr>
        <p:blipFill>
          <a:blip r:embed="rId2"/>
          <a:stretch>
            <a:fillRect/>
          </a:stretch>
        </p:blipFill>
        <p:spPr>
          <a:xfrm>
            <a:off x="-2" y="-11056"/>
            <a:ext cx="3883843" cy="1762799"/>
          </a:xfrm>
          <a:prstGeom prst="rect">
            <a:avLst/>
          </a:prstGeom>
        </p:spPr>
      </p:pic>
      <p:sp>
        <p:nvSpPr>
          <p:cNvPr id="10" name="Vapaamuotoinen: Muoto 9">
            <a:extLst>
              <a:ext uri="{FF2B5EF4-FFF2-40B4-BE49-F238E27FC236}">
                <a16:creationId xmlns:a16="http://schemas.microsoft.com/office/drawing/2014/main" id="{3902340E-5017-42B8-BD74-15ACF0A672AD}"/>
              </a:ext>
            </a:extLst>
          </p:cNvPr>
          <p:cNvSpPr/>
          <p:nvPr userDrawn="1"/>
        </p:nvSpPr>
        <p:spPr>
          <a:xfrm>
            <a:off x="1087752" y="2698392"/>
            <a:ext cx="4028531" cy="416553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Vapaamuotoinen: Muoto 11">
            <a:extLst>
              <a:ext uri="{FF2B5EF4-FFF2-40B4-BE49-F238E27FC236}">
                <a16:creationId xmlns:a16="http://schemas.microsoft.com/office/drawing/2014/main" id="{451C1F37-4CC1-4448-B32A-A93A992D8028}"/>
              </a:ext>
            </a:extLst>
          </p:cNvPr>
          <p:cNvSpPr/>
          <p:nvPr userDrawn="1"/>
        </p:nvSpPr>
        <p:spPr>
          <a:xfrm>
            <a:off x="646611" y="5486971"/>
            <a:ext cx="3051493" cy="1371347"/>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16719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uvallinen kansi sinisellä tekstillä">
    <p:bg>
      <p:bgPr>
        <a:solidFill>
          <a:schemeClr val="bg1"/>
        </a:solidFill>
        <a:effectLst/>
      </p:bgPr>
    </p:bg>
    <p:spTree>
      <p:nvGrpSpPr>
        <p:cNvPr id="1" name=""/>
        <p:cNvGrpSpPr/>
        <p:nvPr/>
      </p:nvGrpSpPr>
      <p:grpSpPr>
        <a:xfrm>
          <a:off x="0" y="0"/>
          <a:ext cx="0" cy="0"/>
          <a:chOff x="0" y="0"/>
          <a:chExt cx="0" cy="0"/>
        </a:xfrm>
      </p:grpSpPr>
      <p:sp>
        <p:nvSpPr>
          <p:cNvPr id="7" name="Vapaamuotoinen: Muoto 6">
            <a:extLst>
              <a:ext uri="{FF2B5EF4-FFF2-40B4-BE49-F238E27FC236}">
                <a16:creationId xmlns:a16="http://schemas.microsoft.com/office/drawing/2014/main" id="{A8624717-6579-4108-8822-5868869BFBE2}"/>
              </a:ext>
            </a:extLst>
          </p:cNvPr>
          <p:cNvSpPr/>
          <p:nvPr userDrawn="1"/>
        </p:nvSpPr>
        <p:spPr>
          <a:xfrm>
            <a:off x="0" y="2699656"/>
            <a:ext cx="12199620" cy="4165963"/>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5107577" y="405332"/>
            <a:ext cx="6768133" cy="2123266"/>
          </a:xfrm>
          <a:prstGeom prst="rect">
            <a:avLst/>
          </a:prstGeom>
        </p:spPr>
        <p:txBody>
          <a:bodyPr lIns="0" tIns="0" rIns="0" bIns="0" anchor="b">
            <a:noAutofit/>
          </a:bodyPr>
          <a:lstStyle>
            <a:lvl1pPr algn="l">
              <a:lnSpc>
                <a:spcPct val="80000"/>
              </a:lnSpc>
              <a:defRPr sz="6600" b="1" spc="-15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6" name="Subtitle 2"/>
          <p:cNvSpPr>
            <a:spLocks noGrp="1"/>
          </p:cNvSpPr>
          <p:nvPr userDrawn="1">
            <p:ph type="subTitle" idx="1"/>
          </p:nvPr>
        </p:nvSpPr>
        <p:spPr>
          <a:xfrm>
            <a:off x="5107576" y="6061166"/>
            <a:ext cx="6768133" cy="731311"/>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3" name="Kuva 12">
            <a:extLst>
              <a:ext uri="{FF2B5EF4-FFF2-40B4-BE49-F238E27FC236}">
                <a16:creationId xmlns:a16="http://schemas.microsoft.com/office/drawing/2014/main" id="{9E59EEDD-EC4E-4BE9-B0CF-307A8AF9BA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1056"/>
            <a:ext cx="3883843" cy="1762799"/>
          </a:xfrm>
          <a:prstGeom prst="rect">
            <a:avLst/>
          </a:prstGeom>
        </p:spPr>
      </p:pic>
      <p:sp>
        <p:nvSpPr>
          <p:cNvPr id="10" name="Vapaamuotoinen: Muoto 9">
            <a:extLst>
              <a:ext uri="{FF2B5EF4-FFF2-40B4-BE49-F238E27FC236}">
                <a16:creationId xmlns:a16="http://schemas.microsoft.com/office/drawing/2014/main" id="{3902340E-5017-42B8-BD74-15ACF0A672AD}"/>
              </a:ext>
            </a:extLst>
          </p:cNvPr>
          <p:cNvSpPr/>
          <p:nvPr userDrawn="1"/>
        </p:nvSpPr>
        <p:spPr>
          <a:xfrm>
            <a:off x="1087752" y="2698392"/>
            <a:ext cx="4028531" cy="416553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Vapaamuotoinen: Muoto 11">
            <a:extLst>
              <a:ext uri="{FF2B5EF4-FFF2-40B4-BE49-F238E27FC236}">
                <a16:creationId xmlns:a16="http://schemas.microsoft.com/office/drawing/2014/main" id="{451C1F37-4CC1-4448-B32A-A93A992D8028}"/>
              </a:ext>
            </a:extLst>
          </p:cNvPr>
          <p:cNvSpPr/>
          <p:nvPr userDrawn="1"/>
        </p:nvSpPr>
        <p:spPr>
          <a:xfrm>
            <a:off x="646611" y="5486971"/>
            <a:ext cx="3051493" cy="1371347"/>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904104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inen kansi">
    <p:bg>
      <p:bgPr>
        <a:solidFill>
          <a:srgbClr val="378DC4"/>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4914900" y="29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8D08D294-216F-442D-97F7-E95BB942B012}"/>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7BC346B6-D59F-4922-88E5-422A8B3E4AA0}"/>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6" name="Subtitle 2"/>
          <p:cNvSpPr>
            <a:spLocks noGrp="1"/>
          </p:cNvSpPr>
          <p:nvPr userDrawn="1">
            <p:ph type="subTitle" idx="1"/>
          </p:nvPr>
        </p:nvSpPr>
        <p:spPr>
          <a:xfrm>
            <a:off x="4914899" y="5283200"/>
            <a:ext cx="6536267" cy="577398"/>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0" name="Kuva 9">
            <a:extLst>
              <a:ext uri="{FF2B5EF4-FFF2-40B4-BE49-F238E27FC236}">
                <a16:creationId xmlns:a16="http://schemas.microsoft.com/office/drawing/2014/main" id="{28DD16B1-C813-4162-9E56-887B1E2D6219}"/>
              </a:ext>
            </a:extLst>
          </p:cNvPr>
          <p:cNvPicPr>
            <a:picLocks noChangeAspect="1"/>
          </p:cNvPicPr>
          <p:nvPr userDrawn="1"/>
        </p:nvPicPr>
        <p:blipFill>
          <a:blip r:embed="rId2"/>
          <a:stretch>
            <a:fillRect/>
          </a:stretch>
        </p:blipFill>
        <p:spPr>
          <a:xfrm>
            <a:off x="0" y="-12700"/>
            <a:ext cx="3883841" cy="1762798"/>
          </a:xfrm>
          <a:prstGeom prst="rect">
            <a:avLst/>
          </a:prstGeom>
        </p:spPr>
      </p:pic>
    </p:spTree>
    <p:extLst>
      <p:ext uri="{BB962C8B-B14F-4D97-AF65-F5344CB8AC3E}">
        <p14:creationId xmlns:p14="http://schemas.microsoft.com/office/powerpoint/2010/main" val="2356827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inen kansi kuvalla">
    <p:bg>
      <p:bgPr>
        <a:solidFill>
          <a:schemeClr val="bg1"/>
        </a:solidFill>
        <a:effectLst/>
      </p:bgPr>
    </p:bg>
    <p:spTree>
      <p:nvGrpSpPr>
        <p:cNvPr id="1" name=""/>
        <p:cNvGrpSpPr/>
        <p:nvPr/>
      </p:nvGrpSpPr>
      <p:grpSpPr>
        <a:xfrm>
          <a:off x="0" y="0"/>
          <a:ext cx="0" cy="0"/>
          <a:chOff x="0" y="0"/>
          <a:chExt cx="0" cy="0"/>
        </a:xfrm>
      </p:grpSpPr>
      <p:sp>
        <p:nvSpPr>
          <p:cNvPr id="4" name="Vapaamuotoinen: Muoto 3">
            <a:extLst>
              <a:ext uri="{FF2B5EF4-FFF2-40B4-BE49-F238E27FC236}">
                <a16:creationId xmlns:a16="http://schemas.microsoft.com/office/drawing/2014/main" id="{A9BAFD28-F1A4-4B74-A669-43891398B979}"/>
              </a:ext>
            </a:extLst>
          </p:cNvPr>
          <p:cNvSpPr/>
          <p:nvPr userDrawn="1"/>
        </p:nvSpPr>
        <p:spPr>
          <a:xfrm>
            <a:off x="0" y="-7620"/>
            <a:ext cx="5113020" cy="6865620"/>
          </a:xfrm>
          <a:custGeom>
            <a:avLst/>
            <a:gdLst>
              <a:gd name="connsiteX0" fmla="*/ 5113020 w 5113020"/>
              <a:gd name="connsiteY0" fmla="*/ 0 h 6880860"/>
              <a:gd name="connsiteX1" fmla="*/ 2979420 w 5113020"/>
              <a:gd name="connsiteY1" fmla="*/ 6880860 h 6880860"/>
              <a:gd name="connsiteX2" fmla="*/ 0 w 5113020"/>
              <a:gd name="connsiteY2" fmla="*/ 6865620 h 6880860"/>
              <a:gd name="connsiteX3" fmla="*/ 0 w 5113020"/>
              <a:gd name="connsiteY3" fmla="*/ 0 h 6880860"/>
              <a:gd name="connsiteX4" fmla="*/ 5113020 w 5113020"/>
              <a:gd name="connsiteY4" fmla="*/ 0 h 6880860"/>
              <a:gd name="connsiteX0" fmla="*/ 5113020 w 5113020"/>
              <a:gd name="connsiteY0" fmla="*/ 0 h 6865620"/>
              <a:gd name="connsiteX1" fmla="*/ 2998470 w 5113020"/>
              <a:gd name="connsiteY1" fmla="*/ 6864985 h 6865620"/>
              <a:gd name="connsiteX2" fmla="*/ 0 w 5113020"/>
              <a:gd name="connsiteY2" fmla="*/ 6865620 h 6865620"/>
              <a:gd name="connsiteX3" fmla="*/ 0 w 5113020"/>
              <a:gd name="connsiteY3" fmla="*/ 0 h 6865620"/>
              <a:gd name="connsiteX4" fmla="*/ 5113020 w 5113020"/>
              <a:gd name="connsiteY4" fmla="*/ 0 h 686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020" h="6865620">
                <a:moveTo>
                  <a:pt x="5113020" y="0"/>
                </a:moveTo>
                <a:lnTo>
                  <a:pt x="2998470" y="6864985"/>
                </a:lnTo>
                <a:lnTo>
                  <a:pt x="0" y="6865620"/>
                </a:lnTo>
                <a:lnTo>
                  <a:pt x="0" y="0"/>
                </a:lnTo>
                <a:lnTo>
                  <a:pt x="5113020" y="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4914900" y="42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D120851B-61D6-4A60-9BF0-66474664A6B6}"/>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06E93023-C6AC-41E1-8879-6661246D8B0B}"/>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0" name="Kuva 9">
            <a:extLst>
              <a:ext uri="{FF2B5EF4-FFF2-40B4-BE49-F238E27FC236}">
                <a16:creationId xmlns:a16="http://schemas.microsoft.com/office/drawing/2014/main" id="{28DD16B1-C813-4162-9E56-887B1E2D6219}"/>
              </a:ext>
            </a:extLst>
          </p:cNvPr>
          <p:cNvPicPr>
            <a:picLocks noChangeAspect="1"/>
          </p:cNvPicPr>
          <p:nvPr userDrawn="1"/>
        </p:nvPicPr>
        <p:blipFill>
          <a:blip r:embed="rId2"/>
          <a:stretch>
            <a:fillRect/>
          </a:stretch>
        </p:blipFill>
        <p:spPr>
          <a:xfrm>
            <a:off x="0" y="-12700"/>
            <a:ext cx="3883841" cy="1762798"/>
          </a:xfrm>
          <a:prstGeom prst="rect">
            <a:avLst/>
          </a:prstGeom>
        </p:spPr>
      </p:pic>
    </p:spTree>
    <p:extLst>
      <p:ext uri="{BB962C8B-B14F-4D97-AF65-F5344CB8AC3E}">
        <p14:creationId xmlns:p14="http://schemas.microsoft.com/office/powerpoint/2010/main" val="4016645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kansi valkoisella yläosalla">
    <p:bg>
      <p:bgPr>
        <a:solidFill>
          <a:schemeClr val="bg1"/>
        </a:solidFill>
        <a:effectLst/>
      </p:bgPr>
    </p:bg>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029CD026-7F47-4F87-91D1-C3689AB46A9A}"/>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Vapaamuotoinen: Muoto 6">
            <a:extLst>
              <a:ext uri="{FF2B5EF4-FFF2-40B4-BE49-F238E27FC236}">
                <a16:creationId xmlns:a16="http://schemas.microsoft.com/office/drawing/2014/main" id="{E64FDC42-703A-4571-A80D-821190DDF7E1}"/>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Vapaamuotoinen: Muoto 7">
            <a:extLst>
              <a:ext uri="{FF2B5EF4-FFF2-40B4-BE49-F238E27FC236}">
                <a16:creationId xmlns:a16="http://schemas.microsoft.com/office/drawing/2014/main" id="{41B4A677-B136-4726-BB6A-E265255E727D}"/>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 name="Title 1"/>
          <p:cNvSpPr>
            <a:spLocks noGrp="1"/>
          </p:cNvSpPr>
          <p:nvPr>
            <p:ph type="ctrTitle"/>
          </p:nvPr>
        </p:nvSpPr>
        <p:spPr>
          <a:xfrm>
            <a:off x="5116282" y="446399"/>
            <a:ext cx="7083337" cy="1146181"/>
          </a:xfrm>
          <a:prstGeom prst="rect">
            <a:avLst/>
          </a:prstGeom>
        </p:spPr>
        <p:txBody>
          <a:bodyPr lIns="0" tIns="0" rIns="0" bIns="0" anchor="t">
            <a:noAutofit/>
          </a:bodyPr>
          <a:lstStyle>
            <a:lvl1pPr algn="l">
              <a:lnSpc>
                <a:spcPct val="80000"/>
              </a:lnSpc>
              <a:defRPr sz="4400" b="1" spc="-20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9" name="Kuva 8">
            <a:extLst>
              <a:ext uri="{FF2B5EF4-FFF2-40B4-BE49-F238E27FC236}">
                <a16:creationId xmlns:a16="http://schemas.microsoft.com/office/drawing/2014/main" id="{45B6EE55-8538-4484-AA72-6F4F69FCF49C}"/>
              </a:ext>
            </a:extLst>
          </p:cNvPr>
          <p:cNvPicPr>
            <a:picLocks noChangeAspect="1"/>
          </p:cNvPicPr>
          <p:nvPr userDrawn="1"/>
        </p:nvPicPr>
        <p:blipFill>
          <a:blip r:embed="rId2"/>
          <a:stretch>
            <a:fillRect/>
          </a:stretch>
        </p:blipFill>
        <p:spPr>
          <a:xfrm>
            <a:off x="-2" y="-11056"/>
            <a:ext cx="3883843" cy="1762799"/>
          </a:xfrm>
          <a:prstGeom prst="rect">
            <a:avLst/>
          </a:prstGeom>
        </p:spPr>
      </p:pic>
    </p:spTree>
    <p:extLst>
      <p:ext uri="{BB962C8B-B14F-4D97-AF65-F5344CB8AC3E}">
        <p14:creationId xmlns:p14="http://schemas.microsoft.com/office/powerpoint/2010/main" val="1194120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kansi kuvalla - nosto">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B56BCA98-83EF-4A2E-A53E-8397E5D02014}"/>
              </a:ext>
            </a:extLst>
          </p:cNvPr>
          <p:cNvSpPr/>
          <p:nvPr userDrawn="1"/>
        </p:nvSpPr>
        <p:spPr>
          <a:xfrm>
            <a:off x="3812115" y="4498974"/>
            <a:ext cx="7859185" cy="1876425"/>
          </a:xfrm>
          <a:prstGeom prst="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itle 1"/>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5" name="Kuva 4">
            <a:extLst>
              <a:ext uri="{FF2B5EF4-FFF2-40B4-BE49-F238E27FC236}">
                <a16:creationId xmlns:a16="http://schemas.microsoft.com/office/drawing/2014/main" id="{E12027B8-3ACC-4B99-A595-CEED283E7D87}"/>
              </a:ext>
            </a:extLst>
          </p:cNvPr>
          <p:cNvPicPr>
            <a:picLocks noChangeAspect="1"/>
          </p:cNvPicPr>
          <p:nvPr userDrawn="1"/>
        </p:nvPicPr>
        <p:blipFill>
          <a:blip r:embed="rId2"/>
          <a:stretch>
            <a:fillRect/>
          </a:stretch>
        </p:blipFill>
        <p:spPr>
          <a:xfrm>
            <a:off x="0" y="5095202"/>
            <a:ext cx="3883841" cy="1762798"/>
          </a:xfrm>
          <a:prstGeom prst="rect">
            <a:avLst/>
          </a:prstGeom>
        </p:spPr>
      </p:pic>
      <p:sp>
        <p:nvSpPr>
          <p:cNvPr id="7" name="Tekstiruutu 6">
            <a:extLst>
              <a:ext uri="{FF2B5EF4-FFF2-40B4-BE49-F238E27FC236}">
                <a16:creationId xmlns:a16="http://schemas.microsoft.com/office/drawing/2014/main" id="{6106C9CE-B35D-4F9D-B580-F52D76DD900E}"/>
              </a:ext>
            </a:extLst>
          </p:cNvPr>
          <p:cNvSpPr txBox="1"/>
          <p:nvPr userDrawn="1"/>
        </p:nvSpPr>
        <p:spPr>
          <a:xfrm>
            <a:off x="3812115" y="3728520"/>
            <a:ext cx="2162175" cy="5293757"/>
          </a:xfrm>
          <a:prstGeom prst="rect">
            <a:avLst/>
          </a:prstGeom>
          <a:noFill/>
        </p:spPr>
        <p:txBody>
          <a:bodyPr wrap="square" lIns="0" tIns="0" rIns="0" bIns="0" rtlCol="0">
            <a:spAutoFit/>
          </a:bodyPr>
          <a:lstStyle/>
          <a:p>
            <a:r>
              <a:rPr lang="fi-FI" sz="34400" b="1" dirty="0">
                <a:solidFill>
                  <a:schemeClr val="bg1"/>
                </a:solidFill>
              </a:rPr>
              <a:t>”</a:t>
            </a:r>
          </a:p>
        </p:txBody>
      </p:sp>
    </p:spTree>
    <p:extLst>
      <p:ext uri="{BB962C8B-B14F-4D97-AF65-F5344CB8AC3E}">
        <p14:creationId xmlns:p14="http://schemas.microsoft.com/office/powerpoint/2010/main" val="1733456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kansi 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12027B8-3ACC-4B99-A595-CEED283E7D87}"/>
              </a:ext>
            </a:extLst>
          </p:cNvPr>
          <p:cNvPicPr>
            <a:picLocks noChangeAspect="1"/>
          </p:cNvPicPr>
          <p:nvPr userDrawn="1"/>
        </p:nvPicPr>
        <p:blipFill>
          <a:blip r:embed="rId2"/>
          <a:stretch>
            <a:fillRect/>
          </a:stretch>
        </p:blipFill>
        <p:spPr>
          <a:xfrm>
            <a:off x="0" y="5095202"/>
            <a:ext cx="3883841" cy="1762798"/>
          </a:xfrm>
          <a:prstGeom prst="rect">
            <a:avLst/>
          </a:prstGeom>
        </p:spPr>
      </p:pic>
      <p:sp>
        <p:nvSpPr>
          <p:cNvPr id="8" name="Title 1">
            <a:extLst>
              <a:ext uri="{FF2B5EF4-FFF2-40B4-BE49-F238E27FC236}">
                <a16:creationId xmlns:a16="http://schemas.microsoft.com/office/drawing/2014/main" id="{B5C5974A-92E5-447A-A74F-126A2265D303}"/>
              </a:ext>
            </a:extLst>
          </p:cNvPr>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682494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kansi kuvalla ja kuvio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721785" y="1912266"/>
            <a:ext cx="10691140"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Muokkaa ots. perustyyl. napsautt.</a:t>
            </a:r>
            <a:endParaRPr lang="en-US" dirty="0"/>
          </a:p>
        </p:txBody>
      </p:sp>
      <p:pic>
        <p:nvPicPr>
          <p:cNvPr id="9" name="Kuva 8">
            <a:extLst>
              <a:ext uri="{FF2B5EF4-FFF2-40B4-BE49-F238E27FC236}">
                <a16:creationId xmlns:a16="http://schemas.microsoft.com/office/drawing/2014/main" id="{4BDCF47E-3E49-4587-B526-04B917F4D023}"/>
              </a:ext>
            </a:extLst>
          </p:cNvPr>
          <p:cNvPicPr>
            <a:picLocks noChangeAspect="1"/>
          </p:cNvPicPr>
          <p:nvPr userDrawn="1"/>
        </p:nvPicPr>
        <p:blipFill>
          <a:blip r:embed="rId2"/>
          <a:stretch>
            <a:fillRect/>
          </a:stretch>
        </p:blipFill>
        <p:spPr>
          <a:xfrm>
            <a:off x="0" y="5095202"/>
            <a:ext cx="3883841" cy="1762798"/>
          </a:xfrm>
          <a:prstGeom prst="rect">
            <a:avLst/>
          </a:prstGeom>
        </p:spPr>
      </p:pic>
      <p:sp>
        <p:nvSpPr>
          <p:cNvPr id="3" name="Vapaamuotoinen: Muoto 2">
            <a:extLst>
              <a:ext uri="{FF2B5EF4-FFF2-40B4-BE49-F238E27FC236}">
                <a16:creationId xmlns:a16="http://schemas.microsoft.com/office/drawing/2014/main" id="{965F3F81-83D2-4265-B857-439498CF5505}"/>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Vapaamuotoinen: Muoto 5">
            <a:extLst>
              <a:ext uri="{FF2B5EF4-FFF2-40B4-BE49-F238E27FC236}">
                <a16:creationId xmlns:a16="http://schemas.microsoft.com/office/drawing/2014/main" id="{BA2B021C-837B-46B0-83E2-272CBB5D4492}"/>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593348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13.2.2024</a:t>
            </a:fld>
            <a:endParaRPr lang="fi-FI"/>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Kuva 12">
            <a:extLst>
              <a:ext uri="{FF2B5EF4-FFF2-40B4-BE49-F238E27FC236}">
                <a16:creationId xmlns:a16="http://schemas.microsoft.com/office/drawing/2014/main" id="{79031326-596C-4623-8157-C4FBFE282875}"/>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1153059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sältö + kuvio">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13.2.2024</a:t>
            </a:fld>
            <a:endParaRPr lang="fi-FI"/>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Kuva 12">
            <a:extLst>
              <a:ext uri="{FF2B5EF4-FFF2-40B4-BE49-F238E27FC236}">
                <a16:creationId xmlns:a16="http://schemas.microsoft.com/office/drawing/2014/main" id="{79031326-596C-4623-8157-C4FBFE282875}"/>
              </a:ext>
            </a:extLst>
          </p:cNvPr>
          <p:cNvPicPr>
            <a:picLocks noChangeAspect="1"/>
          </p:cNvPicPr>
          <p:nvPr userDrawn="1"/>
        </p:nvPicPr>
        <p:blipFill>
          <a:blip r:embed="rId2"/>
          <a:stretch>
            <a:fillRect/>
          </a:stretch>
        </p:blipFill>
        <p:spPr>
          <a:xfrm>
            <a:off x="471434" y="6045445"/>
            <a:ext cx="1783907" cy="809680"/>
          </a:xfrm>
          <a:prstGeom prst="rect">
            <a:avLst/>
          </a:prstGeom>
        </p:spPr>
      </p:pic>
      <p:sp>
        <p:nvSpPr>
          <p:cNvPr id="12" name="Vapaamuotoinen: Muoto 11">
            <a:extLst>
              <a:ext uri="{FF2B5EF4-FFF2-40B4-BE49-F238E27FC236}">
                <a16:creationId xmlns:a16="http://schemas.microsoft.com/office/drawing/2014/main" id="{51D41A45-43E6-457A-B149-72ED8CECB2A7}"/>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26132C77-0126-449E-B529-19A28D32563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812600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13.2.2024</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949301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sältö - tekstipalsta + kuv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13.2.2024</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326933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inen kansi">
    <p:bg>
      <p:bgPr>
        <a:solidFill>
          <a:srgbClr val="378DC4"/>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4914900" y="29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8D08D294-216F-442D-97F7-E95BB942B012}"/>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7BC346B6-D59F-4922-88E5-422A8B3E4AA0}"/>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6" name="Subtitle 2"/>
          <p:cNvSpPr>
            <a:spLocks noGrp="1"/>
          </p:cNvSpPr>
          <p:nvPr userDrawn="1">
            <p:ph type="subTitle" idx="1"/>
          </p:nvPr>
        </p:nvSpPr>
        <p:spPr>
          <a:xfrm>
            <a:off x="4914899" y="5283200"/>
            <a:ext cx="6536267" cy="577398"/>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0" name="Kuva 9">
            <a:extLst>
              <a:ext uri="{FF2B5EF4-FFF2-40B4-BE49-F238E27FC236}">
                <a16:creationId xmlns:a16="http://schemas.microsoft.com/office/drawing/2014/main" id="{28DD16B1-C813-4162-9E56-887B1E2D62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700"/>
            <a:ext cx="3883841" cy="1762798"/>
          </a:xfrm>
          <a:prstGeom prst="rect">
            <a:avLst/>
          </a:prstGeom>
        </p:spPr>
      </p:pic>
    </p:spTree>
    <p:extLst>
      <p:ext uri="{BB962C8B-B14F-4D97-AF65-F5344CB8AC3E}">
        <p14:creationId xmlns:p14="http://schemas.microsoft.com/office/powerpoint/2010/main" val="3542439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ältö - tekstipalsta + kuva + kuvi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13.2.2024</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a:stretch>
            <a:fillRect/>
          </a:stretch>
        </p:blipFill>
        <p:spPr>
          <a:xfrm>
            <a:off x="471434" y="6045445"/>
            <a:ext cx="1783907" cy="809680"/>
          </a:xfrm>
          <a:prstGeom prst="rect">
            <a:avLst/>
          </a:prstGeom>
        </p:spPr>
      </p:pic>
      <p:sp>
        <p:nvSpPr>
          <p:cNvPr id="13" name="Vapaamuotoinen: Muoto 12">
            <a:extLst>
              <a:ext uri="{FF2B5EF4-FFF2-40B4-BE49-F238E27FC236}">
                <a16:creationId xmlns:a16="http://schemas.microsoft.com/office/drawing/2014/main" id="{5C44CB59-1B4F-4084-940B-6183553AF038}"/>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5CBC45A6-3B94-43D3-981F-049DEF451E7F}"/>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659768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13.2.2024</a:t>
            </a:fld>
            <a:endParaRPr lang="fi-FI"/>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7" name="Kuva 6">
            <a:extLst>
              <a:ext uri="{FF2B5EF4-FFF2-40B4-BE49-F238E27FC236}">
                <a16:creationId xmlns:a16="http://schemas.microsoft.com/office/drawing/2014/main" id="{0A38C556-5FC8-4681-B9DB-468D99BCAC52}"/>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619813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Otsikko + kuvi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6722197"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13.2.2024</a:t>
            </a:fld>
            <a:endParaRPr lang="fi-FI"/>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7" name="Kuva 6">
            <a:extLst>
              <a:ext uri="{FF2B5EF4-FFF2-40B4-BE49-F238E27FC236}">
                <a16:creationId xmlns:a16="http://schemas.microsoft.com/office/drawing/2014/main" id="{0A38C556-5FC8-4681-B9DB-468D99BCAC52}"/>
              </a:ext>
            </a:extLst>
          </p:cNvPr>
          <p:cNvPicPr>
            <a:picLocks noChangeAspect="1"/>
          </p:cNvPicPr>
          <p:nvPr userDrawn="1"/>
        </p:nvPicPr>
        <p:blipFill>
          <a:blip r:embed="rId2"/>
          <a:stretch>
            <a:fillRect/>
          </a:stretch>
        </p:blipFill>
        <p:spPr>
          <a:xfrm>
            <a:off x="471434" y="6045445"/>
            <a:ext cx="1783907" cy="809680"/>
          </a:xfrm>
          <a:prstGeom prst="rect">
            <a:avLst/>
          </a:prstGeom>
        </p:spPr>
      </p:pic>
      <p:sp>
        <p:nvSpPr>
          <p:cNvPr id="8" name="Vapaamuotoinen: Muoto 7">
            <a:extLst>
              <a:ext uri="{FF2B5EF4-FFF2-40B4-BE49-F238E27FC236}">
                <a16:creationId xmlns:a16="http://schemas.microsoft.com/office/drawing/2014/main" id="{62C63C96-A267-47D3-B41B-9AD7D61B314A}"/>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Vapaamuotoinen: Muoto 8">
            <a:extLst>
              <a:ext uri="{FF2B5EF4-FFF2-40B4-BE49-F238E27FC236}">
                <a16:creationId xmlns:a16="http://schemas.microsoft.com/office/drawing/2014/main" id="{D2E8CE73-9BF6-4360-90C2-466273E512D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226426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6587067" y="6298084"/>
            <a:ext cx="4826000" cy="185738"/>
          </a:xfrm>
        </p:spPr>
        <p:txBody>
          <a:bodyPr/>
          <a:lstStyle>
            <a:lvl1pPr>
              <a:defRPr/>
            </a:lvl1pPr>
          </a:lstStyle>
          <a:p>
            <a:pPr>
              <a:defRPr/>
            </a:pPr>
            <a:fld id="{8619F22D-1183-408D-8AA6-A22F3114EC0B}" type="datetime1">
              <a:rPr lang="fi-FI" smtClean="0"/>
              <a:t>13.2.2024</a:t>
            </a:fld>
            <a:endParaRPr lang="fi-FI"/>
          </a:p>
        </p:txBody>
      </p:sp>
      <p:sp>
        <p:nvSpPr>
          <p:cNvPr id="14"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6" name="Kuva 5">
            <a:extLst>
              <a:ext uri="{FF2B5EF4-FFF2-40B4-BE49-F238E27FC236}">
                <a16:creationId xmlns:a16="http://schemas.microsoft.com/office/drawing/2014/main" id="{3074A1D7-D388-4E58-973D-F47BBAC8245F}"/>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2722066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990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nsi valkoisella yläosalla">
    <p:bg>
      <p:bgPr>
        <a:solidFill>
          <a:schemeClr val="bg1"/>
        </a:solidFill>
        <a:effectLst/>
      </p:bgPr>
    </p:bg>
    <p:spTree>
      <p:nvGrpSpPr>
        <p:cNvPr id="1" name=""/>
        <p:cNvGrpSpPr/>
        <p:nvPr/>
      </p:nvGrpSpPr>
      <p:grpSpPr>
        <a:xfrm>
          <a:off x="0" y="0"/>
          <a:ext cx="0" cy="0"/>
          <a:chOff x="0" y="0"/>
          <a:chExt cx="0" cy="0"/>
        </a:xfrm>
      </p:grpSpPr>
      <p:sp>
        <p:nvSpPr>
          <p:cNvPr id="7" name="Vapaamuotoinen: Muoto 6">
            <a:extLst>
              <a:ext uri="{FF2B5EF4-FFF2-40B4-BE49-F238E27FC236}">
                <a16:creationId xmlns:a16="http://schemas.microsoft.com/office/drawing/2014/main" id="{A8624717-6579-4108-8822-5868869BFBE2}"/>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5" name="Title 1"/>
          <p:cNvSpPr>
            <a:spLocks noGrp="1"/>
          </p:cNvSpPr>
          <p:nvPr userDrawn="1">
            <p:ph type="ctrTitle"/>
          </p:nvPr>
        </p:nvSpPr>
        <p:spPr>
          <a:xfrm>
            <a:off x="5107577" y="2945332"/>
            <a:ext cx="6768133" cy="2123266"/>
          </a:xfrm>
          <a:prstGeom prst="rect">
            <a:avLst/>
          </a:prstGeom>
        </p:spPr>
        <p:txBody>
          <a:bodyPr lIns="0" tIns="0" rIns="0" bIns="0" anchor="b">
            <a:noAutofit/>
          </a:bodyPr>
          <a:lstStyle>
            <a:lvl1pPr algn="l">
              <a:lnSpc>
                <a:spcPct val="80000"/>
              </a:lnSpc>
              <a:defRPr sz="6600" b="1" spc="-15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6" name="Subtitle 2"/>
          <p:cNvSpPr>
            <a:spLocks noGrp="1"/>
          </p:cNvSpPr>
          <p:nvPr userDrawn="1">
            <p:ph type="subTitle" idx="1"/>
          </p:nvPr>
        </p:nvSpPr>
        <p:spPr>
          <a:xfrm>
            <a:off x="5107576" y="5329855"/>
            <a:ext cx="6768133" cy="731311"/>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3" name="Kuva 12">
            <a:extLst>
              <a:ext uri="{FF2B5EF4-FFF2-40B4-BE49-F238E27FC236}">
                <a16:creationId xmlns:a16="http://schemas.microsoft.com/office/drawing/2014/main" id="{9E59EEDD-EC4E-4BE9-B0CF-307A8AF9BA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1056"/>
            <a:ext cx="3883843" cy="1762799"/>
          </a:xfrm>
          <a:prstGeom prst="rect">
            <a:avLst/>
          </a:prstGeom>
        </p:spPr>
      </p:pic>
      <p:sp>
        <p:nvSpPr>
          <p:cNvPr id="10" name="Vapaamuotoinen: Muoto 9">
            <a:extLst>
              <a:ext uri="{FF2B5EF4-FFF2-40B4-BE49-F238E27FC236}">
                <a16:creationId xmlns:a16="http://schemas.microsoft.com/office/drawing/2014/main" id="{3902340E-5017-42B8-BD74-15ACF0A672AD}"/>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2" name="Vapaamuotoinen: Muoto 11">
            <a:extLst>
              <a:ext uri="{FF2B5EF4-FFF2-40B4-BE49-F238E27FC236}">
                <a16:creationId xmlns:a16="http://schemas.microsoft.com/office/drawing/2014/main" id="{451C1F37-4CC1-4448-B32A-A93A992D8028}"/>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52975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inen kansi">
    <p:bg>
      <p:bgPr>
        <a:solidFill>
          <a:srgbClr val="378DC4"/>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4914900" y="29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8D08D294-216F-442D-97F7-E95BB942B012}"/>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Vapaamuotoinen: Muoto 13">
            <a:extLst>
              <a:ext uri="{FF2B5EF4-FFF2-40B4-BE49-F238E27FC236}">
                <a16:creationId xmlns:a16="http://schemas.microsoft.com/office/drawing/2014/main" id="{7BC346B6-D59F-4922-88E5-422A8B3E4AA0}"/>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6" name="Subtitle 2"/>
          <p:cNvSpPr>
            <a:spLocks noGrp="1"/>
          </p:cNvSpPr>
          <p:nvPr userDrawn="1">
            <p:ph type="subTitle" idx="1"/>
          </p:nvPr>
        </p:nvSpPr>
        <p:spPr>
          <a:xfrm>
            <a:off x="4914899" y="5283200"/>
            <a:ext cx="6536267" cy="577398"/>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0" name="Kuva 9">
            <a:extLst>
              <a:ext uri="{FF2B5EF4-FFF2-40B4-BE49-F238E27FC236}">
                <a16:creationId xmlns:a16="http://schemas.microsoft.com/office/drawing/2014/main" id="{28DD16B1-C813-4162-9E56-887B1E2D6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700"/>
            <a:ext cx="3883841" cy="1762798"/>
          </a:xfrm>
          <a:prstGeom prst="rect">
            <a:avLst/>
          </a:prstGeom>
        </p:spPr>
      </p:pic>
    </p:spTree>
    <p:extLst>
      <p:ext uri="{BB962C8B-B14F-4D97-AF65-F5344CB8AC3E}">
        <p14:creationId xmlns:p14="http://schemas.microsoft.com/office/powerpoint/2010/main" val="3109875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inen kansi kuvalla">
    <p:bg>
      <p:bgPr>
        <a:solidFill>
          <a:schemeClr val="bg1"/>
        </a:solidFill>
        <a:effectLst/>
      </p:bgPr>
    </p:bg>
    <p:spTree>
      <p:nvGrpSpPr>
        <p:cNvPr id="1" name=""/>
        <p:cNvGrpSpPr/>
        <p:nvPr/>
      </p:nvGrpSpPr>
      <p:grpSpPr>
        <a:xfrm>
          <a:off x="0" y="0"/>
          <a:ext cx="0" cy="0"/>
          <a:chOff x="0" y="0"/>
          <a:chExt cx="0" cy="0"/>
        </a:xfrm>
      </p:grpSpPr>
      <p:sp>
        <p:nvSpPr>
          <p:cNvPr id="4" name="Vapaamuotoinen: Muoto 3">
            <a:extLst>
              <a:ext uri="{FF2B5EF4-FFF2-40B4-BE49-F238E27FC236}">
                <a16:creationId xmlns:a16="http://schemas.microsoft.com/office/drawing/2014/main" id="{A9BAFD28-F1A4-4B74-A669-43891398B979}"/>
              </a:ext>
            </a:extLst>
          </p:cNvPr>
          <p:cNvSpPr/>
          <p:nvPr userDrawn="1"/>
        </p:nvSpPr>
        <p:spPr>
          <a:xfrm>
            <a:off x="0" y="-7620"/>
            <a:ext cx="5113020" cy="6865620"/>
          </a:xfrm>
          <a:custGeom>
            <a:avLst/>
            <a:gdLst>
              <a:gd name="connsiteX0" fmla="*/ 5113020 w 5113020"/>
              <a:gd name="connsiteY0" fmla="*/ 0 h 6880860"/>
              <a:gd name="connsiteX1" fmla="*/ 2979420 w 5113020"/>
              <a:gd name="connsiteY1" fmla="*/ 6880860 h 6880860"/>
              <a:gd name="connsiteX2" fmla="*/ 0 w 5113020"/>
              <a:gd name="connsiteY2" fmla="*/ 6865620 h 6880860"/>
              <a:gd name="connsiteX3" fmla="*/ 0 w 5113020"/>
              <a:gd name="connsiteY3" fmla="*/ 0 h 6880860"/>
              <a:gd name="connsiteX4" fmla="*/ 5113020 w 5113020"/>
              <a:gd name="connsiteY4" fmla="*/ 0 h 6880860"/>
              <a:gd name="connsiteX0" fmla="*/ 5113020 w 5113020"/>
              <a:gd name="connsiteY0" fmla="*/ 0 h 6865620"/>
              <a:gd name="connsiteX1" fmla="*/ 2998470 w 5113020"/>
              <a:gd name="connsiteY1" fmla="*/ 6864985 h 6865620"/>
              <a:gd name="connsiteX2" fmla="*/ 0 w 5113020"/>
              <a:gd name="connsiteY2" fmla="*/ 6865620 h 6865620"/>
              <a:gd name="connsiteX3" fmla="*/ 0 w 5113020"/>
              <a:gd name="connsiteY3" fmla="*/ 0 h 6865620"/>
              <a:gd name="connsiteX4" fmla="*/ 5113020 w 5113020"/>
              <a:gd name="connsiteY4" fmla="*/ 0 h 686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020" h="6865620">
                <a:moveTo>
                  <a:pt x="5113020" y="0"/>
                </a:moveTo>
                <a:lnTo>
                  <a:pt x="2998470" y="6864985"/>
                </a:lnTo>
                <a:lnTo>
                  <a:pt x="0" y="6865620"/>
                </a:lnTo>
                <a:lnTo>
                  <a:pt x="0" y="0"/>
                </a:lnTo>
                <a:lnTo>
                  <a:pt x="5113020" y="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5" name="Title 1"/>
          <p:cNvSpPr>
            <a:spLocks noGrp="1"/>
          </p:cNvSpPr>
          <p:nvPr userDrawn="1">
            <p:ph type="ctrTitle"/>
          </p:nvPr>
        </p:nvSpPr>
        <p:spPr>
          <a:xfrm>
            <a:off x="4914900" y="42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D120851B-61D6-4A60-9BF0-66474664A6B6}"/>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Vapaamuotoinen: Muoto 13">
            <a:extLst>
              <a:ext uri="{FF2B5EF4-FFF2-40B4-BE49-F238E27FC236}">
                <a16:creationId xmlns:a16="http://schemas.microsoft.com/office/drawing/2014/main" id="{06E93023-C6AC-41E1-8879-6661246D8B0B}"/>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0" name="Kuva 9">
            <a:extLst>
              <a:ext uri="{FF2B5EF4-FFF2-40B4-BE49-F238E27FC236}">
                <a16:creationId xmlns:a16="http://schemas.microsoft.com/office/drawing/2014/main" id="{28DD16B1-C813-4162-9E56-887B1E2D6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700"/>
            <a:ext cx="3883841" cy="1762798"/>
          </a:xfrm>
          <a:prstGeom prst="rect">
            <a:avLst/>
          </a:prstGeom>
        </p:spPr>
      </p:pic>
    </p:spTree>
    <p:extLst>
      <p:ext uri="{BB962C8B-B14F-4D97-AF65-F5344CB8AC3E}">
        <p14:creationId xmlns:p14="http://schemas.microsoft.com/office/powerpoint/2010/main" val="8956096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kansi valkoisella yläosalla">
    <p:bg>
      <p:bgPr>
        <a:solidFill>
          <a:schemeClr val="bg1"/>
        </a:solidFill>
        <a:effectLst/>
      </p:bgPr>
    </p:bg>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029CD026-7F47-4F87-91D1-C3689AB46A9A}"/>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7" name="Vapaamuotoinen: Muoto 6">
            <a:extLst>
              <a:ext uri="{FF2B5EF4-FFF2-40B4-BE49-F238E27FC236}">
                <a16:creationId xmlns:a16="http://schemas.microsoft.com/office/drawing/2014/main" id="{E64FDC42-703A-4571-A80D-821190DDF7E1}"/>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8" name="Vapaamuotoinen: Muoto 7">
            <a:extLst>
              <a:ext uri="{FF2B5EF4-FFF2-40B4-BE49-F238E27FC236}">
                <a16:creationId xmlns:a16="http://schemas.microsoft.com/office/drawing/2014/main" id="{41B4A677-B136-4726-BB6A-E265255E727D}"/>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 name="Title 1"/>
          <p:cNvSpPr>
            <a:spLocks noGrp="1"/>
          </p:cNvSpPr>
          <p:nvPr>
            <p:ph type="ctrTitle"/>
          </p:nvPr>
        </p:nvSpPr>
        <p:spPr>
          <a:xfrm>
            <a:off x="5116282" y="446399"/>
            <a:ext cx="7083337" cy="1146181"/>
          </a:xfrm>
          <a:prstGeom prst="rect">
            <a:avLst/>
          </a:prstGeom>
        </p:spPr>
        <p:txBody>
          <a:bodyPr lIns="0" tIns="0" rIns="0" bIns="0" anchor="t">
            <a:noAutofit/>
          </a:bodyPr>
          <a:lstStyle>
            <a:lvl1pPr algn="l">
              <a:lnSpc>
                <a:spcPct val="80000"/>
              </a:lnSpc>
              <a:defRPr sz="4400" b="1" spc="-20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9" name="Kuva 8">
            <a:extLst>
              <a:ext uri="{FF2B5EF4-FFF2-40B4-BE49-F238E27FC236}">
                <a16:creationId xmlns:a16="http://schemas.microsoft.com/office/drawing/2014/main" id="{45B6EE55-8538-4484-AA72-6F4F69FCF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1056"/>
            <a:ext cx="3883843" cy="1762799"/>
          </a:xfrm>
          <a:prstGeom prst="rect">
            <a:avLst/>
          </a:prstGeom>
        </p:spPr>
      </p:pic>
    </p:spTree>
    <p:extLst>
      <p:ext uri="{BB962C8B-B14F-4D97-AF65-F5344CB8AC3E}">
        <p14:creationId xmlns:p14="http://schemas.microsoft.com/office/powerpoint/2010/main" val="4268795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kansi kuvalla - nosto">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B56BCA98-83EF-4A2E-A53E-8397E5D02014}"/>
              </a:ext>
            </a:extLst>
          </p:cNvPr>
          <p:cNvSpPr/>
          <p:nvPr userDrawn="1"/>
        </p:nvSpPr>
        <p:spPr>
          <a:xfrm>
            <a:off x="3812115" y="4498974"/>
            <a:ext cx="7859185" cy="1876425"/>
          </a:xfrm>
          <a:prstGeom prst="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 name="Title 1"/>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5" name="Kuva 4">
            <a:extLst>
              <a:ext uri="{FF2B5EF4-FFF2-40B4-BE49-F238E27FC236}">
                <a16:creationId xmlns:a16="http://schemas.microsoft.com/office/drawing/2014/main" id="{E12027B8-3ACC-4B99-A595-CEED283E7D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95202"/>
            <a:ext cx="3883841" cy="1762798"/>
          </a:xfrm>
          <a:prstGeom prst="rect">
            <a:avLst/>
          </a:prstGeom>
        </p:spPr>
      </p:pic>
      <p:sp>
        <p:nvSpPr>
          <p:cNvPr id="7" name="Tekstiruutu 6">
            <a:extLst>
              <a:ext uri="{FF2B5EF4-FFF2-40B4-BE49-F238E27FC236}">
                <a16:creationId xmlns:a16="http://schemas.microsoft.com/office/drawing/2014/main" id="{6106C9CE-B35D-4F9D-B580-F52D76DD900E}"/>
              </a:ext>
            </a:extLst>
          </p:cNvPr>
          <p:cNvSpPr txBox="1"/>
          <p:nvPr userDrawn="1"/>
        </p:nvSpPr>
        <p:spPr>
          <a:xfrm>
            <a:off x="3812115" y="3728520"/>
            <a:ext cx="2162175" cy="5293757"/>
          </a:xfrm>
          <a:prstGeom prst="rect">
            <a:avLst/>
          </a:prstGeom>
          <a:noFill/>
        </p:spPr>
        <p:txBody>
          <a:bodyPr wrap="square" lIns="0" tIns="0" rIns="0" bIns="0" rtlCol="0">
            <a:spAutoFit/>
          </a:bodyPr>
          <a:lstStyle/>
          <a:p>
            <a:r>
              <a:rPr lang="fi-FI" sz="34400" b="1" dirty="0">
                <a:solidFill>
                  <a:schemeClr val="bg1"/>
                </a:solidFill>
              </a:rPr>
              <a:t>”</a:t>
            </a:r>
          </a:p>
        </p:txBody>
      </p:sp>
    </p:spTree>
    <p:extLst>
      <p:ext uri="{BB962C8B-B14F-4D97-AF65-F5344CB8AC3E}">
        <p14:creationId xmlns:p14="http://schemas.microsoft.com/office/powerpoint/2010/main" val="105445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inen kansi kuvalla">
    <p:bg>
      <p:bgPr>
        <a:solidFill>
          <a:schemeClr val="bg1"/>
        </a:solidFill>
        <a:effectLst/>
      </p:bgPr>
    </p:bg>
    <p:spTree>
      <p:nvGrpSpPr>
        <p:cNvPr id="1" name=""/>
        <p:cNvGrpSpPr/>
        <p:nvPr/>
      </p:nvGrpSpPr>
      <p:grpSpPr>
        <a:xfrm>
          <a:off x="0" y="0"/>
          <a:ext cx="0" cy="0"/>
          <a:chOff x="0" y="0"/>
          <a:chExt cx="0" cy="0"/>
        </a:xfrm>
      </p:grpSpPr>
      <p:sp>
        <p:nvSpPr>
          <p:cNvPr id="4" name="Vapaamuotoinen: Muoto 3">
            <a:extLst>
              <a:ext uri="{FF2B5EF4-FFF2-40B4-BE49-F238E27FC236}">
                <a16:creationId xmlns:a16="http://schemas.microsoft.com/office/drawing/2014/main" id="{A9BAFD28-F1A4-4B74-A669-43891398B979}"/>
              </a:ext>
            </a:extLst>
          </p:cNvPr>
          <p:cNvSpPr/>
          <p:nvPr userDrawn="1"/>
        </p:nvSpPr>
        <p:spPr>
          <a:xfrm>
            <a:off x="0" y="-7620"/>
            <a:ext cx="5113020" cy="6865620"/>
          </a:xfrm>
          <a:custGeom>
            <a:avLst/>
            <a:gdLst>
              <a:gd name="connsiteX0" fmla="*/ 5113020 w 5113020"/>
              <a:gd name="connsiteY0" fmla="*/ 0 h 6880860"/>
              <a:gd name="connsiteX1" fmla="*/ 2979420 w 5113020"/>
              <a:gd name="connsiteY1" fmla="*/ 6880860 h 6880860"/>
              <a:gd name="connsiteX2" fmla="*/ 0 w 5113020"/>
              <a:gd name="connsiteY2" fmla="*/ 6865620 h 6880860"/>
              <a:gd name="connsiteX3" fmla="*/ 0 w 5113020"/>
              <a:gd name="connsiteY3" fmla="*/ 0 h 6880860"/>
              <a:gd name="connsiteX4" fmla="*/ 5113020 w 5113020"/>
              <a:gd name="connsiteY4" fmla="*/ 0 h 6880860"/>
              <a:gd name="connsiteX0" fmla="*/ 5113020 w 5113020"/>
              <a:gd name="connsiteY0" fmla="*/ 0 h 6865620"/>
              <a:gd name="connsiteX1" fmla="*/ 2998470 w 5113020"/>
              <a:gd name="connsiteY1" fmla="*/ 6864985 h 6865620"/>
              <a:gd name="connsiteX2" fmla="*/ 0 w 5113020"/>
              <a:gd name="connsiteY2" fmla="*/ 6865620 h 6865620"/>
              <a:gd name="connsiteX3" fmla="*/ 0 w 5113020"/>
              <a:gd name="connsiteY3" fmla="*/ 0 h 6865620"/>
              <a:gd name="connsiteX4" fmla="*/ 5113020 w 5113020"/>
              <a:gd name="connsiteY4" fmla="*/ 0 h 686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020" h="6865620">
                <a:moveTo>
                  <a:pt x="5113020" y="0"/>
                </a:moveTo>
                <a:lnTo>
                  <a:pt x="2998470" y="6864985"/>
                </a:lnTo>
                <a:lnTo>
                  <a:pt x="0" y="6865620"/>
                </a:lnTo>
                <a:lnTo>
                  <a:pt x="0" y="0"/>
                </a:lnTo>
                <a:lnTo>
                  <a:pt x="5113020" y="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4914900" y="42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D120851B-61D6-4A60-9BF0-66474664A6B6}"/>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06E93023-C6AC-41E1-8879-6661246D8B0B}"/>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0" name="Kuva 9">
            <a:extLst>
              <a:ext uri="{FF2B5EF4-FFF2-40B4-BE49-F238E27FC236}">
                <a16:creationId xmlns:a16="http://schemas.microsoft.com/office/drawing/2014/main" id="{28DD16B1-C813-4162-9E56-887B1E2D62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700"/>
            <a:ext cx="3883841" cy="1762798"/>
          </a:xfrm>
          <a:prstGeom prst="rect">
            <a:avLst/>
          </a:prstGeom>
        </p:spPr>
      </p:pic>
    </p:spTree>
    <p:extLst>
      <p:ext uri="{BB962C8B-B14F-4D97-AF65-F5344CB8AC3E}">
        <p14:creationId xmlns:p14="http://schemas.microsoft.com/office/powerpoint/2010/main" val="22707654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kansi 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12027B8-3ACC-4B99-A595-CEED283E7D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95202"/>
            <a:ext cx="3883841" cy="1762798"/>
          </a:xfrm>
          <a:prstGeom prst="rect">
            <a:avLst/>
          </a:prstGeom>
        </p:spPr>
      </p:pic>
      <p:sp>
        <p:nvSpPr>
          <p:cNvPr id="8" name="Title 1">
            <a:extLst>
              <a:ext uri="{FF2B5EF4-FFF2-40B4-BE49-F238E27FC236}">
                <a16:creationId xmlns:a16="http://schemas.microsoft.com/office/drawing/2014/main" id="{B5C5974A-92E5-447A-A74F-126A2265D303}"/>
              </a:ext>
            </a:extLst>
          </p:cNvPr>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32775958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kansi kuvalla ja kuvio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721785" y="1912266"/>
            <a:ext cx="10691140"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Muokkaa ots. perustyyl. napsautt.</a:t>
            </a:r>
            <a:endParaRPr lang="en-US" dirty="0"/>
          </a:p>
        </p:txBody>
      </p:sp>
      <p:pic>
        <p:nvPicPr>
          <p:cNvPr id="9" name="Kuva 8">
            <a:extLst>
              <a:ext uri="{FF2B5EF4-FFF2-40B4-BE49-F238E27FC236}">
                <a16:creationId xmlns:a16="http://schemas.microsoft.com/office/drawing/2014/main" id="{4BDCF47E-3E49-4587-B526-04B917F4D0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95202"/>
            <a:ext cx="3883841" cy="1762798"/>
          </a:xfrm>
          <a:prstGeom prst="rect">
            <a:avLst/>
          </a:prstGeom>
        </p:spPr>
      </p:pic>
      <p:sp>
        <p:nvSpPr>
          <p:cNvPr id="3" name="Vapaamuotoinen: Muoto 2">
            <a:extLst>
              <a:ext uri="{FF2B5EF4-FFF2-40B4-BE49-F238E27FC236}">
                <a16:creationId xmlns:a16="http://schemas.microsoft.com/office/drawing/2014/main" id="{965F3F81-83D2-4265-B857-439498CF5505}"/>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6" name="Vapaamuotoinen: Muoto 5">
            <a:extLst>
              <a:ext uri="{FF2B5EF4-FFF2-40B4-BE49-F238E27FC236}">
                <a16:creationId xmlns:a16="http://schemas.microsoft.com/office/drawing/2014/main" id="{BA2B021C-837B-46B0-83E2-272CBB5D4492}"/>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356044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13.2.2024</a:t>
            </a:fld>
            <a:endParaRPr lang="fi-FI" dirty="0"/>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Kuva 12">
            <a:extLst>
              <a:ext uri="{FF2B5EF4-FFF2-40B4-BE49-F238E27FC236}">
                <a16:creationId xmlns:a16="http://schemas.microsoft.com/office/drawing/2014/main" id="{79031326-596C-4623-8157-C4FBFE2828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3432928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sältö + kuvio">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13.2.2024</a:t>
            </a:fld>
            <a:endParaRPr lang="fi-FI" dirty="0"/>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Kuva 12">
            <a:extLst>
              <a:ext uri="{FF2B5EF4-FFF2-40B4-BE49-F238E27FC236}">
                <a16:creationId xmlns:a16="http://schemas.microsoft.com/office/drawing/2014/main" id="{79031326-596C-4623-8157-C4FBFE2828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434" y="6045445"/>
            <a:ext cx="1783907" cy="809680"/>
          </a:xfrm>
          <a:prstGeom prst="rect">
            <a:avLst/>
          </a:prstGeom>
        </p:spPr>
      </p:pic>
      <p:sp>
        <p:nvSpPr>
          <p:cNvPr id="12" name="Vapaamuotoinen: Muoto 11">
            <a:extLst>
              <a:ext uri="{FF2B5EF4-FFF2-40B4-BE49-F238E27FC236}">
                <a16:creationId xmlns:a16="http://schemas.microsoft.com/office/drawing/2014/main" id="{51D41A45-43E6-457A-B149-72ED8CECB2A7}"/>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Vapaamuotoinen: Muoto 13">
            <a:extLst>
              <a:ext uri="{FF2B5EF4-FFF2-40B4-BE49-F238E27FC236}">
                <a16:creationId xmlns:a16="http://schemas.microsoft.com/office/drawing/2014/main" id="{26132C77-0126-449E-B529-19A28D32563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616609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13.2.2024</a:t>
            </a:fld>
            <a:endParaRPr lang="fi-FI" dirty="0"/>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812122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sältö - tekstipalsta + kuv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13.2.2024</a:t>
            </a:fld>
            <a:endParaRPr lang="fi-FI" dirty="0"/>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2836688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sältö - tekstipalsta + kuva + kuvi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13.2.2024</a:t>
            </a:fld>
            <a:endParaRPr lang="fi-FI" dirty="0"/>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434" y="6045445"/>
            <a:ext cx="1783907" cy="809680"/>
          </a:xfrm>
          <a:prstGeom prst="rect">
            <a:avLst/>
          </a:prstGeom>
        </p:spPr>
      </p:pic>
      <p:sp>
        <p:nvSpPr>
          <p:cNvPr id="13" name="Vapaamuotoinen: Muoto 12">
            <a:extLst>
              <a:ext uri="{FF2B5EF4-FFF2-40B4-BE49-F238E27FC236}">
                <a16:creationId xmlns:a16="http://schemas.microsoft.com/office/drawing/2014/main" id="{5C44CB59-1B4F-4084-940B-6183553AF038}"/>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Vapaamuotoinen: Muoto 13">
            <a:extLst>
              <a:ext uri="{FF2B5EF4-FFF2-40B4-BE49-F238E27FC236}">
                <a16:creationId xmlns:a16="http://schemas.microsoft.com/office/drawing/2014/main" id="{5CBC45A6-3B94-43D3-981F-049DEF451E7F}"/>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387349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13.2.2024</a:t>
            </a:fld>
            <a:endParaRPr lang="fi-FI" dirty="0"/>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pic>
        <p:nvPicPr>
          <p:cNvPr id="7" name="Kuva 6">
            <a:extLst>
              <a:ext uri="{FF2B5EF4-FFF2-40B4-BE49-F238E27FC236}">
                <a16:creationId xmlns:a16="http://schemas.microsoft.com/office/drawing/2014/main" id="{0A38C556-5FC8-4681-B9DB-468D99BCA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2165031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Otsikko + kuvi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6722197"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13.2.2024</a:t>
            </a:fld>
            <a:endParaRPr lang="fi-FI" dirty="0"/>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pic>
        <p:nvPicPr>
          <p:cNvPr id="7" name="Kuva 6">
            <a:extLst>
              <a:ext uri="{FF2B5EF4-FFF2-40B4-BE49-F238E27FC236}">
                <a16:creationId xmlns:a16="http://schemas.microsoft.com/office/drawing/2014/main" id="{0A38C556-5FC8-4681-B9DB-468D99BCA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434" y="6045445"/>
            <a:ext cx="1783907" cy="809680"/>
          </a:xfrm>
          <a:prstGeom prst="rect">
            <a:avLst/>
          </a:prstGeom>
        </p:spPr>
      </p:pic>
      <p:sp>
        <p:nvSpPr>
          <p:cNvPr id="8" name="Vapaamuotoinen: Muoto 7">
            <a:extLst>
              <a:ext uri="{FF2B5EF4-FFF2-40B4-BE49-F238E27FC236}">
                <a16:creationId xmlns:a16="http://schemas.microsoft.com/office/drawing/2014/main" id="{62C63C96-A267-47D3-B41B-9AD7D61B314A}"/>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9" name="Vapaamuotoinen: Muoto 8">
            <a:extLst>
              <a:ext uri="{FF2B5EF4-FFF2-40B4-BE49-F238E27FC236}">
                <a16:creationId xmlns:a16="http://schemas.microsoft.com/office/drawing/2014/main" id="{D2E8CE73-9BF6-4360-90C2-466273E512D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37354575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6587067" y="6298084"/>
            <a:ext cx="4826000" cy="185738"/>
          </a:xfrm>
        </p:spPr>
        <p:txBody>
          <a:bodyPr/>
          <a:lstStyle>
            <a:lvl1pPr>
              <a:defRPr/>
            </a:lvl1pPr>
          </a:lstStyle>
          <a:p>
            <a:pPr>
              <a:defRPr/>
            </a:pPr>
            <a:fld id="{8619F22D-1183-408D-8AA6-A22F3114EC0B}" type="datetime1">
              <a:rPr lang="fi-FI" smtClean="0"/>
              <a:t>13.2.2024</a:t>
            </a:fld>
            <a:endParaRPr lang="fi-FI" dirty="0"/>
          </a:p>
        </p:txBody>
      </p:sp>
      <p:sp>
        <p:nvSpPr>
          <p:cNvPr id="14"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pic>
        <p:nvPicPr>
          <p:cNvPr id="6" name="Kuva 5">
            <a:extLst>
              <a:ext uri="{FF2B5EF4-FFF2-40B4-BE49-F238E27FC236}">
                <a16:creationId xmlns:a16="http://schemas.microsoft.com/office/drawing/2014/main" id="{3074A1D7-D388-4E58-973D-F47BBAC8245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63036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kansi valkoisella yläosalla">
    <p:bg>
      <p:bgPr>
        <a:solidFill>
          <a:schemeClr val="bg1"/>
        </a:solidFill>
        <a:effectLst/>
      </p:bgPr>
    </p:bg>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029CD026-7F47-4F87-91D1-C3689AB46A9A}"/>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Vapaamuotoinen: Muoto 6">
            <a:extLst>
              <a:ext uri="{FF2B5EF4-FFF2-40B4-BE49-F238E27FC236}">
                <a16:creationId xmlns:a16="http://schemas.microsoft.com/office/drawing/2014/main" id="{E64FDC42-703A-4571-A80D-821190DDF7E1}"/>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Vapaamuotoinen: Muoto 7">
            <a:extLst>
              <a:ext uri="{FF2B5EF4-FFF2-40B4-BE49-F238E27FC236}">
                <a16:creationId xmlns:a16="http://schemas.microsoft.com/office/drawing/2014/main" id="{41B4A677-B136-4726-BB6A-E265255E727D}"/>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 name="Title 1"/>
          <p:cNvSpPr>
            <a:spLocks noGrp="1"/>
          </p:cNvSpPr>
          <p:nvPr>
            <p:ph type="ctrTitle"/>
          </p:nvPr>
        </p:nvSpPr>
        <p:spPr>
          <a:xfrm>
            <a:off x="5116282" y="446399"/>
            <a:ext cx="7083337" cy="1146181"/>
          </a:xfrm>
          <a:prstGeom prst="rect">
            <a:avLst/>
          </a:prstGeom>
        </p:spPr>
        <p:txBody>
          <a:bodyPr lIns="0" tIns="0" rIns="0" bIns="0" anchor="t">
            <a:noAutofit/>
          </a:bodyPr>
          <a:lstStyle>
            <a:lvl1pPr algn="l">
              <a:lnSpc>
                <a:spcPct val="80000"/>
              </a:lnSpc>
              <a:defRPr sz="4400" b="1" spc="-20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9" name="Kuva 8">
            <a:extLst>
              <a:ext uri="{FF2B5EF4-FFF2-40B4-BE49-F238E27FC236}">
                <a16:creationId xmlns:a16="http://schemas.microsoft.com/office/drawing/2014/main" id="{45B6EE55-8538-4484-AA72-6F4F69FCF4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1056"/>
            <a:ext cx="3883843" cy="1762799"/>
          </a:xfrm>
          <a:prstGeom prst="rect">
            <a:avLst/>
          </a:prstGeom>
        </p:spPr>
      </p:pic>
    </p:spTree>
    <p:extLst>
      <p:ext uri="{BB962C8B-B14F-4D97-AF65-F5344CB8AC3E}">
        <p14:creationId xmlns:p14="http://schemas.microsoft.com/office/powerpoint/2010/main" val="27981999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202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alkoinen kansi">
    <p:bg>
      <p:bgPr>
        <a:solidFill>
          <a:schemeClr val="bg1"/>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a:off x="7305525" y="-9497"/>
            <a:ext cx="4907944"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1" name="Freeform 10"/>
          <p:cNvSpPr>
            <a:spLocks/>
          </p:cNvSpPr>
          <p:nvPr userDrawn="1"/>
        </p:nvSpPr>
        <p:spPr bwMode="auto">
          <a:xfrm>
            <a:off x="8446844" y="4162594"/>
            <a:ext cx="3747272"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5" name="Title 1"/>
          <p:cNvSpPr>
            <a:spLocks noGrp="1"/>
          </p:cNvSpPr>
          <p:nvPr userDrawn="1">
            <p:ph type="ctrTitle"/>
          </p:nvPr>
        </p:nvSpPr>
        <p:spPr>
          <a:xfrm>
            <a:off x="673404" y="2945332"/>
            <a:ext cx="10777763" cy="2123266"/>
          </a:xfrm>
          <a:prstGeom prst="rect">
            <a:avLst/>
          </a:prstGeom>
        </p:spPr>
        <p:txBody>
          <a:bodyPr lIns="0" tIns="0" rIns="0" bIns="0" anchor="b">
            <a:noAutofit/>
          </a:bodyPr>
          <a:lstStyle>
            <a:lvl1pPr algn="l">
              <a:lnSpc>
                <a:spcPct val="80000"/>
              </a:lnSpc>
              <a:defRPr sz="6600" b="1" spc="-150">
                <a:solidFill>
                  <a:schemeClr val="tx2"/>
                </a:solidFill>
              </a:defRPr>
            </a:lvl1pPr>
          </a:lstStyle>
          <a:p>
            <a:r>
              <a:rPr lang="fi-FI"/>
              <a:t>Muokkaa perustyyl. napsautt.</a:t>
            </a:r>
            <a:endParaRPr lang="en-US" dirty="0"/>
          </a:p>
        </p:txBody>
      </p:sp>
      <p:sp>
        <p:nvSpPr>
          <p:cNvPr id="6" name="Subtitle 2"/>
          <p:cNvSpPr>
            <a:spLocks noGrp="1"/>
          </p:cNvSpPr>
          <p:nvPr userDrawn="1">
            <p:ph type="subTitle" idx="1"/>
          </p:nvPr>
        </p:nvSpPr>
        <p:spPr>
          <a:xfrm>
            <a:off x="721785" y="5068598"/>
            <a:ext cx="7229859"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76"/>
            <a:ext cx="4692952" cy="1546089"/>
          </a:xfrm>
          <a:prstGeom prst="rect">
            <a:avLst/>
          </a:prstGeom>
        </p:spPr>
      </p:pic>
    </p:spTree>
    <p:extLst>
      <p:ext uri="{BB962C8B-B14F-4D97-AF65-F5344CB8AC3E}">
        <p14:creationId xmlns:p14="http://schemas.microsoft.com/office/powerpoint/2010/main" val="372277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ninen kansi">
    <p:bg>
      <p:bgPr>
        <a:solidFill>
          <a:schemeClr val="tx2"/>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a:off x="7305525" y="-9497"/>
            <a:ext cx="4907944"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11" name="Freeform 10"/>
          <p:cNvSpPr>
            <a:spLocks/>
          </p:cNvSpPr>
          <p:nvPr userDrawn="1"/>
        </p:nvSpPr>
        <p:spPr bwMode="auto">
          <a:xfrm>
            <a:off x="8446844" y="4162594"/>
            <a:ext cx="3747272"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5" name="Title 1"/>
          <p:cNvSpPr>
            <a:spLocks noGrp="1"/>
          </p:cNvSpPr>
          <p:nvPr userDrawn="1">
            <p:ph type="ctrTitle"/>
          </p:nvPr>
        </p:nvSpPr>
        <p:spPr>
          <a:xfrm>
            <a:off x="673404" y="2945332"/>
            <a:ext cx="10777763"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a:t>Muokkaa perustyyl. napsautt.</a:t>
            </a:r>
            <a:endParaRPr lang="en-US" dirty="0"/>
          </a:p>
        </p:txBody>
      </p:sp>
      <p:sp>
        <p:nvSpPr>
          <p:cNvPr id="6" name="Subtitle 2"/>
          <p:cNvSpPr>
            <a:spLocks noGrp="1"/>
          </p:cNvSpPr>
          <p:nvPr userDrawn="1">
            <p:ph type="subTitle" idx="1"/>
          </p:nvPr>
        </p:nvSpPr>
        <p:spPr>
          <a:xfrm>
            <a:off x="721785" y="5068598"/>
            <a:ext cx="7229859"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076"/>
            <a:ext cx="4692951" cy="1546089"/>
          </a:xfrm>
          <a:prstGeom prst="rect">
            <a:avLst/>
          </a:prstGeom>
        </p:spPr>
      </p:pic>
    </p:spTree>
    <p:extLst>
      <p:ext uri="{BB962C8B-B14F-4D97-AF65-F5344CB8AC3E}">
        <p14:creationId xmlns:p14="http://schemas.microsoft.com/office/powerpoint/2010/main" val="3655051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alkoinen kansi 2">
    <p:bg>
      <p:bgPr>
        <a:solidFill>
          <a:schemeClr val="bg1"/>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5493584" y="156275"/>
            <a:ext cx="4057273" cy="9358264"/>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 name="connsiteX0" fmla="*/ 9987 w 10000"/>
              <a:gd name="connsiteY0" fmla="*/ 10000 h 10000"/>
              <a:gd name="connsiteX1" fmla="*/ 0 w 10000"/>
              <a:gd name="connsiteY1" fmla="*/ 10 h 10000"/>
              <a:gd name="connsiteX2" fmla="*/ 9987 w 10000"/>
              <a:gd name="connsiteY2" fmla="*/ 0 h 10000"/>
              <a:gd name="connsiteX3" fmla="*/ 10000 w 10000"/>
              <a:gd name="connsiteY3" fmla="*/ 9054 h 10000"/>
              <a:gd name="connsiteX4" fmla="*/ 9987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87" y="10000"/>
                </a:moveTo>
                <a:lnTo>
                  <a:pt x="0" y="10"/>
                </a:lnTo>
                <a:lnTo>
                  <a:pt x="9987" y="0"/>
                </a:lnTo>
                <a:cubicBezTo>
                  <a:pt x="10015" y="3177"/>
                  <a:pt x="9972" y="5898"/>
                  <a:pt x="10000" y="9054"/>
                </a:cubicBezTo>
                <a:cubicBezTo>
                  <a:pt x="9990" y="9345"/>
                  <a:pt x="9998" y="9585"/>
                  <a:pt x="9987" y="100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11" name="Freeform 10"/>
          <p:cNvSpPr>
            <a:spLocks/>
          </p:cNvSpPr>
          <p:nvPr userDrawn="1"/>
        </p:nvSpPr>
        <p:spPr bwMode="auto">
          <a:xfrm rot="5400000">
            <a:off x="888535" y="3593615"/>
            <a:ext cx="2385298" cy="4162371"/>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5" name="Title 1"/>
          <p:cNvSpPr>
            <a:spLocks noGrp="1"/>
          </p:cNvSpPr>
          <p:nvPr userDrawn="1">
            <p:ph type="ctrTitle"/>
          </p:nvPr>
        </p:nvSpPr>
        <p:spPr>
          <a:xfrm>
            <a:off x="673404" y="2566038"/>
            <a:ext cx="10777763" cy="1628590"/>
          </a:xfrm>
          <a:prstGeom prst="rect">
            <a:avLst/>
          </a:prstGeom>
        </p:spPr>
        <p:txBody>
          <a:bodyPr lIns="0" tIns="0" rIns="0" bIns="0" anchor="t">
            <a:noAutofit/>
          </a:bodyPr>
          <a:lstStyle>
            <a:lvl1pPr algn="l">
              <a:lnSpc>
                <a:spcPct val="80000"/>
              </a:lnSpc>
              <a:defRPr sz="6600" b="1" spc="-150">
                <a:solidFill>
                  <a:schemeClr val="tx2"/>
                </a:solidFill>
              </a:defRPr>
            </a:lvl1pPr>
          </a:lstStyle>
          <a:p>
            <a:r>
              <a:rPr lang="fi-FI"/>
              <a:t>Muokkaa perustyyl. napsautt.</a:t>
            </a:r>
            <a:endParaRPr lang="en-US" dirty="0"/>
          </a:p>
        </p:txBody>
      </p:sp>
      <p:sp>
        <p:nvSpPr>
          <p:cNvPr id="6" name="Subtitle 2"/>
          <p:cNvSpPr>
            <a:spLocks noGrp="1"/>
          </p:cNvSpPr>
          <p:nvPr userDrawn="1">
            <p:ph type="subTitle" idx="1"/>
          </p:nvPr>
        </p:nvSpPr>
        <p:spPr>
          <a:xfrm>
            <a:off x="721785" y="4194628"/>
            <a:ext cx="7229859"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075"/>
            <a:ext cx="4692951" cy="1546088"/>
          </a:xfrm>
          <a:prstGeom prst="rect">
            <a:avLst/>
          </a:prstGeom>
        </p:spPr>
      </p:pic>
    </p:spTree>
    <p:extLst>
      <p:ext uri="{BB962C8B-B14F-4D97-AF65-F5344CB8AC3E}">
        <p14:creationId xmlns:p14="http://schemas.microsoft.com/office/powerpoint/2010/main" val="31178771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ninen kansi 2">
    <p:bg>
      <p:bgPr>
        <a:solidFill>
          <a:schemeClr val="tx2"/>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5493584" y="156275"/>
            <a:ext cx="4057273" cy="9358264"/>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12"/>
              <a:gd name="connsiteY0" fmla="*/ 10000 h 10000"/>
              <a:gd name="connsiteX1" fmla="*/ 0 w 10012"/>
              <a:gd name="connsiteY1" fmla="*/ 10 h 10000"/>
              <a:gd name="connsiteX2" fmla="*/ 9975 w 10012"/>
              <a:gd name="connsiteY2" fmla="*/ 0 h 10000"/>
              <a:gd name="connsiteX3" fmla="*/ 9988 w 10012"/>
              <a:gd name="connsiteY3" fmla="*/ 9054 h 10000"/>
              <a:gd name="connsiteX4" fmla="*/ 9975 w 10012"/>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 h="10000">
                <a:moveTo>
                  <a:pt x="9975" y="10000"/>
                </a:moveTo>
                <a:lnTo>
                  <a:pt x="0" y="10"/>
                </a:lnTo>
                <a:lnTo>
                  <a:pt x="9975" y="0"/>
                </a:lnTo>
                <a:cubicBezTo>
                  <a:pt x="10003" y="3177"/>
                  <a:pt x="9960" y="5898"/>
                  <a:pt x="9988" y="9054"/>
                </a:cubicBezTo>
                <a:cubicBezTo>
                  <a:pt x="9978" y="9407"/>
                  <a:pt x="9986" y="9667"/>
                  <a:pt x="9975" y="1000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11" name="Freeform 10"/>
          <p:cNvSpPr>
            <a:spLocks/>
          </p:cNvSpPr>
          <p:nvPr userDrawn="1"/>
        </p:nvSpPr>
        <p:spPr bwMode="auto">
          <a:xfrm rot="5400000">
            <a:off x="888535" y="3593615"/>
            <a:ext cx="2385298" cy="4162371"/>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5" name="Title 1"/>
          <p:cNvSpPr>
            <a:spLocks noGrp="1"/>
          </p:cNvSpPr>
          <p:nvPr userDrawn="1">
            <p:ph type="ctrTitle"/>
          </p:nvPr>
        </p:nvSpPr>
        <p:spPr>
          <a:xfrm>
            <a:off x="673404" y="2566038"/>
            <a:ext cx="10777763" cy="1635848"/>
          </a:xfrm>
          <a:prstGeom prst="rect">
            <a:avLst/>
          </a:prstGeom>
        </p:spPr>
        <p:txBody>
          <a:bodyPr lIns="0" tIns="0" rIns="0" bIns="0" anchor="t">
            <a:noAutofit/>
          </a:bodyPr>
          <a:lstStyle>
            <a:lvl1pPr algn="l">
              <a:lnSpc>
                <a:spcPct val="80000"/>
              </a:lnSpc>
              <a:defRPr sz="6600" b="1" spc="-150">
                <a:solidFill>
                  <a:schemeClr val="bg1"/>
                </a:solidFill>
              </a:defRPr>
            </a:lvl1pPr>
          </a:lstStyle>
          <a:p>
            <a:r>
              <a:rPr lang="fi-FI"/>
              <a:t>Muokkaa perustyyl. napsautt.</a:t>
            </a:r>
            <a:endParaRPr lang="en-US" dirty="0"/>
          </a:p>
        </p:txBody>
      </p:sp>
      <p:sp>
        <p:nvSpPr>
          <p:cNvPr id="6" name="Subtitle 2"/>
          <p:cNvSpPr>
            <a:spLocks noGrp="1"/>
          </p:cNvSpPr>
          <p:nvPr userDrawn="1">
            <p:ph type="subTitle" idx="1"/>
          </p:nvPr>
        </p:nvSpPr>
        <p:spPr>
          <a:xfrm>
            <a:off x="721785" y="4194630"/>
            <a:ext cx="7229859"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63075"/>
            <a:ext cx="4692948" cy="1546088"/>
          </a:xfrm>
          <a:prstGeom prst="rect">
            <a:avLst/>
          </a:prstGeom>
        </p:spPr>
      </p:pic>
    </p:spTree>
    <p:extLst>
      <p:ext uri="{BB962C8B-B14F-4D97-AF65-F5344CB8AC3E}">
        <p14:creationId xmlns:p14="http://schemas.microsoft.com/office/powerpoint/2010/main" val="23578885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ansi 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673404" y="2945332"/>
            <a:ext cx="10777763"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a:t>Muokkaa perustyyl. napsautt.</a:t>
            </a:r>
            <a:endParaRPr lang="en-US" dirty="0"/>
          </a:p>
        </p:txBody>
      </p:sp>
      <p:sp>
        <p:nvSpPr>
          <p:cNvPr id="6" name="Subtitle 2"/>
          <p:cNvSpPr>
            <a:spLocks noGrp="1"/>
          </p:cNvSpPr>
          <p:nvPr userDrawn="1">
            <p:ph type="subTitle" idx="1"/>
          </p:nvPr>
        </p:nvSpPr>
        <p:spPr>
          <a:xfrm>
            <a:off x="721785" y="5068598"/>
            <a:ext cx="7229859"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076"/>
            <a:ext cx="4692951" cy="1546089"/>
          </a:xfrm>
          <a:prstGeom prst="rect">
            <a:avLst/>
          </a:prstGeom>
        </p:spPr>
      </p:pic>
    </p:spTree>
    <p:extLst>
      <p:ext uri="{BB962C8B-B14F-4D97-AF65-F5344CB8AC3E}">
        <p14:creationId xmlns:p14="http://schemas.microsoft.com/office/powerpoint/2010/main" val="15725682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ansi kuvalla - tummennus">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chemeClr val="tx1">
                  <a:alpha val="40000"/>
                </a:schemeClr>
              </a:gs>
              <a:gs pos="100000">
                <a:schemeClr val="bg1">
                  <a:shade val="100000"/>
                  <a:satMod val="115000"/>
                  <a:alpha val="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sp>
        <p:nvSpPr>
          <p:cNvPr id="5" name="Title 1"/>
          <p:cNvSpPr>
            <a:spLocks noGrp="1"/>
          </p:cNvSpPr>
          <p:nvPr userDrawn="1">
            <p:ph type="ctrTitle"/>
          </p:nvPr>
        </p:nvSpPr>
        <p:spPr>
          <a:xfrm>
            <a:off x="673404" y="2945332"/>
            <a:ext cx="10777763"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a:t>Muokkaa perustyyl. napsautt.</a:t>
            </a:r>
            <a:endParaRPr lang="en-US" dirty="0"/>
          </a:p>
        </p:txBody>
      </p:sp>
      <p:sp>
        <p:nvSpPr>
          <p:cNvPr id="6" name="Subtitle 2"/>
          <p:cNvSpPr>
            <a:spLocks noGrp="1"/>
          </p:cNvSpPr>
          <p:nvPr userDrawn="1">
            <p:ph type="subTitle" idx="1"/>
          </p:nvPr>
        </p:nvSpPr>
        <p:spPr>
          <a:xfrm>
            <a:off x="721785" y="5068598"/>
            <a:ext cx="7229859"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076"/>
            <a:ext cx="4692951" cy="1546089"/>
          </a:xfrm>
          <a:prstGeom prst="rect">
            <a:avLst/>
          </a:prstGeom>
        </p:spPr>
      </p:pic>
    </p:spTree>
    <p:extLst>
      <p:ext uri="{BB962C8B-B14F-4D97-AF65-F5344CB8AC3E}">
        <p14:creationId xmlns:p14="http://schemas.microsoft.com/office/powerpoint/2010/main" val="42832222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kansi">
    <p:bg>
      <p:bgPr>
        <a:solidFill>
          <a:schemeClr val="tx2"/>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721785" y="1912266"/>
            <a:ext cx="10691140"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Muokkaa perustyyl. napsautt.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07" y="5623915"/>
            <a:ext cx="3280496" cy="1080757"/>
          </a:xfrm>
          <a:prstGeom prst="rect">
            <a:avLst/>
          </a:prstGeom>
        </p:spPr>
      </p:pic>
    </p:spTree>
    <p:extLst>
      <p:ext uri="{BB962C8B-B14F-4D97-AF65-F5344CB8AC3E}">
        <p14:creationId xmlns:p14="http://schemas.microsoft.com/office/powerpoint/2010/main" val="3108167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kansi 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721785" y="1912266"/>
            <a:ext cx="10691140"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Muokkaa perustyyl. napsautt.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07" y="5623915"/>
            <a:ext cx="3280496" cy="1080757"/>
          </a:xfrm>
          <a:prstGeom prst="rect">
            <a:avLst/>
          </a:prstGeom>
        </p:spPr>
      </p:pic>
    </p:spTree>
    <p:extLst>
      <p:ext uri="{BB962C8B-B14F-4D97-AF65-F5344CB8AC3E}">
        <p14:creationId xmlns:p14="http://schemas.microsoft.com/office/powerpoint/2010/main" val="26192524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älikansi kuvalla - tummennus">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sp>
        <p:nvSpPr>
          <p:cNvPr id="4" name="Title 1"/>
          <p:cNvSpPr>
            <a:spLocks noGrp="1"/>
          </p:cNvSpPr>
          <p:nvPr>
            <p:ph type="ctrTitle"/>
          </p:nvPr>
        </p:nvSpPr>
        <p:spPr>
          <a:xfrm>
            <a:off x="721785" y="1912266"/>
            <a:ext cx="10691140"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Muokkaa perustyyl. napsautt.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07" y="5623915"/>
            <a:ext cx="3280496" cy="1080757"/>
          </a:xfrm>
          <a:prstGeom prst="rect">
            <a:avLst/>
          </a:prstGeom>
        </p:spPr>
      </p:pic>
    </p:spTree>
    <p:extLst>
      <p:ext uri="{BB962C8B-B14F-4D97-AF65-F5344CB8AC3E}">
        <p14:creationId xmlns:p14="http://schemas.microsoft.com/office/powerpoint/2010/main" val="38600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kansi kuvalla - nosto">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B56BCA98-83EF-4A2E-A53E-8397E5D02014}"/>
              </a:ext>
            </a:extLst>
          </p:cNvPr>
          <p:cNvSpPr/>
          <p:nvPr userDrawn="1"/>
        </p:nvSpPr>
        <p:spPr>
          <a:xfrm>
            <a:off x="3812115" y="4498974"/>
            <a:ext cx="7859185" cy="1876425"/>
          </a:xfrm>
          <a:prstGeom prst="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itle 1"/>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5" name="Kuva 4">
            <a:extLst>
              <a:ext uri="{FF2B5EF4-FFF2-40B4-BE49-F238E27FC236}">
                <a16:creationId xmlns:a16="http://schemas.microsoft.com/office/drawing/2014/main" id="{E12027B8-3ACC-4B99-A595-CEED283E7D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5202"/>
            <a:ext cx="3883841" cy="1762798"/>
          </a:xfrm>
          <a:prstGeom prst="rect">
            <a:avLst/>
          </a:prstGeom>
        </p:spPr>
      </p:pic>
      <p:sp>
        <p:nvSpPr>
          <p:cNvPr id="7" name="Tekstiruutu 6">
            <a:extLst>
              <a:ext uri="{FF2B5EF4-FFF2-40B4-BE49-F238E27FC236}">
                <a16:creationId xmlns:a16="http://schemas.microsoft.com/office/drawing/2014/main" id="{6106C9CE-B35D-4F9D-B580-F52D76DD900E}"/>
              </a:ext>
            </a:extLst>
          </p:cNvPr>
          <p:cNvSpPr txBox="1"/>
          <p:nvPr userDrawn="1"/>
        </p:nvSpPr>
        <p:spPr>
          <a:xfrm>
            <a:off x="3812115" y="3728520"/>
            <a:ext cx="2162175" cy="5293757"/>
          </a:xfrm>
          <a:prstGeom prst="rect">
            <a:avLst/>
          </a:prstGeom>
          <a:noFill/>
        </p:spPr>
        <p:txBody>
          <a:bodyPr wrap="square" lIns="0" tIns="0" rIns="0" bIns="0" rtlCol="0">
            <a:spAutoFit/>
          </a:bodyPr>
          <a:lstStyle/>
          <a:p>
            <a:r>
              <a:rPr lang="fi-FI" sz="34400" b="1" dirty="0">
                <a:solidFill>
                  <a:schemeClr val="bg1"/>
                </a:solidFill>
              </a:rPr>
              <a:t>”</a:t>
            </a:r>
          </a:p>
        </p:txBody>
      </p:sp>
    </p:spTree>
    <p:extLst>
      <p:ext uri="{BB962C8B-B14F-4D97-AF65-F5344CB8AC3E}">
        <p14:creationId xmlns:p14="http://schemas.microsoft.com/office/powerpoint/2010/main" val="20566578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a:t>Muokkaa perustyyl. napsautt.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Font typeface="Wingdings" panose="05000000000000000000" pitchFamily="2" charset="2"/>
              <a:buChar char="§"/>
              <a:defRPr sz="2000">
                <a:latin typeface="Georgia"/>
              </a:defRPr>
            </a:lvl2pPr>
            <a:lvl3pPr marL="601663" indent="-296863">
              <a:buFont typeface="Arial" panose="020B0604020202020204" pitchFamily="34" charset="0"/>
              <a:buChar char="‒"/>
              <a:defRPr sz="1600" i="1">
                <a:latin typeface="Georgia"/>
                <a:cs typeface="Georgia"/>
              </a:defRPr>
            </a:lvl3pPr>
            <a:lvl4pPr marL="900113" indent="-298450">
              <a:buFont typeface="Arial" panose="020B0604020202020204" pitchFamily="34" charset="0"/>
              <a:buChar char="‒"/>
              <a:defRPr sz="1400" baseline="0">
                <a:latin typeface="Georgia"/>
              </a:defRPr>
            </a:lvl4pPr>
            <a:lvl5pPr marL="1227138" indent="-320675">
              <a:buFont typeface="Arial" panose="020B0604020202020204" pitchFamily="34" charset="0"/>
              <a:buChar char="‒"/>
              <a:defRPr sz="130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13.2.2024</a:t>
            </a:fld>
            <a:endParaRPr lang="fi-FI"/>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462" y="6048321"/>
            <a:ext cx="2466535" cy="812597"/>
          </a:xfrm>
          <a:prstGeom prst="rect">
            <a:avLst/>
          </a:prstGeom>
        </p:spPr>
      </p:pic>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031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a:t>Muokkaa perustyyl. napsautt.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462" y="6048321"/>
            <a:ext cx="2466535" cy="812597"/>
          </a:xfrm>
          <a:prstGeom prst="rect">
            <a:avLst/>
          </a:prstGeom>
        </p:spPr>
      </p:pic>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13.2.2024</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spTree>
    <p:extLst>
      <p:ext uri="{BB962C8B-B14F-4D97-AF65-F5344CB8AC3E}">
        <p14:creationId xmlns:p14="http://schemas.microsoft.com/office/powerpoint/2010/main" val="10780101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a:t>Muokkaa perustyyl. napsautt.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462" y="6048321"/>
            <a:ext cx="2466535" cy="812597"/>
          </a:xfrm>
          <a:prstGeom prst="rect">
            <a:avLst/>
          </a:prstGeom>
        </p:spPr>
      </p:pic>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13.2.2024</a:t>
            </a:fld>
            <a:endParaRPr lang="fi-FI"/>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spTree>
    <p:extLst>
      <p:ext uri="{BB962C8B-B14F-4D97-AF65-F5344CB8AC3E}">
        <p14:creationId xmlns:p14="http://schemas.microsoft.com/office/powerpoint/2010/main" val="15209116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462" y="6048321"/>
            <a:ext cx="2466535" cy="812597"/>
          </a:xfrm>
          <a:prstGeom prst="rect">
            <a:avLst/>
          </a:prstGeom>
        </p:spPr>
      </p:pic>
      <p:cxnSp>
        <p:nvCxnSpPr>
          <p:cNvPr id="11" name="Straight Connector 10"/>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6587067" y="6298084"/>
            <a:ext cx="4826000" cy="185738"/>
          </a:xfrm>
        </p:spPr>
        <p:txBody>
          <a:bodyPr/>
          <a:lstStyle>
            <a:lvl1pPr>
              <a:defRPr/>
            </a:lvl1pPr>
          </a:lstStyle>
          <a:p>
            <a:pPr>
              <a:defRPr/>
            </a:pPr>
            <a:fld id="{8619F22D-1183-408D-8AA6-A22F3114EC0B}" type="datetime1">
              <a:rPr lang="fi-FI" smtClean="0"/>
              <a:t>13.2.2024</a:t>
            </a:fld>
            <a:endParaRPr lang="fi-FI"/>
          </a:p>
        </p:txBody>
      </p:sp>
      <p:sp>
        <p:nvSpPr>
          <p:cNvPr id="14"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spTree>
    <p:extLst>
      <p:ext uri="{BB962C8B-B14F-4D97-AF65-F5344CB8AC3E}">
        <p14:creationId xmlns:p14="http://schemas.microsoft.com/office/powerpoint/2010/main" val="3516581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0477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8"/>
            <a:ext cx="10972800" cy="1143000"/>
          </a:xfrm>
          <a:prstGeom prst="rect">
            <a:avLst/>
          </a:prstGeom>
        </p:spPr>
        <p:txBody>
          <a:bodyPr/>
          <a:lstStyle>
            <a:lvl1pPr>
              <a:defRPr>
                <a:solidFill>
                  <a:srgbClr val="1F9CE0"/>
                </a:solidFill>
                <a:latin typeface="Georgia" panose="02040502050405020303" pitchFamily="18" charset="0"/>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609600" y="1600201"/>
            <a:ext cx="10972800" cy="4525963"/>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r>
              <a:rPr lang="fi-FI"/>
              <a:t>26.5.2014</a:t>
            </a:r>
          </a:p>
        </p:txBody>
      </p:sp>
      <p:sp>
        <p:nvSpPr>
          <p:cNvPr id="6" name="Dian numeron paikkamerkki 5"/>
          <p:cNvSpPr>
            <a:spLocks noGrp="1"/>
          </p:cNvSpPr>
          <p:nvPr>
            <p:ph type="sldNum" sz="quarter" idx="12"/>
          </p:nvPr>
        </p:nvSpPr>
        <p:spPr/>
        <p:txBody>
          <a:bodyPr/>
          <a:lstStyle/>
          <a:p>
            <a:fld id="{139301F4-86FD-4910-9F5A-C4CF14468D5D}" type="slidenum">
              <a:rPr lang="fi-FI" smtClean="0"/>
              <a:t>‹#›</a:t>
            </a:fld>
            <a:endParaRPr lang="fi-FI"/>
          </a:p>
        </p:txBody>
      </p:sp>
      <p:pic>
        <p:nvPicPr>
          <p:cNvPr id="7" name="Kuva 6"/>
          <p:cNvPicPr>
            <a:picLocks noChangeAspect="1"/>
          </p:cNvPicPr>
          <p:nvPr userDrawn="1"/>
        </p:nvPicPr>
        <p:blipFill rotWithShape="1">
          <a:blip r:embed="rId2"/>
          <a:srcRect l="13662" t="17343" r="11195" b="20282"/>
          <a:stretch/>
        </p:blipFill>
        <p:spPr>
          <a:xfrm>
            <a:off x="4943871" y="6237312"/>
            <a:ext cx="2112236" cy="576064"/>
          </a:xfrm>
          <a:prstGeom prst="rect">
            <a:avLst/>
          </a:prstGeom>
        </p:spPr>
      </p:pic>
    </p:spTree>
    <p:extLst>
      <p:ext uri="{BB962C8B-B14F-4D97-AF65-F5344CB8AC3E}">
        <p14:creationId xmlns:p14="http://schemas.microsoft.com/office/powerpoint/2010/main" val="9798300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ansi valkoisella yläosalla">
    <p:bg>
      <p:bgPr>
        <a:solidFill>
          <a:schemeClr val="bg1"/>
        </a:solidFill>
        <a:effectLst/>
      </p:bgPr>
    </p:bg>
    <p:spTree>
      <p:nvGrpSpPr>
        <p:cNvPr id="1" name=""/>
        <p:cNvGrpSpPr/>
        <p:nvPr/>
      </p:nvGrpSpPr>
      <p:grpSpPr>
        <a:xfrm>
          <a:off x="0" y="0"/>
          <a:ext cx="0" cy="0"/>
          <a:chOff x="0" y="0"/>
          <a:chExt cx="0" cy="0"/>
        </a:xfrm>
      </p:grpSpPr>
      <p:sp>
        <p:nvSpPr>
          <p:cNvPr id="7" name="Vapaamuotoinen: Muoto 6">
            <a:extLst>
              <a:ext uri="{FF2B5EF4-FFF2-40B4-BE49-F238E27FC236}">
                <a16:creationId xmlns:a16="http://schemas.microsoft.com/office/drawing/2014/main" id="{A8624717-6579-4108-8822-5868869BFBE2}"/>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5107577" y="2945332"/>
            <a:ext cx="6768133" cy="2123266"/>
          </a:xfrm>
          <a:prstGeom prst="rect">
            <a:avLst/>
          </a:prstGeom>
        </p:spPr>
        <p:txBody>
          <a:bodyPr lIns="0" tIns="0" rIns="0" bIns="0" anchor="b">
            <a:noAutofit/>
          </a:bodyPr>
          <a:lstStyle>
            <a:lvl1pPr algn="l">
              <a:lnSpc>
                <a:spcPct val="80000"/>
              </a:lnSpc>
              <a:defRPr sz="6600" b="1" spc="-15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6" name="Subtitle 2"/>
          <p:cNvSpPr>
            <a:spLocks noGrp="1"/>
          </p:cNvSpPr>
          <p:nvPr userDrawn="1">
            <p:ph type="subTitle" idx="1"/>
          </p:nvPr>
        </p:nvSpPr>
        <p:spPr>
          <a:xfrm>
            <a:off x="5107576" y="5329855"/>
            <a:ext cx="6768133" cy="731311"/>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3" name="Kuva 12">
            <a:extLst>
              <a:ext uri="{FF2B5EF4-FFF2-40B4-BE49-F238E27FC236}">
                <a16:creationId xmlns:a16="http://schemas.microsoft.com/office/drawing/2014/main" id="{9E59EEDD-EC4E-4BE9-B0CF-307A8AF9BAE2}"/>
              </a:ext>
            </a:extLst>
          </p:cNvPr>
          <p:cNvPicPr>
            <a:picLocks noChangeAspect="1"/>
          </p:cNvPicPr>
          <p:nvPr userDrawn="1"/>
        </p:nvPicPr>
        <p:blipFill>
          <a:blip r:embed="rId2"/>
          <a:stretch>
            <a:fillRect/>
          </a:stretch>
        </p:blipFill>
        <p:spPr>
          <a:xfrm>
            <a:off x="-2" y="-11056"/>
            <a:ext cx="3883843" cy="1762799"/>
          </a:xfrm>
          <a:prstGeom prst="rect">
            <a:avLst/>
          </a:prstGeom>
        </p:spPr>
      </p:pic>
      <p:sp>
        <p:nvSpPr>
          <p:cNvPr id="10" name="Vapaamuotoinen: Muoto 9">
            <a:extLst>
              <a:ext uri="{FF2B5EF4-FFF2-40B4-BE49-F238E27FC236}">
                <a16:creationId xmlns:a16="http://schemas.microsoft.com/office/drawing/2014/main" id="{3902340E-5017-42B8-BD74-15ACF0A672AD}"/>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Vapaamuotoinen: Muoto 11">
            <a:extLst>
              <a:ext uri="{FF2B5EF4-FFF2-40B4-BE49-F238E27FC236}">
                <a16:creationId xmlns:a16="http://schemas.microsoft.com/office/drawing/2014/main" id="{451C1F37-4CC1-4448-B32A-A93A992D8028}"/>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7488941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Kuvallinen kansi sinisellä tekstillä">
    <p:bg>
      <p:bgPr>
        <a:solidFill>
          <a:schemeClr val="bg1"/>
        </a:solidFill>
        <a:effectLst/>
      </p:bgPr>
    </p:bg>
    <p:spTree>
      <p:nvGrpSpPr>
        <p:cNvPr id="1" name=""/>
        <p:cNvGrpSpPr/>
        <p:nvPr/>
      </p:nvGrpSpPr>
      <p:grpSpPr>
        <a:xfrm>
          <a:off x="0" y="0"/>
          <a:ext cx="0" cy="0"/>
          <a:chOff x="0" y="0"/>
          <a:chExt cx="0" cy="0"/>
        </a:xfrm>
      </p:grpSpPr>
      <p:sp>
        <p:nvSpPr>
          <p:cNvPr id="7" name="Vapaamuotoinen: Muoto 6">
            <a:extLst>
              <a:ext uri="{FF2B5EF4-FFF2-40B4-BE49-F238E27FC236}">
                <a16:creationId xmlns:a16="http://schemas.microsoft.com/office/drawing/2014/main" id="{A8624717-6579-4108-8822-5868869BFBE2}"/>
              </a:ext>
            </a:extLst>
          </p:cNvPr>
          <p:cNvSpPr/>
          <p:nvPr userDrawn="1"/>
        </p:nvSpPr>
        <p:spPr>
          <a:xfrm>
            <a:off x="0" y="2699656"/>
            <a:ext cx="12199620" cy="4165963"/>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5107577" y="405332"/>
            <a:ext cx="6768133" cy="2123266"/>
          </a:xfrm>
          <a:prstGeom prst="rect">
            <a:avLst/>
          </a:prstGeom>
        </p:spPr>
        <p:txBody>
          <a:bodyPr lIns="0" tIns="0" rIns="0" bIns="0" anchor="b">
            <a:noAutofit/>
          </a:bodyPr>
          <a:lstStyle>
            <a:lvl1pPr algn="l">
              <a:lnSpc>
                <a:spcPct val="80000"/>
              </a:lnSpc>
              <a:defRPr sz="6600" b="1" spc="-15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6" name="Subtitle 2"/>
          <p:cNvSpPr>
            <a:spLocks noGrp="1"/>
          </p:cNvSpPr>
          <p:nvPr userDrawn="1">
            <p:ph type="subTitle" idx="1"/>
          </p:nvPr>
        </p:nvSpPr>
        <p:spPr>
          <a:xfrm>
            <a:off x="5107576" y="6061166"/>
            <a:ext cx="6768133" cy="731311"/>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3" name="Kuva 12">
            <a:extLst>
              <a:ext uri="{FF2B5EF4-FFF2-40B4-BE49-F238E27FC236}">
                <a16:creationId xmlns:a16="http://schemas.microsoft.com/office/drawing/2014/main" id="{9E59EEDD-EC4E-4BE9-B0CF-307A8AF9BAE2}"/>
              </a:ext>
            </a:extLst>
          </p:cNvPr>
          <p:cNvPicPr>
            <a:picLocks noChangeAspect="1"/>
          </p:cNvPicPr>
          <p:nvPr userDrawn="1"/>
        </p:nvPicPr>
        <p:blipFill>
          <a:blip r:embed="rId2"/>
          <a:stretch>
            <a:fillRect/>
          </a:stretch>
        </p:blipFill>
        <p:spPr>
          <a:xfrm>
            <a:off x="-2" y="-11056"/>
            <a:ext cx="3883843" cy="1762799"/>
          </a:xfrm>
          <a:prstGeom prst="rect">
            <a:avLst/>
          </a:prstGeom>
        </p:spPr>
      </p:pic>
      <p:sp>
        <p:nvSpPr>
          <p:cNvPr id="10" name="Vapaamuotoinen: Muoto 9">
            <a:extLst>
              <a:ext uri="{FF2B5EF4-FFF2-40B4-BE49-F238E27FC236}">
                <a16:creationId xmlns:a16="http://schemas.microsoft.com/office/drawing/2014/main" id="{3902340E-5017-42B8-BD74-15ACF0A672AD}"/>
              </a:ext>
            </a:extLst>
          </p:cNvPr>
          <p:cNvSpPr/>
          <p:nvPr userDrawn="1"/>
        </p:nvSpPr>
        <p:spPr>
          <a:xfrm>
            <a:off x="1087752" y="2698392"/>
            <a:ext cx="4028531" cy="416553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Vapaamuotoinen: Muoto 11">
            <a:extLst>
              <a:ext uri="{FF2B5EF4-FFF2-40B4-BE49-F238E27FC236}">
                <a16:creationId xmlns:a16="http://schemas.microsoft.com/office/drawing/2014/main" id="{451C1F37-4CC1-4448-B32A-A93A992D8028}"/>
              </a:ext>
            </a:extLst>
          </p:cNvPr>
          <p:cNvSpPr/>
          <p:nvPr userDrawn="1"/>
        </p:nvSpPr>
        <p:spPr>
          <a:xfrm>
            <a:off x="646611" y="5486971"/>
            <a:ext cx="3051493" cy="1371347"/>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9464942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inen kansi">
    <p:bg>
      <p:bgPr>
        <a:solidFill>
          <a:srgbClr val="378DC4"/>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4914900" y="29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8D08D294-216F-442D-97F7-E95BB942B012}"/>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7BC346B6-D59F-4922-88E5-422A8B3E4AA0}"/>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6" name="Subtitle 2"/>
          <p:cNvSpPr>
            <a:spLocks noGrp="1"/>
          </p:cNvSpPr>
          <p:nvPr userDrawn="1">
            <p:ph type="subTitle" idx="1"/>
          </p:nvPr>
        </p:nvSpPr>
        <p:spPr>
          <a:xfrm>
            <a:off x="4914899" y="5283200"/>
            <a:ext cx="6536267" cy="577398"/>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0" name="Kuva 9">
            <a:extLst>
              <a:ext uri="{FF2B5EF4-FFF2-40B4-BE49-F238E27FC236}">
                <a16:creationId xmlns:a16="http://schemas.microsoft.com/office/drawing/2014/main" id="{28DD16B1-C813-4162-9E56-887B1E2D6219}"/>
              </a:ext>
            </a:extLst>
          </p:cNvPr>
          <p:cNvPicPr>
            <a:picLocks noChangeAspect="1"/>
          </p:cNvPicPr>
          <p:nvPr userDrawn="1"/>
        </p:nvPicPr>
        <p:blipFill>
          <a:blip r:embed="rId2"/>
          <a:stretch>
            <a:fillRect/>
          </a:stretch>
        </p:blipFill>
        <p:spPr>
          <a:xfrm>
            <a:off x="0" y="-12700"/>
            <a:ext cx="3883841" cy="1762798"/>
          </a:xfrm>
          <a:prstGeom prst="rect">
            <a:avLst/>
          </a:prstGeom>
        </p:spPr>
      </p:pic>
    </p:spTree>
    <p:extLst>
      <p:ext uri="{BB962C8B-B14F-4D97-AF65-F5344CB8AC3E}">
        <p14:creationId xmlns:p14="http://schemas.microsoft.com/office/powerpoint/2010/main" val="25600383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ninen kansi kuvalla">
    <p:bg>
      <p:bgPr>
        <a:solidFill>
          <a:schemeClr val="bg1"/>
        </a:solidFill>
        <a:effectLst/>
      </p:bgPr>
    </p:bg>
    <p:spTree>
      <p:nvGrpSpPr>
        <p:cNvPr id="1" name=""/>
        <p:cNvGrpSpPr/>
        <p:nvPr/>
      </p:nvGrpSpPr>
      <p:grpSpPr>
        <a:xfrm>
          <a:off x="0" y="0"/>
          <a:ext cx="0" cy="0"/>
          <a:chOff x="0" y="0"/>
          <a:chExt cx="0" cy="0"/>
        </a:xfrm>
      </p:grpSpPr>
      <p:sp>
        <p:nvSpPr>
          <p:cNvPr id="4" name="Vapaamuotoinen: Muoto 3">
            <a:extLst>
              <a:ext uri="{FF2B5EF4-FFF2-40B4-BE49-F238E27FC236}">
                <a16:creationId xmlns:a16="http://schemas.microsoft.com/office/drawing/2014/main" id="{A9BAFD28-F1A4-4B74-A669-43891398B979}"/>
              </a:ext>
            </a:extLst>
          </p:cNvPr>
          <p:cNvSpPr/>
          <p:nvPr userDrawn="1"/>
        </p:nvSpPr>
        <p:spPr>
          <a:xfrm>
            <a:off x="0" y="-7620"/>
            <a:ext cx="5113020" cy="6865620"/>
          </a:xfrm>
          <a:custGeom>
            <a:avLst/>
            <a:gdLst>
              <a:gd name="connsiteX0" fmla="*/ 5113020 w 5113020"/>
              <a:gd name="connsiteY0" fmla="*/ 0 h 6880860"/>
              <a:gd name="connsiteX1" fmla="*/ 2979420 w 5113020"/>
              <a:gd name="connsiteY1" fmla="*/ 6880860 h 6880860"/>
              <a:gd name="connsiteX2" fmla="*/ 0 w 5113020"/>
              <a:gd name="connsiteY2" fmla="*/ 6865620 h 6880860"/>
              <a:gd name="connsiteX3" fmla="*/ 0 w 5113020"/>
              <a:gd name="connsiteY3" fmla="*/ 0 h 6880860"/>
              <a:gd name="connsiteX4" fmla="*/ 5113020 w 5113020"/>
              <a:gd name="connsiteY4" fmla="*/ 0 h 6880860"/>
              <a:gd name="connsiteX0" fmla="*/ 5113020 w 5113020"/>
              <a:gd name="connsiteY0" fmla="*/ 0 h 6865620"/>
              <a:gd name="connsiteX1" fmla="*/ 2998470 w 5113020"/>
              <a:gd name="connsiteY1" fmla="*/ 6864985 h 6865620"/>
              <a:gd name="connsiteX2" fmla="*/ 0 w 5113020"/>
              <a:gd name="connsiteY2" fmla="*/ 6865620 h 6865620"/>
              <a:gd name="connsiteX3" fmla="*/ 0 w 5113020"/>
              <a:gd name="connsiteY3" fmla="*/ 0 h 6865620"/>
              <a:gd name="connsiteX4" fmla="*/ 5113020 w 5113020"/>
              <a:gd name="connsiteY4" fmla="*/ 0 h 686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020" h="6865620">
                <a:moveTo>
                  <a:pt x="5113020" y="0"/>
                </a:moveTo>
                <a:lnTo>
                  <a:pt x="2998470" y="6864985"/>
                </a:lnTo>
                <a:lnTo>
                  <a:pt x="0" y="6865620"/>
                </a:lnTo>
                <a:lnTo>
                  <a:pt x="0" y="0"/>
                </a:lnTo>
                <a:lnTo>
                  <a:pt x="5113020" y="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4914900" y="42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D120851B-61D6-4A60-9BF0-66474664A6B6}"/>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06E93023-C6AC-41E1-8879-6661246D8B0B}"/>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0" name="Kuva 9">
            <a:extLst>
              <a:ext uri="{FF2B5EF4-FFF2-40B4-BE49-F238E27FC236}">
                <a16:creationId xmlns:a16="http://schemas.microsoft.com/office/drawing/2014/main" id="{28DD16B1-C813-4162-9E56-887B1E2D6219}"/>
              </a:ext>
            </a:extLst>
          </p:cNvPr>
          <p:cNvPicPr>
            <a:picLocks noChangeAspect="1"/>
          </p:cNvPicPr>
          <p:nvPr userDrawn="1"/>
        </p:nvPicPr>
        <p:blipFill>
          <a:blip r:embed="rId2"/>
          <a:stretch>
            <a:fillRect/>
          </a:stretch>
        </p:blipFill>
        <p:spPr>
          <a:xfrm>
            <a:off x="0" y="-12700"/>
            <a:ext cx="3883841" cy="1762798"/>
          </a:xfrm>
          <a:prstGeom prst="rect">
            <a:avLst/>
          </a:prstGeom>
        </p:spPr>
      </p:pic>
    </p:spTree>
    <p:extLst>
      <p:ext uri="{BB962C8B-B14F-4D97-AF65-F5344CB8AC3E}">
        <p14:creationId xmlns:p14="http://schemas.microsoft.com/office/powerpoint/2010/main" val="54430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kansi 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12027B8-3ACC-4B99-A595-CEED283E7D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5202"/>
            <a:ext cx="3883841" cy="1762798"/>
          </a:xfrm>
          <a:prstGeom prst="rect">
            <a:avLst/>
          </a:prstGeom>
        </p:spPr>
      </p:pic>
      <p:sp>
        <p:nvSpPr>
          <p:cNvPr id="8" name="Title 1">
            <a:extLst>
              <a:ext uri="{FF2B5EF4-FFF2-40B4-BE49-F238E27FC236}">
                <a16:creationId xmlns:a16="http://schemas.microsoft.com/office/drawing/2014/main" id="{B5C5974A-92E5-447A-A74F-126A2265D303}"/>
              </a:ext>
            </a:extLst>
          </p:cNvPr>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21954362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kansi valkoisella yläosalla">
    <p:bg>
      <p:bgPr>
        <a:solidFill>
          <a:schemeClr val="bg1"/>
        </a:solidFill>
        <a:effectLst/>
      </p:bgPr>
    </p:bg>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029CD026-7F47-4F87-91D1-C3689AB46A9A}"/>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Vapaamuotoinen: Muoto 6">
            <a:extLst>
              <a:ext uri="{FF2B5EF4-FFF2-40B4-BE49-F238E27FC236}">
                <a16:creationId xmlns:a16="http://schemas.microsoft.com/office/drawing/2014/main" id="{E64FDC42-703A-4571-A80D-821190DDF7E1}"/>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Vapaamuotoinen: Muoto 7">
            <a:extLst>
              <a:ext uri="{FF2B5EF4-FFF2-40B4-BE49-F238E27FC236}">
                <a16:creationId xmlns:a16="http://schemas.microsoft.com/office/drawing/2014/main" id="{41B4A677-B136-4726-BB6A-E265255E727D}"/>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 name="Title 1"/>
          <p:cNvSpPr>
            <a:spLocks noGrp="1"/>
          </p:cNvSpPr>
          <p:nvPr>
            <p:ph type="ctrTitle"/>
          </p:nvPr>
        </p:nvSpPr>
        <p:spPr>
          <a:xfrm>
            <a:off x="5116282" y="446399"/>
            <a:ext cx="7083337" cy="1146181"/>
          </a:xfrm>
          <a:prstGeom prst="rect">
            <a:avLst/>
          </a:prstGeom>
        </p:spPr>
        <p:txBody>
          <a:bodyPr lIns="0" tIns="0" rIns="0" bIns="0" anchor="t">
            <a:noAutofit/>
          </a:bodyPr>
          <a:lstStyle>
            <a:lvl1pPr algn="l">
              <a:lnSpc>
                <a:spcPct val="80000"/>
              </a:lnSpc>
              <a:defRPr sz="4400" b="1" spc="-20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9" name="Kuva 8">
            <a:extLst>
              <a:ext uri="{FF2B5EF4-FFF2-40B4-BE49-F238E27FC236}">
                <a16:creationId xmlns:a16="http://schemas.microsoft.com/office/drawing/2014/main" id="{45B6EE55-8538-4484-AA72-6F4F69FCF49C}"/>
              </a:ext>
            </a:extLst>
          </p:cNvPr>
          <p:cNvPicPr>
            <a:picLocks noChangeAspect="1"/>
          </p:cNvPicPr>
          <p:nvPr userDrawn="1"/>
        </p:nvPicPr>
        <p:blipFill>
          <a:blip r:embed="rId2"/>
          <a:stretch>
            <a:fillRect/>
          </a:stretch>
        </p:blipFill>
        <p:spPr>
          <a:xfrm>
            <a:off x="-2" y="-11056"/>
            <a:ext cx="3883843" cy="1762799"/>
          </a:xfrm>
          <a:prstGeom prst="rect">
            <a:avLst/>
          </a:prstGeom>
        </p:spPr>
      </p:pic>
    </p:spTree>
    <p:extLst>
      <p:ext uri="{BB962C8B-B14F-4D97-AF65-F5344CB8AC3E}">
        <p14:creationId xmlns:p14="http://schemas.microsoft.com/office/powerpoint/2010/main" val="41052458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kansi kuvalla - nosto">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B56BCA98-83EF-4A2E-A53E-8397E5D02014}"/>
              </a:ext>
            </a:extLst>
          </p:cNvPr>
          <p:cNvSpPr/>
          <p:nvPr userDrawn="1"/>
        </p:nvSpPr>
        <p:spPr>
          <a:xfrm>
            <a:off x="3812115" y="4498974"/>
            <a:ext cx="7859185" cy="1876425"/>
          </a:xfrm>
          <a:prstGeom prst="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itle 1"/>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5" name="Kuva 4">
            <a:extLst>
              <a:ext uri="{FF2B5EF4-FFF2-40B4-BE49-F238E27FC236}">
                <a16:creationId xmlns:a16="http://schemas.microsoft.com/office/drawing/2014/main" id="{E12027B8-3ACC-4B99-A595-CEED283E7D87}"/>
              </a:ext>
            </a:extLst>
          </p:cNvPr>
          <p:cNvPicPr>
            <a:picLocks noChangeAspect="1"/>
          </p:cNvPicPr>
          <p:nvPr userDrawn="1"/>
        </p:nvPicPr>
        <p:blipFill>
          <a:blip r:embed="rId2"/>
          <a:stretch>
            <a:fillRect/>
          </a:stretch>
        </p:blipFill>
        <p:spPr>
          <a:xfrm>
            <a:off x="0" y="5095202"/>
            <a:ext cx="3883841" cy="1762798"/>
          </a:xfrm>
          <a:prstGeom prst="rect">
            <a:avLst/>
          </a:prstGeom>
        </p:spPr>
      </p:pic>
      <p:sp>
        <p:nvSpPr>
          <p:cNvPr id="7" name="Tekstiruutu 6">
            <a:extLst>
              <a:ext uri="{FF2B5EF4-FFF2-40B4-BE49-F238E27FC236}">
                <a16:creationId xmlns:a16="http://schemas.microsoft.com/office/drawing/2014/main" id="{6106C9CE-B35D-4F9D-B580-F52D76DD900E}"/>
              </a:ext>
            </a:extLst>
          </p:cNvPr>
          <p:cNvSpPr txBox="1"/>
          <p:nvPr userDrawn="1"/>
        </p:nvSpPr>
        <p:spPr>
          <a:xfrm>
            <a:off x="3812115" y="3728520"/>
            <a:ext cx="2162175" cy="5293757"/>
          </a:xfrm>
          <a:prstGeom prst="rect">
            <a:avLst/>
          </a:prstGeom>
          <a:noFill/>
        </p:spPr>
        <p:txBody>
          <a:bodyPr wrap="square" lIns="0" tIns="0" rIns="0" bIns="0" rtlCol="0">
            <a:spAutoFit/>
          </a:bodyPr>
          <a:lstStyle/>
          <a:p>
            <a:r>
              <a:rPr lang="fi-FI" sz="34400" b="1" dirty="0">
                <a:solidFill>
                  <a:schemeClr val="bg1"/>
                </a:solidFill>
              </a:rPr>
              <a:t>”</a:t>
            </a:r>
          </a:p>
        </p:txBody>
      </p:sp>
    </p:spTree>
    <p:extLst>
      <p:ext uri="{BB962C8B-B14F-4D97-AF65-F5344CB8AC3E}">
        <p14:creationId xmlns:p14="http://schemas.microsoft.com/office/powerpoint/2010/main" val="36230317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kansi 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12027B8-3ACC-4B99-A595-CEED283E7D87}"/>
              </a:ext>
            </a:extLst>
          </p:cNvPr>
          <p:cNvPicPr>
            <a:picLocks noChangeAspect="1"/>
          </p:cNvPicPr>
          <p:nvPr userDrawn="1"/>
        </p:nvPicPr>
        <p:blipFill>
          <a:blip r:embed="rId2"/>
          <a:stretch>
            <a:fillRect/>
          </a:stretch>
        </p:blipFill>
        <p:spPr>
          <a:xfrm>
            <a:off x="0" y="5095202"/>
            <a:ext cx="3883841" cy="1762798"/>
          </a:xfrm>
          <a:prstGeom prst="rect">
            <a:avLst/>
          </a:prstGeom>
        </p:spPr>
      </p:pic>
      <p:sp>
        <p:nvSpPr>
          <p:cNvPr id="8" name="Title 1">
            <a:extLst>
              <a:ext uri="{FF2B5EF4-FFF2-40B4-BE49-F238E27FC236}">
                <a16:creationId xmlns:a16="http://schemas.microsoft.com/office/drawing/2014/main" id="{B5C5974A-92E5-447A-A74F-126A2265D303}"/>
              </a:ext>
            </a:extLst>
          </p:cNvPr>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32534221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kansi kuvalla ja kuvio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721785" y="1912266"/>
            <a:ext cx="10691140"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Muokkaa ots. perustyyl. napsautt.</a:t>
            </a:r>
            <a:endParaRPr lang="en-US" dirty="0"/>
          </a:p>
        </p:txBody>
      </p:sp>
      <p:pic>
        <p:nvPicPr>
          <p:cNvPr id="9" name="Kuva 8">
            <a:extLst>
              <a:ext uri="{FF2B5EF4-FFF2-40B4-BE49-F238E27FC236}">
                <a16:creationId xmlns:a16="http://schemas.microsoft.com/office/drawing/2014/main" id="{4BDCF47E-3E49-4587-B526-04B917F4D023}"/>
              </a:ext>
            </a:extLst>
          </p:cNvPr>
          <p:cNvPicPr>
            <a:picLocks noChangeAspect="1"/>
          </p:cNvPicPr>
          <p:nvPr userDrawn="1"/>
        </p:nvPicPr>
        <p:blipFill>
          <a:blip r:embed="rId2"/>
          <a:stretch>
            <a:fillRect/>
          </a:stretch>
        </p:blipFill>
        <p:spPr>
          <a:xfrm>
            <a:off x="0" y="5095202"/>
            <a:ext cx="3883841" cy="1762798"/>
          </a:xfrm>
          <a:prstGeom prst="rect">
            <a:avLst/>
          </a:prstGeom>
        </p:spPr>
      </p:pic>
      <p:sp>
        <p:nvSpPr>
          <p:cNvPr id="3" name="Vapaamuotoinen: Muoto 2">
            <a:extLst>
              <a:ext uri="{FF2B5EF4-FFF2-40B4-BE49-F238E27FC236}">
                <a16:creationId xmlns:a16="http://schemas.microsoft.com/office/drawing/2014/main" id="{965F3F81-83D2-4265-B857-439498CF5505}"/>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Vapaamuotoinen: Muoto 5">
            <a:extLst>
              <a:ext uri="{FF2B5EF4-FFF2-40B4-BE49-F238E27FC236}">
                <a16:creationId xmlns:a16="http://schemas.microsoft.com/office/drawing/2014/main" id="{BA2B021C-837B-46B0-83E2-272CBB5D4492}"/>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9670661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endParaRPr lang="fi-FI"/>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Kuva 12">
            <a:extLst>
              <a:ext uri="{FF2B5EF4-FFF2-40B4-BE49-F238E27FC236}">
                <a16:creationId xmlns:a16="http://schemas.microsoft.com/office/drawing/2014/main" id="{79031326-596C-4623-8157-C4FBFE282875}"/>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9661071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sältö + kuvio">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endParaRPr lang="fi-FI"/>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Kuva 12">
            <a:extLst>
              <a:ext uri="{FF2B5EF4-FFF2-40B4-BE49-F238E27FC236}">
                <a16:creationId xmlns:a16="http://schemas.microsoft.com/office/drawing/2014/main" id="{79031326-596C-4623-8157-C4FBFE282875}"/>
              </a:ext>
            </a:extLst>
          </p:cNvPr>
          <p:cNvPicPr>
            <a:picLocks noChangeAspect="1"/>
          </p:cNvPicPr>
          <p:nvPr userDrawn="1"/>
        </p:nvPicPr>
        <p:blipFill>
          <a:blip r:embed="rId2"/>
          <a:stretch>
            <a:fillRect/>
          </a:stretch>
        </p:blipFill>
        <p:spPr>
          <a:xfrm>
            <a:off x="471434" y="6045445"/>
            <a:ext cx="1783907" cy="809680"/>
          </a:xfrm>
          <a:prstGeom prst="rect">
            <a:avLst/>
          </a:prstGeom>
        </p:spPr>
      </p:pic>
      <p:sp>
        <p:nvSpPr>
          <p:cNvPr id="12" name="Vapaamuotoinen: Muoto 11">
            <a:extLst>
              <a:ext uri="{FF2B5EF4-FFF2-40B4-BE49-F238E27FC236}">
                <a16:creationId xmlns:a16="http://schemas.microsoft.com/office/drawing/2014/main" id="{51D41A45-43E6-457A-B149-72ED8CECB2A7}"/>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26132C77-0126-449E-B529-19A28D32563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697352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28966584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 - tekstipalsta + kuv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30368474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 - tekstipalsta + kuva + kuvi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a:stretch>
            <a:fillRect/>
          </a:stretch>
        </p:blipFill>
        <p:spPr>
          <a:xfrm>
            <a:off x="471434" y="6045445"/>
            <a:ext cx="1783907" cy="809680"/>
          </a:xfrm>
          <a:prstGeom prst="rect">
            <a:avLst/>
          </a:prstGeom>
        </p:spPr>
      </p:pic>
      <p:sp>
        <p:nvSpPr>
          <p:cNvPr id="13" name="Vapaamuotoinen: Muoto 12">
            <a:extLst>
              <a:ext uri="{FF2B5EF4-FFF2-40B4-BE49-F238E27FC236}">
                <a16:creationId xmlns:a16="http://schemas.microsoft.com/office/drawing/2014/main" id="{5C44CB59-1B4F-4084-940B-6183553AF038}"/>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5CBC45A6-3B94-43D3-981F-049DEF451E7F}"/>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1704084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endParaRPr lang="fi-FI"/>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7" name="Kuva 6">
            <a:extLst>
              <a:ext uri="{FF2B5EF4-FFF2-40B4-BE49-F238E27FC236}">
                <a16:creationId xmlns:a16="http://schemas.microsoft.com/office/drawing/2014/main" id="{0A38C556-5FC8-4681-B9DB-468D99BCAC52}"/>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187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kansi kuvalla ja kuvio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721785" y="1912266"/>
            <a:ext cx="10691140"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Muokkaa ots. perustyyl. napsautt.</a:t>
            </a:r>
            <a:endParaRPr lang="en-US" dirty="0"/>
          </a:p>
        </p:txBody>
      </p:sp>
      <p:pic>
        <p:nvPicPr>
          <p:cNvPr id="9" name="Kuva 8">
            <a:extLst>
              <a:ext uri="{FF2B5EF4-FFF2-40B4-BE49-F238E27FC236}">
                <a16:creationId xmlns:a16="http://schemas.microsoft.com/office/drawing/2014/main" id="{4BDCF47E-3E49-4587-B526-04B917F4D0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5202"/>
            <a:ext cx="3883841" cy="1762798"/>
          </a:xfrm>
          <a:prstGeom prst="rect">
            <a:avLst/>
          </a:prstGeom>
        </p:spPr>
      </p:pic>
      <p:sp>
        <p:nvSpPr>
          <p:cNvPr id="3" name="Vapaamuotoinen: Muoto 2">
            <a:extLst>
              <a:ext uri="{FF2B5EF4-FFF2-40B4-BE49-F238E27FC236}">
                <a16:creationId xmlns:a16="http://schemas.microsoft.com/office/drawing/2014/main" id="{965F3F81-83D2-4265-B857-439498CF5505}"/>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Vapaamuotoinen: Muoto 5">
            <a:extLst>
              <a:ext uri="{FF2B5EF4-FFF2-40B4-BE49-F238E27FC236}">
                <a16:creationId xmlns:a16="http://schemas.microsoft.com/office/drawing/2014/main" id="{BA2B021C-837B-46B0-83E2-272CBB5D4492}"/>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824183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Otsikko + kuvi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6722197"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endParaRPr lang="fi-FI"/>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7" name="Kuva 6">
            <a:extLst>
              <a:ext uri="{FF2B5EF4-FFF2-40B4-BE49-F238E27FC236}">
                <a16:creationId xmlns:a16="http://schemas.microsoft.com/office/drawing/2014/main" id="{0A38C556-5FC8-4681-B9DB-468D99BCAC52}"/>
              </a:ext>
            </a:extLst>
          </p:cNvPr>
          <p:cNvPicPr>
            <a:picLocks noChangeAspect="1"/>
          </p:cNvPicPr>
          <p:nvPr userDrawn="1"/>
        </p:nvPicPr>
        <p:blipFill>
          <a:blip r:embed="rId2"/>
          <a:stretch>
            <a:fillRect/>
          </a:stretch>
        </p:blipFill>
        <p:spPr>
          <a:xfrm>
            <a:off x="471434" y="6045445"/>
            <a:ext cx="1783907" cy="809680"/>
          </a:xfrm>
          <a:prstGeom prst="rect">
            <a:avLst/>
          </a:prstGeom>
        </p:spPr>
      </p:pic>
      <p:sp>
        <p:nvSpPr>
          <p:cNvPr id="8" name="Vapaamuotoinen: Muoto 7">
            <a:extLst>
              <a:ext uri="{FF2B5EF4-FFF2-40B4-BE49-F238E27FC236}">
                <a16:creationId xmlns:a16="http://schemas.microsoft.com/office/drawing/2014/main" id="{62C63C96-A267-47D3-B41B-9AD7D61B314A}"/>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Vapaamuotoinen: Muoto 8">
            <a:extLst>
              <a:ext uri="{FF2B5EF4-FFF2-40B4-BE49-F238E27FC236}">
                <a16:creationId xmlns:a16="http://schemas.microsoft.com/office/drawing/2014/main" id="{D2E8CE73-9BF6-4360-90C2-466273E512D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9868161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6587067" y="6298084"/>
            <a:ext cx="4826000" cy="185738"/>
          </a:xfrm>
        </p:spPr>
        <p:txBody>
          <a:bodyPr/>
          <a:lstStyle>
            <a:lvl1pPr>
              <a:defRPr/>
            </a:lvl1pPr>
          </a:lstStyle>
          <a:p>
            <a:pPr>
              <a:defRPr/>
            </a:pPr>
            <a:endParaRPr lang="fi-FI"/>
          </a:p>
        </p:txBody>
      </p:sp>
      <p:sp>
        <p:nvSpPr>
          <p:cNvPr id="14"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6" name="Kuva 5">
            <a:extLst>
              <a:ext uri="{FF2B5EF4-FFF2-40B4-BE49-F238E27FC236}">
                <a16:creationId xmlns:a16="http://schemas.microsoft.com/office/drawing/2014/main" id="{3074A1D7-D388-4E58-973D-F47BBAC8245F}"/>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20399680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5245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FBBFD25-9FBE-4B03-8AA3-10EEA18237E1}" type="slidenum">
              <a:rPr lang="fi-FI" smtClean="0"/>
              <a:t>‹#›</a:t>
            </a:fld>
            <a:endParaRPr lang="fi-FI"/>
          </a:p>
        </p:txBody>
      </p:sp>
    </p:spTree>
    <p:extLst>
      <p:ext uri="{BB962C8B-B14F-4D97-AF65-F5344CB8AC3E}">
        <p14:creationId xmlns:p14="http://schemas.microsoft.com/office/powerpoint/2010/main" val="1402146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13.2.2024</a:t>
            </a:fld>
            <a:endParaRPr lang="fi-FI"/>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Kuva 12">
            <a:extLst>
              <a:ext uri="{FF2B5EF4-FFF2-40B4-BE49-F238E27FC236}">
                <a16:creationId xmlns:a16="http://schemas.microsoft.com/office/drawing/2014/main" id="{79031326-596C-4623-8157-C4FBFE2828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414540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theme" Target="../theme/theme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dirty="0"/>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AC5591C4-5CCB-4469-BC80-0D582F3DE5F0}" type="datetime1">
              <a:rPr lang="fi-FI" smtClean="0"/>
              <a:t>13.2.2024</a:t>
            </a:fld>
            <a:endParaRPr lang="fi-FI" dirty="0"/>
          </a:p>
        </p:txBody>
      </p:sp>
      <p:sp>
        <p:nvSpPr>
          <p:cNvPr id="9" name="Slide Number Placeholder 8"/>
          <p:cNvSpPr>
            <a:spLocks noGrp="1"/>
          </p:cNvSpPr>
          <p:nvPr>
            <p:ph type="sldNum" sz="quarter" idx="4"/>
          </p:nvPr>
        </p:nvSpPr>
        <p:spPr>
          <a:xfrm>
            <a:off x="6587067" y="6297614"/>
            <a:ext cx="48260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65DB13D-24FD-0641-8100-A6CD964B88B6}" type="slidenum">
              <a:rPr lang="fi-FI"/>
              <a:pPr>
                <a:defRPr/>
              </a:pPr>
              <a:t>‹#›</a:t>
            </a:fld>
            <a:endParaRPr lang="fi-FI"/>
          </a:p>
        </p:txBody>
      </p:sp>
    </p:spTree>
    <p:extLst>
      <p:ext uri="{BB962C8B-B14F-4D97-AF65-F5344CB8AC3E}">
        <p14:creationId xmlns:p14="http://schemas.microsoft.com/office/powerpoint/2010/main" val="3133785548"/>
      </p:ext>
    </p:extLst>
  </p:cSld>
  <p:clrMap bg1="lt1" tx1="dk1" bg2="lt2" tx2="dk2" accent1="accent1" accent2="accent2" accent3="accent3" accent4="accent4" accent5="accent5" accent6="accent6" hlink="hlink" folHlink="folHlink"/>
  <p:sldLayoutIdLst>
    <p:sldLayoutId id="2147484837" r:id="rId1"/>
    <p:sldLayoutId id="2147484861" r:id="rId2"/>
    <p:sldLayoutId id="2147484839" r:id="rId3"/>
    <p:sldLayoutId id="2147484855" r:id="rId4"/>
    <p:sldLayoutId id="2147484821" r:id="rId5"/>
    <p:sldLayoutId id="2147484847" r:id="rId6"/>
    <p:sldLayoutId id="2147484860" r:id="rId7"/>
    <p:sldLayoutId id="2147484845" r:id="rId8"/>
    <p:sldLayoutId id="2147484850" r:id="rId9"/>
    <p:sldLayoutId id="2147484858" r:id="rId10"/>
    <p:sldLayoutId id="2147484848" r:id="rId11"/>
    <p:sldLayoutId id="2147484856" r:id="rId12"/>
    <p:sldLayoutId id="2147484859" r:id="rId13"/>
    <p:sldLayoutId id="2147484852" r:id="rId14"/>
    <p:sldLayoutId id="2147484857" r:id="rId15"/>
    <p:sldLayoutId id="2147484853" r:id="rId16"/>
    <p:sldLayoutId id="2147484854" r:id="rId17"/>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dirty="0"/>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AC5591C4-5CCB-4469-BC80-0D582F3DE5F0}" type="datetime1">
              <a:rPr lang="fi-FI" smtClean="0"/>
              <a:t>13.2.2024</a:t>
            </a:fld>
            <a:endParaRPr lang="fi-FI" dirty="0"/>
          </a:p>
        </p:txBody>
      </p:sp>
      <p:sp>
        <p:nvSpPr>
          <p:cNvPr id="9" name="Slide Number Placeholder 8"/>
          <p:cNvSpPr>
            <a:spLocks noGrp="1"/>
          </p:cNvSpPr>
          <p:nvPr>
            <p:ph type="sldNum" sz="quarter" idx="4"/>
          </p:nvPr>
        </p:nvSpPr>
        <p:spPr>
          <a:xfrm>
            <a:off x="6587067" y="6297614"/>
            <a:ext cx="48260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65DB13D-24FD-0641-8100-A6CD964B88B6}" type="slidenum">
              <a:rPr lang="fi-FI"/>
              <a:pPr>
                <a:defRPr/>
              </a:pPr>
              <a:t>‹#›</a:t>
            </a:fld>
            <a:endParaRPr lang="fi-FI"/>
          </a:p>
        </p:txBody>
      </p:sp>
    </p:spTree>
    <p:extLst>
      <p:ext uri="{BB962C8B-B14F-4D97-AF65-F5344CB8AC3E}">
        <p14:creationId xmlns:p14="http://schemas.microsoft.com/office/powerpoint/2010/main" val="1295177094"/>
      </p:ext>
    </p:extLst>
  </p:cSld>
  <p:clrMap bg1="lt1" tx1="dk1" bg2="lt2" tx2="dk2" accent1="accent1" accent2="accent2" accent3="accent3" accent4="accent4" accent5="accent5" accent6="accent6" hlink="hlink" folHlink="folHlink"/>
  <p:sldLayoutIdLst>
    <p:sldLayoutId id="2147484889" r:id="rId1"/>
    <p:sldLayoutId id="2147484890" r:id="rId2"/>
    <p:sldLayoutId id="2147484891" r:id="rId3"/>
    <p:sldLayoutId id="2147484892" r:id="rId4"/>
    <p:sldLayoutId id="2147484893" r:id="rId5"/>
    <p:sldLayoutId id="2147484894" r:id="rId6"/>
    <p:sldLayoutId id="2147484895" r:id="rId7"/>
    <p:sldLayoutId id="2147484896" r:id="rId8"/>
    <p:sldLayoutId id="2147484897" r:id="rId9"/>
    <p:sldLayoutId id="2147484898" r:id="rId10"/>
    <p:sldLayoutId id="2147484899" r:id="rId11"/>
    <p:sldLayoutId id="2147484900" r:id="rId12"/>
    <p:sldLayoutId id="2147484901" r:id="rId13"/>
    <p:sldLayoutId id="2147484902" r:id="rId14"/>
    <p:sldLayoutId id="2147484903" r:id="rId15"/>
    <p:sldLayoutId id="2147484904" r:id="rId16"/>
    <p:sldLayoutId id="2147484905" r:id="rId17"/>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dirty="0"/>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AC5591C4-5CCB-4469-BC80-0D582F3DE5F0}" type="datetime1">
              <a:rPr lang="fi-FI" smtClean="0"/>
              <a:t>13.2.2024</a:t>
            </a:fld>
            <a:endParaRPr lang="fi-FI" dirty="0"/>
          </a:p>
        </p:txBody>
      </p:sp>
      <p:sp>
        <p:nvSpPr>
          <p:cNvPr id="9" name="Slide Number Placeholder 8"/>
          <p:cNvSpPr>
            <a:spLocks noGrp="1"/>
          </p:cNvSpPr>
          <p:nvPr>
            <p:ph type="sldNum" sz="quarter" idx="4"/>
          </p:nvPr>
        </p:nvSpPr>
        <p:spPr>
          <a:xfrm>
            <a:off x="6587067" y="6297614"/>
            <a:ext cx="48260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65DB13D-24FD-0641-8100-A6CD964B88B6}" type="slidenum">
              <a:rPr lang="fi-FI"/>
              <a:pPr>
                <a:defRPr/>
              </a:pPr>
              <a:t>‹#›</a:t>
            </a:fld>
            <a:endParaRPr lang="fi-FI" dirty="0"/>
          </a:p>
        </p:txBody>
      </p:sp>
    </p:spTree>
    <p:extLst>
      <p:ext uri="{BB962C8B-B14F-4D97-AF65-F5344CB8AC3E}">
        <p14:creationId xmlns:p14="http://schemas.microsoft.com/office/powerpoint/2010/main" val="436282361"/>
      </p:ext>
    </p:extLst>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 id="2147484930" r:id="rId12"/>
    <p:sldLayoutId id="2147484931" r:id="rId13"/>
    <p:sldLayoutId id="2147484932" r:id="rId14"/>
    <p:sldLayoutId id="2147484933" r:id="rId15"/>
    <p:sldLayoutId id="2147484934" r:id="rId16"/>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dirty="0"/>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AC5591C4-5CCB-4469-BC80-0D582F3DE5F0}" type="datetime1">
              <a:rPr lang="fi-FI" smtClean="0"/>
              <a:t>13.2.2024</a:t>
            </a:fld>
            <a:endParaRPr lang="fi-FI" dirty="0"/>
          </a:p>
        </p:txBody>
      </p:sp>
      <p:sp>
        <p:nvSpPr>
          <p:cNvPr id="9" name="Slide Number Placeholder 8"/>
          <p:cNvSpPr>
            <a:spLocks noGrp="1"/>
          </p:cNvSpPr>
          <p:nvPr>
            <p:ph type="sldNum" sz="quarter" idx="4"/>
          </p:nvPr>
        </p:nvSpPr>
        <p:spPr>
          <a:xfrm>
            <a:off x="6587067" y="6297614"/>
            <a:ext cx="48260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65DB13D-24FD-0641-8100-A6CD964B88B6}" type="slidenum">
              <a:rPr lang="fi-FI"/>
              <a:pPr>
                <a:defRPr/>
              </a:pPr>
              <a:t>‹#›</a:t>
            </a:fld>
            <a:endParaRPr lang="fi-FI"/>
          </a:p>
        </p:txBody>
      </p:sp>
    </p:spTree>
    <p:extLst>
      <p:ext uri="{BB962C8B-B14F-4D97-AF65-F5344CB8AC3E}">
        <p14:creationId xmlns:p14="http://schemas.microsoft.com/office/powerpoint/2010/main" val="1419542080"/>
      </p:ext>
    </p:extLst>
  </p:cSld>
  <p:clrMap bg1="lt1" tx1="dk1" bg2="lt2" tx2="dk2" accent1="accent1" accent2="accent2" accent3="accent3" accent4="accent4" accent5="accent5" accent6="accent6" hlink="hlink" folHlink="folHlink"/>
  <p:sldLayoutIdLst>
    <p:sldLayoutId id="2147484936" r:id="rId1"/>
    <p:sldLayoutId id="2147484937" r:id="rId2"/>
    <p:sldLayoutId id="2147484938" r:id="rId3"/>
    <p:sldLayoutId id="2147484939" r:id="rId4"/>
    <p:sldLayoutId id="2147484940" r:id="rId5"/>
    <p:sldLayoutId id="2147484941" r:id="rId6"/>
    <p:sldLayoutId id="2147484942" r:id="rId7"/>
    <p:sldLayoutId id="2147484943" r:id="rId8"/>
    <p:sldLayoutId id="2147484944" r:id="rId9"/>
    <p:sldLayoutId id="2147484945" r:id="rId10"/>
    <p:sldLayoutId id="2147484946" r:id="rId11"/>
    <p:sldLayoutId id="2147484947" r:id="rId12"/>
    <p:sldLayoutId id="2147484948" r:id="rId13"/>
    <p:sldLayoutId id="2147484949" r:id="rId14"/>
    <p:sldLayoutId id="2147484950" r:id="rId15"/>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dirty="0"/>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dirty="0"/>
          </a:p>
        </p:txBody>
      </p:sp>
      <p:sp>
        <p:nvSpPr>
          <p:cNvPr id="9" name="Slide Number Placeholder 8"/>
          <p:cNvSpPr>
            <a:spLocks noGrp="1"/>
          </p:cNvSpPr>
          <p:nvPr>
            <p:ph type="sldNum" sz="quarter" idx="4"/>
          </p:nvPr>
        </p:nvSpPr>
        <p:spPr>
          <a:xfrm>
            <a:off x="6587067" y="6297614"/>
            <a:ext cx="48260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65DB13D-24FD-0641-8100-A6CD964B88B6}" type="slidenum">
              <a:rPr lang="fi-FI"/>
              <a:pPr>
                <a:defRPr/>
              </a:pPr>
              <a:t>‹#›</a:t>
            </a:fld>
            <a:endParaRPr lang="fi-FI"/>
          </a:p>
        </p:txBody>
      </p:sp>
    </p:spTree>
    <p:extLst>
      <p:ext uri="{BB962C8B-B14F-4D97-AF65-F5344CB8AC3E}">
        <p14:creationId xmlns:p14="http://schemas.microsoft.com/office/powerpoint/2010/main" val="2897462775"/>
      </p:ext>
    </p:extLst>
  </p:cSld>
  <p:clrMap bg1="lt1" tx1="dk1" bg2="lt2" tx2="dk2" accent1="accent1" accent2="accent2" accent3="accent3" accent4="accent4" accent5="accent5" accent6="accent6" hlink="hlink" folHlink="folHlink"/>
  <p:sldLayoutIdLst>
    <p:sldLayoutId id="2147484954" r:id="rId1"/>
    <p:sldLayoutId id="2147484955" r:id="rId2"/>
    <p:sldLayoutId id="2147484956" r:id="rId3"/>
    <p:sldLayoutId id="2147484957" r:id="rId4"/>
    <p:sldLayoutId id="2147484958" r:id="rId5"/>
    <p:sldLayoutId id="2147484959" r:id="rId6"/>
    <p:sldLayoutId id="2147484960" r:id="rId7"/>
    <p:sldLayoutId id="2147484961" r:id="rId8"/>
    <p:sldLayoutId id="2147484962" r:id="rId9"/>
    <p:sldLayoutId id="2147484963" r:id="rId10"/>
    <p:sldLayoutId id="2147484964" r:id="rId11"/>
    <p:sldLayoutId id="2147484965" r:id="rId12"/>
    <p:sldLayoutId id="2147484966" r:id="rId13"/>
    <p:sldLayoutId id="2147484967" r:id="rId14"/>
    <p:sldLayoutId id="2147484968" r:id="rId15"/>
    <p:sldLayoutId id="2147484969" r:id="rId16"/>
    <p:sldLayoutId id="2147484970" r:id="rId17"/>
    <p:sldLayoutId id="2147484971" r:id="rId18"/>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arvi.fi/" TargetMode="External"/><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369FB1B4-B12E-4A57-A19A-26B40F926F68}"/>
              </a:ext>
            </a:extLst>
          </p:cNvPr>
          <p:cNvSpPr txBox="1"/>
          <p:nvPr/>
        </p:nvSpPr>
        <p:spPr>
          <a:xfrm>
            <a:off x="89064" y="1347208"/>
            <a:ext cx="4766243" cy="4308872"/>
          </a:xfrm>
          <a:prstGeom prst="rect">
            <a:avLst/>
          </a:prstGeom>
          <a:noFill/>
          <a:ln>
            <a:solidFill>
              <a:schemeClr val="tx1"/>
            </a:solidFill>
          </a:ln>
        </p:spPr>
        <p:txBody>
          <a:bodyPr wrap="square" lIns="0" tIns="0" rIns="0" bIns="0" rtlCol="0">
            <a:spAutoFit/>
          </a:bodyPr>
          <a:lstStyle/>
          <a:p>
            <a:pPr marL="171446" indent="-171446" defTabSz="457189">
              <a:buFont typeface="Arial" panose="020B0604020202020204" pitchFamily="34" charset="0"/>
              <a:buChar char="•"/>
              <a:defRPr/>
            </a:pPr>
            <a:r>
              <a:rPr lang="fi-FI" sz="1600" b="1" dirty="0"/>
              <a:t>Arviointiraportti on saatavilla Karvin verkkosivuilta </a:t>
            </a:r>
            <a:r>
              <a:rPr lang="fi-FI" sz="1600" b="1" dirty="0">
                <a:hlinkClick r:id="rId3"/>
              </a:rPr>
              <a:t>www.karvi.fi</a:t>
            </a:r>
            <a:endParaRPr lang="fi-FI" sz="1600" b="1" dirty="0">
              <a:solidFill>
                <a:srgbClr val="FF0000"/>
              </a:solidFill>
            </a:endParaRPr>
          </a:p>
          <a:p>
            <a:pPr marL="171446" indent="-171446" defTabSz="457189">
              <a:buFont typeface="Arial" panose="020B0604020202020204" pitchFamily="34" charset="0"/>
              <a:buChar char="•"/>
              <a:defRPr/>
            </a:pPr>
            <a:endParaRPr lang="fi-FI" sz="1600" dirty="0"/>
          </a:p>
          <a:p>
            <a:pPr algn="ctr" defTabSz="457189">
              <a:defRPr/>
            </a:pPr>
            <a:r>
              <a:rPr lang="fi-FI" sz="1600" dirty="0"/>
              <a:t>************************************************************</a:t>
            </a:r>
          </a:p>
          <a:p>
            <a:pPr marL="171446" indent="-171446" defTabSz="457189">
              <a:buFont typeface="Arial" panose="020B0604020202020204" pitchFamily="34" charset="0"/>
              <a:buChar char="•"/>
              <a:defRPr/>
            </a:pPr>
            <a:r>
              <a:rPr lang="fi-FI" sz="1600" dirty="0"/>
              <a:t>Huolehdithan, että mikrofonisi ja kamerasi ovat kiinni esitysten ajan.</a:t>
            </a:r>
          </a:p>
          <a:p>
            <a:pPr marL="171446" indent="-171446" defTabSz="457189">
              <a:buFont typeface="Arial" panose="020B0604020202020204" pitchFamily="34" charset="0"/>
              <a:buChar char="•"/>
              <a:defRPr/>
            </a:pPr>
            <a:endParaRPr lang="fi-FI" sz="800" dirty="0"/>
          </a:p>
          <a:p>
            <a:pPr marL="171446" indent="-171446" defTabSz="457189">
              <a:buFont typeface="Arial" panose="020B0604020202020204" pitchFamily="34" charset="0"/>
              <a:buChar char="•"/>
              <a:defRPr/>
            </a:pPr>
            <a:r>
              <a:rPr lang="fi-FI" sz="1600" dirty="0"/>
              <a:t>Keskustelukenttää voi käyttää kommentointiin.</a:t>
            </a:r>
          </a:p>
          <a:p>
            <a:pPr defTabSz="457189">
              <a:defRPr/>
            </a:pPr>
            <a:endParaRPr lang="fi-FI" sz="1600" dirty="0"/>
          </a:p>
          <a:p>
            <a:pPr marL="171446" indent="-171446" defTabSz="457189">
              <a:buFont typeface="Arial" panose="020B0604020202020204" pitchFamily="34" charset="0"/>
              <a:buChar char="•"/>
              <a:defRPr/>
            </a:pPr>
            <a:r>
              <a:rPr lang="fi-FI" sz="1600" dirty="0">
                <a:latin typeface="Arial" charset="0"/>
                <a:ea typeface="ＭＳ Ｐゴシック" charset="0"/>
              </a:rPr>
              <a:t>Webinaari tallennetaan. Linkki tallenteeseen tulee hankkeen sivulle </a:t>
            </a:r>
            <a:r>
              <a:rPr lang="fi-FI" sz="1600" dirty="0">
                <a:latin typeface="Arial" charset="0"/>
                <a:ea typeface="ＭＳ Ｐゴシック" charset="0"/>
                <a:hlinkClick r:id="rId3">
                  <a:extLst>
                    <a:ext uri="{A12FA001-AC4F-418D-AE19-62706E023703}">
                      <ahyp:hlinkClr xmlns:ahyp="http://schemas.microsoft.com/office/drawing/2018/hyperlinkcolor" val="tx"/>
                    </a:ext>
                  </a:extLst>
                </a:hlinkClick>
              </a:rPr>
              <a:t>www.karvi.fi</a:t>
            </a:r>
            <a:endParaRPr lang="fi-FI" sz="1600" dirty="0">
              <a:latin typeface="Arial" charset="0"/>
              <a:ea typeface="ＭＳ Ｐゴシック" charset="0"/>
            </a:endParaRPr>
          </a:p>
          <a:p>
            <a:pPr marL="171446" indent="-171446" defTabSz="457189">
              <a:buFont typeface="Arial" panose="020B0604020202020204" pitchFamily="34" charset="0"/>
              <a:buChar char="•"/>
              <a:defRPr/>
            </a:pPr>
            <a:endParaRPr lang="fi-FI" sz="800" dirty="0"/>
          </a:p>
          <a:p>
            <a:pPr marL="171446" indent="-171446" defTabSz="457189">
              <a:buFont typeface="Arial" panose="020B0604020202020204" pitchFamily="34" charset="0"/>
              <a:buChar char="•"/>
              <a:defRPr/>
            </a:pPr>
            <a:endParaRPr lang="fi-FI" sz="800" dirty="0"/>
          </a:p>
          <a:p>
            <a:pPr marL="171446" indent="-171446" defTabSz="457189">
              <a:buFont typeface="Arial" panose="020B0604020202020204" pitchFamily="34" charset="0"/>
              <a:buChar char="•"/>
              <a:defRPr/>
            </a:pPr>
            <a:r>
              <a:rPr lang="fi-FI" sz="1600" dirty="0"/>
              <a:t>Webinaarin esitykset tulevat saataville hankkeen sivuille </a:t>
            </a:r>
            <a:r>
              <a:rPr lang="fi-FI" sz="1600" dirty="0">
                <a:hlinkClick r:id="rId3">
                  <a:extLst>
                    <a:ext uri="{A12FA001-AC4F-418D-AE19-62706E023703}">
                      <ahyp:hlinkClr xmlns:ahyp="http://schemas.microsoft.com/office/drawing/2018/hyperlinkcolor" val="tx"/>
                    </a:ext>
                  </a:extLst>
                </a:hlinkClick>
              </a:rPr>
              <a:t>www.karvi.fi</a:t>
            </a:r>
            <a:endParaRPr lang="fi-FI" sz="1600" dirty="0"/>
          </a:p>
          <a:p>
            <a:pPr defTabSz="457189">
              <a:defRPr/>
            </a:pPr>
            <a:endParaRPr lang="fi-FI" sz="1600" dirty="0"/>
          </a:p>
          <a:p>
            <a:pPr marL="171446" indent="-171446" defTabSz="457189">
              <a:buFont typeface="Arial" panose="020B0604020202020204" pitchFamily="34" charset="0"/>
              <a:buChar char="•"/>
              <a:defRPr/>
            </a:pPr>
            <a:r>
              <a:rPr lang="fi-FI" sz="1600" dirty="0">
                <a:latin typeface="Arial" panose="020B0604020202020204" pitchFamily="34" charset="0"/>
                <a:cs typeface="Arial" panose="020B0604020202020204" pitchFamily="34" charset="0"/>
              </a:rPr>
              <a:t>Toivomme, että somessa käytetään tämän arvioinnin yhteydessä aihetunnistetta: </a:t>
            </a:r>
            <a:r>
              <a:rPr lang="fi-FI" sz="1600" dirty="0">
                <a:effectLst/>
                <a:latin typeface="Arial" panose="020B0604020202020204" pitchFamily="34" charset="0"/>
                <a:ea typeface="Calibri" panose="020F0502020204030204" pitchFamily="34" charset="0"/>
                <a:cs typeface="Arial" panose="020B0604020202020204" pitchFamily="34" charset="0"/>
              </a:rPr>
              <a:t> #Tutkintojärjestelmäarviointi</a:t>
            </a:r>
            <a:endParaRPr lang="fi-FI" sz="1600" dirty="0"/>
          </a:p>
        </p:txBody>
      </p:sp>
      <p:sp>
        <p:nvSpPr>
          <p:cNvPr id="5" name="Otsikko 4">
            <a:extLst>
              <a:ext uri="{FF2B5EF4-FFF2-40B4-BE49-F238E27FC236}">
                <a16:creationId xmlns:a16="http://schemas.microsoft.com/office/drawing/2014/main" id="{0183C0C6-2EB5-4644-B34D-C9321F249E7C}"/>
              </a:ext>
            </a:extLst>
          </p:cNvPr>
          <p:cNvSpPr>
            <a:spLocks noGrp="1"/>
          </p:cNvSpPr>
          <p:nvPr>
            <p:ph type="ctrTitle"/>
          </p:nvPr>
        </p:nvSpPr>
        <p:spPr>
          <a:xfrm>
            <a:off x="5179435" y="261050"/>
            <a:ext cx="6868793" cy="6507839"/>
          </a:xfrm>
        </p:spPr>
        <p:txBody>
          <a:bodyPr/>
          <a:lstStyle/>
          <a:p>
            <a:r>
              <a:rPr lang="fi-FI" sz="2300" dirty="0">
                <a:solidFill>
                  <a:schemeClr val="accent1"/>
                </a:solidFill>
              </a:rPr>
              <a:t>Tutkintojärjestelmä ja muuttuvat osaamistarpeet. </a:t>
            </a:r>
            <a:r>
              <a:rPr lang="fi-FI" sz="2200" b="0" dirty="0">
                <a:solidFill>
                  <a:schemeClr val="accent1"/>
                </a:solidFill>
              </a:rPr>
              <a:t>Arviointi ammatillisen koulutuksen tutkintojärjestelmän kehittämisprosesseista ja toimivuudesta</a:t>
            </a:r>
            <a:br>
              <a:rPr lang="fi-FI" sz="2400" dirty="0">
                <a:solidFill>
                  <a:schemeClr val="accent1"/>
                </a:solidFill>
              </a:rPr>
            </a:br>
            <a:br>
              <a:rPr lang="fi-FI" sz="2400" dirty="0">
                <a:solidFill>
                  <a:schemeClr val="tx1"/>
                </a:solidFill>
              </a:rPr>
            </a:br>
            <a:r>
              <a:rPr lang="fi-FI" sz="1600" dirty="0">
                <a:solidFill>
                  <a:schemeClr val="tx1"/>
                </a:solidFill>
              </a:rPr>
              <a:t>Tilaisuuden avaus</a:t>
            </a:r>
            <a:br>
              <a:rPr lang="fi-FI" sz="1600" dirty="0">
                <a:solidFill>
                  <a:schemeClr val="tx1"/>
                </a:solidFill>
              </a:rPr>
            </a:br>
            <a:r>
              <a:rPr lang="fi-FI" sz="1600" b="0" dirty="0">
                <a:solidFill>
                  <a:schemeClr val="tx1"/>
                </a:solidFill>
              </a:rPr>
              <a:t>Harri Peltoniemi, johtaja, Karvi</a:t>
            </a:r>
            <a:br>
              <a:rPr lang="fi-FI" sz="1600" b="0" dirty="0">
                <a:solidFill>
                  <a:schemeClr val="tx1"/>
                </a:solidFill>
              </a:rPr>
            </a:br>
            <a:br>
              <a:rPr lang="fi-FI" sz="1600" b="0" dirty="0">
                <a:solidFill>
                  <a:schemeClr val="tx1"/>
                </a:solidFill>
              </a:rPr>
            </a:br>
            <a:r>
              <a:rPr lang="fi-FI" sz="1600" dirty="0">
                <a:solidFill>
                  <a:schemeClr val="tx1"/>
                </a:solidFill>
              </a:rPr>
              <a:t>Arvioinnin tulokset ja kehittämissuositukset</a:t>
            </a:r>
            <a:br>
              <a:rPr lang="fi-FI" sz="1600" dirty="0">
                <a:solidFill>
                  <a:schemeClr val="tx1"/>
                </a:solidFill>
              </a:rPr>
            </a:br>
            <a:r>
              <a:rPr lang="fi-FI" sz="1600" b="0" dirty="0">
                <a:solidFill>
                  <a:schemeClr val="tx1"/>
                </a:solidFill>
              </a:rPr>
              <a:t>Arviointiryhmä</a:t>
            </a:r>
            <a:br>
              <a:rPr lang="fi-FI" sz="1600" b="0" dirty="0">
                <a:solidFill>
                  <a:schemeClr val="tx1"/>
                </a:solidFill>
              </a:rPr>
            </a:br>
            <a:br>
              <a:rPr lang="fi-FI" sz="1600" b="0" dirty="0">
                <a:solidFill>
                  <a:schemeClr val="tx1"/>
                </a:solidFill>
              </a:rPr>
            </a:br>
            <a:r>
              <a:rPr lang="fi-FI" sz="1600" dirty="0">
                <a:solidFill>
                  <a:schemeClr val="tx1"/>
                </a:solidFill>
              </a:rPr>
              <a:t>Kommenttipuheenvuorot	</a:t>
            </a:r>
            <a:br>
              <a:rPr lang="fi-FI" sz="1600" b="0" dirty="0">
                <a:solidFill>
                  <a:schemeClr val="tx1"/>
                </a:solidFill>
              </a:rPr>
            </a:br>
            <a:r>
              <a:rPr lang="fi-FI" sz="1600" b="0" dirty="0">
                <a:solidFill>
                  <a:schemeClr val="tx1"/>
                </a:solidFill>
                <a:latin typeface="+mn-lt"/>
              </a:rPr>
              <a:t>Anne Liimatainen, opetusneuvos ja Arto Pekkala, yli-insinööri, OPH</a:t>
            </a:r>
            <a:br>
              <a:rPr lang="fi-FI" sz="1600" b="0" dirty="0">
                <a:solidFill>
                  <a:schemeClr val="tx1"/>
                </a:solidFill>
                <a:latin typeface="+mn-lt"/>
              </a:rPr>
            </a:br>
            <a:r>
              <a:rPr lang="fi-FI" sz="1600" b="0" dirty="0">
                <a:solidFill>
                  <a:schemeClr val="tx1"/>
                </a:solidFill>
                <a:latin typeface="+mn-lt"/>
              </a:rPr>
              <a:t>Merja Oljakka, puheenjohtaja, </a:t>
            </a:r>
            <a:r>
              <a:rPr lang="fi-FI" sz="1600" b="0" dirty="0">
                <a:solidFill>
                  <a:schemeClr val="tx1"/>
                </a:solidFill>
                <a:effectLst/>
                <a:latin typeface="+mn-lt"/>
                <a:ea typeface="Calibri" panose="020F0502020204030204" pitchFamily="34" charset="0"/>
                <a:cs typeface="Times New Roman" panose="02020603050405020304" pitchFamily="18" charset="0"/>
              </a:rPr>
              <a:t>puhtaus- ja kiinteistöpalvelualan työelämätoimikunta</a:t>
            </a:r>
            <a:br>
              <a:rPr lang="fi-FI" sz="1600" b="0" dirty="0">
                <a:solidFill>
                  <a:schemeClr val="tx1"/>
                </a:solidFill>
                <a:effectLst/>
                <a:latin typeface="+mn-lt"/>
                <a:ea typeface="Calibri" panose="020F0502020204030204" pitchFamily="34" charset="0"/>
                <a:cs typeface="Times New Roman" panose="02020603050405020304" pitchFamily="18" charset="0"/>
              </a:rPr>
            </a:br>
            <a:r>
              <a:rPr lang="fi-FI" sz="1600" b="0" dirty="0">
                <a:solidFill>
                  <a:schemeClr val="tx1"/>
                </a:solidFill>
                <a:effectLst/>
                <a:latin typeface="+mn-lt"/>
                <a:ea typeface="Calibri" panose="020F0502020204030204" pitchFamily="34" charset="0"/>
                <a:cs typeface="Times New Roman" panose="02020603050405020304" pitchFamily="18" charset="0"/>
              </a:rPr>
              <a:t>Saija Niemelä-Pentti, kuntayhtymän johtaja, Rovaniemen koulutuskuntayhtymä</a:t>
            </a:r>
            <a:br>
              <a:rPr lang="fi-FI" sz="1600" b="0" dirty="0">
                <a:solidFill>
                  <a:schemeClr val="tx1"/>
                </a:solidFill>
                <a:effectLst/>
                <a:latin typeface="+mn-lt"/>
                <a:ea typeface="Calibri" panose="020F0502020204030204" pitchFamily="34" charset="0"/>
                <a:cs typeface="Times New Roman" panose="02020603050405020304" pitchFamily="18" charset="0"/>
              </a:rPr>
            </a:br>
            <a:br>
              <a:rPr lang="fi-FI" sz="1600" b="0" dirty="0">
                <a:solidFill>
                  <a:schemeClr val="tx1"/>
                </a:solidFill>
                <a:effectLst/>
                <a:latin typeface="+mn-lt"/>
                <a:ea typeface="Calibri" panose="020F0502020204030204" pitchFamily="34" charset="0"/>
                <a:cs typeface="Times New Roman" panose="02020603050405020304" pitchFamily="18" charset="0"/>
              </a:rPr>
            </a:br>
            <a:r>
              <a:rPr lang="fi-FI" sz="1600" dirty="0">
                <a:solidFill>
                  <a:schemeClr val="tx1"/>
                </a:solidFill>
                <a:effectLst/>
                <a:latin typeface="+mn-lt"/>
                <a:ea typeface="Calibri" panose="020F0502020204030204" pitchFamily="34" charset="0"/>
                <a:cs typeface="Times New Roman" panose="02020603050405020304" pitchFamily="18" charset="0"/>
              </a:rPr>
              <a:t>Tauko</a:t>
            </a:r>
            <a:br>
              <a:rPr lang="fi-FI" sz="1600" dirty="0">
                <a:solidFill>
                  <a:schemeClr val="tx1"/>
                </a:solidFill>
                <a:effectLst/>
                <a:latin typeface="+mn-lt"/>
                <a:ea typeface="Calibri" panose="020F0502020204030204" pitchFamily="34" charset="0"/>
                <a:cs typeface="Times New Roman" panose="02020603050405020304" pitchFamily="18" charset="0"/>
              </a:rPr>
            </a:br>
            <a:br>
              <a:rPr lang="fi-FI" sz="1600" b="0" dirty="0">
                <a:solidFill>
                  <a:schemeClr val="tx1"/>
                </a:solidFill>
                <a:latin typeface="+mn-lt"/>
              </a:rPr>
            </a:br>
            <a:r>
              <a:rPr lang="fi-FI" sz="1600" b="0" dirty="0">
                <a:solidFill>
                  <a:schemeClr val="tx1"/>
                </a:solidFill>
                <a:latin typeface="+mn-lt"/>
              </a:rPr>
              <a:t>Petri Lempinen, yli-johtaja, OKM</a:t>
            </a:r>
            <a:br>
              <a:rPr lang="fi-FI" sz="1600" b="0" dirty="0">
                <a:solidFill>
                  <a:schemeClr val="tx1"/>
                </a:solidFill>
                <a:latin typeface="+mn-lt"/>
              </a:rPr>
            </a:br>
            <a:br>
              <a:rPr lang="fi-FI" sz="1600" b="0" dirty="0">
                <a:solidFill>
                  <a:schemeClr val="tx1"/>
                </a:solidFill>
              </a:rPr>
            </a:br>
            <a:r>
              <a:rPr lang="fi-F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Työelämän muuttuviin osaamistarpeisiin vastaaminen – esimerkkejä ja hyviä käytäntöjä</a:t>
            </a:r>
            <a:br>
              <a:rPr lang="fi-FI"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fi-FI"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fi-FI" sz="1600" b="0" dirty="0">
                <a:solidFill>
                  <a:srgbClr val="000000"/>
                </a:solidFill>
                <a:latin typeface="+mn-lt"/>
              </a:rPr>
              <a:t>Y</a:t>
            </a:r>
            <a:r>
              <a:rPr lang="fi-FI" sz="1600" b="0" i="0" dirty="0">
                <a:solidFill>
                  <a:srgbClr val="000000"/>
                </a:solidFill>
                <a:effectLst/>
                <a:latin typeface="+mn-lt"/>
              </a:rPr>
              <a:t>rityskoordinaattori Sari Korju ja lehtori Päivi Kinnunen, Tampereen seudun ammattiopisto</a:t>
            </a:r>
            <a:br>
              <a:rPr lang="fi-FI" sz="1600" b="0" i="0" dirty="0">
                <a:solidFill>
                  <a:srgbClr val="000000"/>
                </a:solidFill>
                <a:effectLst/>
                <a:latin typeface="+mn-lt"/>
              </a:rPr>
            </a:br>
            <a:r>
              <a:rPr lang="fi-FI" sz="1600" b="0" dirty="0">
                <a:solidFill>
                  <a:srgbClr val="000000"/>
                </a:solidFill>
                <a:latin typeface="+mn-lt"/>
              </a:rPr>
              <a:t>O</a:t>
            </a:r>
            <a:r>
              <a:rPr lang="fi-FI" sz="1600" b="0" i="0" dirty="0">
                <a:solidFill>
                  <a:srgbClr val="000000"/>
                </a:solidFill>
                <a:effectLst/>
                <a:latin typeface="+mn-lt"/>
              </a:rPr>
              <a:t>pettaja Ossi </a:t>
            </a:r>
            <a:r>
              <a:rPr lang="fi-FI" sz="1600" b="0" i="0" dirty="0" err="1">
                <a:solidFill>
                  <a:srgbClr val="000000"/>
                </a:solidFill>
                <a:effectLst/>
                <a:latin typeface="+mn-lt"/>
              </a:rPr>
              <a:t>Rosten</a:t>
            </a:r>
            <a:r>
              <a:rPr lang="fi-FI" sz="1600" b="0" i="0" dirty="0">
                <a:solidFill>
                  <a:srgbClr val="000000"/>
                </a:solidFill>
                <a:effectLst/>
                <a:latin typeface="+mn-lt"/>
              </a:rPr>
              <a:t>, Turun ammatti-instituutti</a:t>
            </a:r>
            <a:br>
              <a:rPr lang="fi-FI" sz="1600" b="0" i="0" dirty="0">
                <a:solidFill>
                  <a:srgbClr val="000000"/>
                </a:solidFill>
                <a:effectLst/>
                <a:latin typeface="+mn-lt"/>
              </a:rPr>
            </a:br>
            <a:r>
              <a:rPr lang="fi-FI" sz="1600" b="0" i="0" kern="0" dirty="0">
                <a:solidFill>
                  <a:srgbClr val="000000"/>
                </a:solidFill>
                <a:latin typeface="+mn-lt"/>
                <a:cs typeface="Times New Roman" panose="02020603050405020304" pitchFamily="18" charset="0"/>
              </a:rPr>
              <a:t>O</a:t>
            </a:r>
            <a:r>
              <a:rPr lang="fi-FI" sz="1600" b="0" kern="0" dirty="0">
                <a:solidFill>
                  <a:srgbClr val="000000"/>
                </a:solidFill>
                <a:effectLst/>
                <a:latin typeface="+mn-lt"/>
                <a:ea typeface="Times New Roman" panose="02020603050405020304" pitchFamily="18" charset="0"/>
                <a:cs typeface="Times New Roman" panose="02020603050405020304" pitchFamily="18" charset="0"/>
              </a:rPr>
              <a:t>saamispolitiikan johtaja, Leena Pöntynen, Teknologiateollisuus ry </a:t>
            </a:r>
            <a:r>
              <a:rPr lang="fi-FI" sz="1600" b="0" dirty="0">
                <a:solidFill>
                  <a:schemeClr val="tx1"/>
                </a:solidFill>
              </a:rPr>
              <a:t>	</a:t>
            </a:r>
            <a:br>
              <a:rPr lang="fi-FI" sz="1600" b="0" dirty="0">
                <a:solidFill>
                  <a:schemeClr val="tx1"/>
                </a:solidFill>
              </a:rPr>
            </a:br>
            <a:br>
              <a:rPr lang="fi-FI" sz="1600" dirty="0">
                <a:solidFill>
                  <a:schemeClr val="tx1"/>
                </a:solidFill>
              </a:rPr>
            </a:br>
            <a:r>
              <a:rPr lang="fi-FI" sz="1600" dirty="0">
                <a:solidFill>
                  <a:schemeClr val="tx1"/>
                </a:solidFill>
              </a:rPr>
              <a:t>Päätössanat</a:t>
            </a:r>
            <a:br>
              <a:rPr lang="fi-FI" sz="1600" dirty="0">
                <a:solidFill>
                  <a:schemeClr val="tx1"/>
                </a:solidFill>
              </a:rPr>
            </a:br>
            <a:r>
              <a:rPr lang="fi-FI" sz="1600" b="0" dirty="0">
                <a:solidFill>
                  <a:schemeClr val="tx1"/>
                </a:solidFill>
              </a:rPr>
              <a:t>Kirsi Hiltunen, yksikön johtaja, Karvi</a:t>
            </a:r>
            <a:endParaRPr lang="fi-FI" sz="2400" b="0" dirty="0">
              <a:solidFill>
                <a:schemeClr val="tx1"/>
              </a:solidFill>
            </a:endParaRPr>
          </a:p>
        </p:txBody>
      </p:sp>
    </p:spTree>
    <p:extLst>
      <p:ext uri="{BB962C8B-B14F-4D97-AF65-F5344CB8AC3E}">
        <p14:creationId xmlns:p14="http://schemas.microsoft.com/office/powerpoint/2010/main" val="143109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26F63A-D48A-F946-080F-7EC564290C1F}"/>
              </a:ext>
            </a:extLst>
          </p:cNvPr>
          <p:cNvSpPr>
            <a:spLocks noGrp="1"/>
          </p:cNvSpPr>
          <p:nvPr>
            <p:ph type="dt" sz="half" idx="15"/>
          </p:nvPr>
        </p:nvSpPr>
        <p:spPr/>
        <p:txBody>
          <a:bodyPr/>
          <a:lstStyle/>
          <a:p>
            <a:pPr>
              <a:defRPr/>
            </a:pPr>
            <a:fld id="{894D85A3-5928-4FA8-B074-1A44C471BF7F}" type="datetime1">
              <a:rPr lang="fi-FI" smtClean="0"/>
              <a:t>13.2.2024</a:t>
            </a:fld>
            <a:endParaRPr lang="fi-FI" dirty="0"/>
          </a:p>
        </p:txBody>
      </p:sp>
      <p:sp>
        <p:nvSpPr>
          <p:cNvPr id="5" name="Dian numeron paikkamerkki 4">
            <a:extLst>
              <a:ext uri="{FF2B5EF4-FFF2-40B4-BE49-F238E27FC236}">
                <a16:creationId xmlns:a16="http://schemas.microsoft.com/office/drawing/2014/main" id="{DFFB8A83-A036-5237-16B2-3C3B752008CD}"/>
              </a:ext>
            </a:extLst>
          </p:cNvPr>
          <p:cNvSpPr>
            <a:spLocks noGrp="1"/>
          </p:cNvSpPr>
          <p:nvPr>
            <p:ph type="sldNum" sz="quarter" idx="17"/>
          </p:nvPr>
        </p:nvSpPr>
        <p:spPr/>
        <p:txBody>
          <a:bodyPr/>
          <a:lstStyle/>
          <a:p>
            <a:pPr>
              <a:defRPr/>
            </a:pPr>
            <a:fld id="{1C07628F-9402-FB47-93B5-FC3C3BFEEBE0}" type="slidenum">
              <a:rPr lang="fi-FI" smtClean="0"/>
              <a:pPr>
                <a:defRPr/>
              </a:pPr>
              <a:t>10</a:t>
            </a:fld>
            <a:endParaRPr lang="fi-FI"/>
          </a:p>
        </p:txBody>
      </p:sp>
      <p:sp>
        <p:nvSpPr>
          <p:cNvPr id="6" name="Sisällön paikkamerkki 2">
            <a:extLst>
              <a:ext uri="{FF2B5EF4-FFF2-40B4-BE49-F238E27FC236}">
                <a16:creationId xmlns:a16="http://schemas.microsoft.com/office/drawing/2014/main" id="{8F594E0D-0F74-8CB9-B41D-71FCD00573A5}"/>
              </a:ext>
            </a:extLst>
          </p:cNvPr>
          <p:cNvSpPr>
            <a:spLocks noGrp="1"/>
          </p:cNvSpPr>
          <p:nvPr>
            <p:ph sz="quarter" idx="14"/>
          </p:nvPr>
        </p:nvSpPr>
        <p:spPr>
          <a:xfrm>
            <a:off x="731308" y="371166"/>
            <a:ext cx="10729383" cy="5729182"/>
          </a:xfrm>
        </p:spPr>
        <p:txBody>
          <a:bodyPr/>
          <a:lstStyle/>
          <a:p>
            <a:r>
              <a:rPr lang="fi-FI" sz="3200" dirty="0">
                <a:solidFill>
                  <a:srgbClr val="378DC4"/>
                </a:solidFill>
              </a:rPr>
              <a:t>Vahvuuksia ja edistäviä tekijöitä:</a:t>
            </a:r>
          </a:p>
          <a:p>
            <a:endParaRPr lang="fi-FI" dirty="0">
              <a:cs typeface="Times New Roman" panose="02020603050405020304" pitchFamily="18" charset="0"/>
            </a:endParaRPr>
          </a:p>
          <a:p>
            <a:pPr marL="342900" indent="-342900">
              <a:spcBef>
                <a:spcPts val="0"/>
              </a:spcBef>
              <a:spcAft>
                <a:spcPts val="1400"/>
              </a:spcAft>
              <a:buFont typeface="Arial" panose="020B0604020202020204" pitchFamily="34" charset="0"/>
              <a:buChar char="•"/>
            </a:pPr>
            <a:r>
              <a:rPr lang="fi-FI" sz="2400" b="0" dirty="0">
                <a:effectLst/>
                <a:latin typeface="Arial" panose="020B0604020202020204" pitchFamily="34" charset="0"/>
                <a:ea typeface="Calibri" panose="020F0502020204030204" pitchFamily="34" charset="0"/>
                <a:cs typeface="Arial" panose="020B0604020202020204" pitchFamily="34" charset="0"/>
              </a:rPr>
              <a:t>Osallistamisessa on menty viime vuosina avoimempaan ja moniäänisempään suuntaan ja eri tahojen osallistumiselle on luotu rakenteita.</a:t>
            </a:r>
          </a:p>
          <a:p>
            <a:pPr marL="342900" indent="-342900">
              <a:spcBef>
                <a:spcPts val="0"/>
              </a:spcBef>
              <a:spcAft>
                <a:spcPts val="1400"/>
              </a:spcAft>
              <a:buFont typeface="Arial" panose="020B0604020202020204" pitchFamily="34" charset="0"/>
              <a:buChar char="•"/>
            </a:pPr>
            <a:r>
              <a:rPr lang="fi-FI" sz="2400" b="0" dirty="0">
                <a:latin typeface="Arial" panose="020B0604020202020204" pitchFamily="34" charset="0"/>
                <a:ea typeface="Calibri" panose="020F0502020204030204" pitchFamily="34" charset="0"/>
                <a:cs typeface="Arial" panose="020B0604020202020204" pitchFamily="34" charset="0"/>
              </a:rPr>
              <a:t>V</a:t>
            </a:r>
            <a:r>
              <a:rPr lang="fi-FI" sz="2400" b="0" dirty="0">
                <a:effectLst/>
                <a:latin typeface="Arial" panose="020B0604020202020204" pitchFamily="34" charset="0"/>
                <a:ea typeface="Calibri" panose="020F0502020204030204" pitchFamily="34" charset="0"/>
                <a:cs typeface="Arial" panose="020B0604020202020204" pitchFamily="34" charset="0"/>
              </a:rPr>
              <a:t>erkossa </a:t>
            </a:r>
            <a:r>
              <a:rPr lang="fi-FI" sz="2400" b="0" dirty="0">
                <a:latin typeface="Arial" panose="020B0604020202020204" pitchFamily="34" charset="0"/>
                <a:ea typeface="Calibri" panose="020F0502020204030204" pitchFamily="34" charset="0"/>
                <a:cs typeface="Arial" panose="020B0604020202020204" pitchFamily="34" charset="0"/>
              </a:rPr>
              <a:t>tai hybriditoteutuksena tapahtuva työskentely on lisääntynyt,</a:t>
            </a:r>
            <a:r>
              <a:rPr lang="fi-FI" sz="2400" b="0" dirty="0">
                <a:effectLst/>
                <a:latin typeface="Arial" panose="020B0604020202020204" pitchFamily="34" charset="0"/>
                <a:ea typeface="Calibri" panose="020F0502020204030204" pitchFamily="34" charset="0"/>
                <a:cs typeface="Arial" panose="020B0604020202020204" pitchFamily="34" charset="0"/>
              </a:rPr>
              <a:t> mikä mahdollistaa yhä useammille osallistumisen tilaisuuksiin ja keskusteluihin.</a:t>
            </a:r>
          </a:p>
          <a:p>
            <a:pPr marL="342900" indent="-342900">
              <a:spcBef>
                <a:spcPts val="0"/>
              </a:spcBef>
              <a:spcAft>
                <a:spcPts val="1400"/>
              </a:spcAft>
              <a:buFont typeface="Arial" panose="020B0604020202020204" pitchFamily="34" charset="0"/>
              <a:buChar char="•"/>
            </a:pPr>
            <a:r>
              <a:rPr lang="fi-FI" sz="2400" b="0" dirty="0">
                <a:effectLst/>
                <a:latin typeface="Arial" panose="020B0604020202020204" pitchFamily="34" charset="0"/>
                <a:ea typeface="Calibri" panose="020F0502020204030204" pitchFamily="34" charset="0"/>
                <a:cs typeface="Arial" panose="020B0604020202020204" pitchFamily="34" charset="0"/>
              </a:rPr>
              <a:t>Tutkintojen perusteiden kehittämisessä on käytössä monia hyviä sidosryhmien osallistumisen tapoja.</a:t>
            </a:r>
          </a:p>
          <a:p>
            <a:pPr marL="342900" indent="-342900">
              <a:spcBef>
                <a:spcPts val="0"/>
              </a:spcBef>
              <a:spcAft>
                <a:spcPts val="1400"/>
              </a:spcAft>
              <a:buFont typeface="Arial" panose="020B0604020202020204" pitchFamily="34" charset="0"/>
              <a:buChar char="•"/>
            </a:pPr>
            <a:r>
              <a:rPr lang="fi-FI" sz="2400" b="0" dirty="0">
                <a:latin typeface="Arial" panose="020B0604020202020204" pitchFamily="34" charset="0"/>
                <a:ea typeface="Calibri" panose="020F0502020204030204" pitchFamily="34" charset="0"/>
                <a:cs typeface="Arial" panose="020B0604020202020204" pitchFamily="34" charset="0"/>
              </a:rPr>
              <a:t>Enemmistö järjestäjistä on tyytyväisiä mahdollisuuksiinsa osallistua tutkintojen perusteiden kehittämiseen.</a:t>
            </a:r>
            <a:endParaRPr lang="fi-FI" sz="2400" b="0" dirty="0">
              <a:effectLst/>
              <a:latin typeface="Arial" panose="020B0604020202020204" pitchFamily="34" charset="0"/>
              <a:ea typeface="Calibri" panose="020F0502020204030204" pitchFamily="34" charset="0"/>
              <a:cs typeface="Arial" panose="020B0604020202020204" pitchFamily="34" charset="0"/>
            </a:endParaRPr>
          </a:p>
          <a:p>
            <a:pPr marL="342900" indent="-342900">
              <a:spcBef>
                <a:spcPts val="0"/>
              </a:spcBef>
              <a:spcAft>
                <a:spcPts val="1400"/>
              </a:spcAft>
              <a:buFont typeface="Arial" panose="020B0604020202020204" pitchFamily="34" charset="0"/>
              <a:buChar char="•"/>
            </a:pPr>
            <a:r>
              <a:rPr lang="fi-FI" sz="2400" b="0" dirty="0">
                <a:effectLst/>
                <a:latin typeface="Arial" panose="020B0604020202020204" pitchFamily="34" charset="0"/>
                <a:ea typeface="Calibri" panose="020F0502020204030204" pitchFamily="34" charset="0"/>
                <a:cs typeface="Arial" panose="020B0604020202020204" pitchFamily="34" charset="0"/>
              </a:rPr>
              <a:t>Muutamissa tutkinnoissa opiskelijoita on alettu </a:t>
            </a:r>
            <a:r>
              <a:rPr lang="fi-FI" sz="2400" b="0" dirty="0" err="1">
                <a:effectLst/>
                <a:latin typeface="Arial" panose="020B0604020202020204" pitchFamily="34" charset="0"/>
                <a:ea typeface="Calibri" panose="020F0502020204030204" pitchFamily="34" charset="0"/>
                <a:cs typeface="Arial" panose="020B0604020202020204" pitchFamily="34" charset="0"/>
              </a:rPr>
              <a:t>osallistaa</a:t>
            </a:r>
            <a:r>
              <a:rPr lang="fi-FI" sz="2400" b="0" dirty="0">
                <a:effectLst/>
                <a:latin typeface="Arial" panose="020B0604020202020204" pitchFamily="34" charset="0"/>
                <a:ea typeface="Calibri" panose="020F0502020204030204" pitchFamily="34" charset="0"/>
                <a:cs typeface="Arial" panose="020B0604020202020204" pitchFamily="34" charset="0"/>
              </a:rPr>
              <a:t> tutkinnon perusteiden kehittämiseen ja tästä on saatu hyviä kokemuksia.</a:t>
            </a:r>
            <a:endParaRPr lang="fi-FI" sz="2400" b="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Arial" panose="020B0604020202020204" pitchFamily="34" charset="0"/>
              <a:buChar char="•"/>
            </a:pPr>
            <a:endParaRPr lang="fi-FI" sz="2600" b="0" dirty="0">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fi-FI" sz="2400" b="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307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9736CD-7460-459A-F6B7-7CC75041B495}"/>
              </a:ext>
            </a:extLst>
          </p:cNvPr>
          <p:cNvSpPr>
            <a:spLocks noGrp="1"/>
          </p:cNvSpPr>
          <p:nvPr>
            <p:ph type="ctrTitle"/>
          </p:nvPr>
        </p:nvSpPr>
        <p:spPr>
          <a:xfrm>
            <a:off x="277284" y="212252"/>
            <a:ext cx="10729383" cy="588301"/>
          </a:xfrm>
        </p:spPr>
        <p:txBody>
          <a:bodyPr/>
          <a:lstStyle/>
          <a:p>
            <a:r>
              <a:rPr lang="fi-FI" sz="2800" dirty="0">
                <a:effectLst/>
                <a:latin typeface="+mn-lt"/>
                <a:ea typeface="Times New Roman" panose="02020603050405020304" pitchFamily="18" charset="0"/>
                <a:cs typeface="Calibri" panose="020F0502020204030204" pitchFamily="34" charset="0"/>
              </a:rPr>
              <a:t>Kehittämissuositus:</a:t>
            </a:r>
            <a:br>
              <a:rPr lang="fi-FI" sz="2800" dirty="0">
                <a:effectLst/>
                <a:latin typeface="+mn-lt"/>
                <a:ea typeface="Times New Roman" panose="02020603050405020304" pitchFamily="18" charset="0"/>
                <a:cs typeface="Calibri" panose="020F0502020204030204" pitchFamily="34" charset="0"/>
              </a:rPr>
            </a:br>
            <a:endParaRPr lang="fi-FI" sz="2800" dirty="0">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DBB9F071-1B4F-A35F-B557-3D7B0F698325}"/>
              </a:ext>
            </a:extLst>
          </p:cNvPr>
          <p:cNvSpPr>
            <a:spLocks noGrp="1"/>
          </p:cNvSpPr>
          <p:nvPr>
            <p:ph sz="quarter" idx="14"/>
          </p:nvPr>
        </p:nvSpPr>
        <p:spPr>
          <a:xfrm>
            <a:off x="505233" y="717234"/>
            <a:ext cx="11023762" cy="5324058"/>
          </a:xfrm>
        </p:spPr>
        <p:txBody>
          <a:bodyPr/>
          <a:lstStyle/>
          <a:p>
            <a:r>
              <a:rPr lang="fi-FI" sz="2000" b="1" dirty="0">
                <a:solidFill>
                  <a:srgbClr val="378DC4"/>
                </a:solidFill>
                <a:effectLst/>
                <a:latin typeface="+mn-lt"/>
                <a:ea typeface="Times New Roman" panose="02020603050405020304" pitchFamily="18" charset="0"/>
                <a:cs typeface="Times New Roman" panose="02020603050405020304" pitchFamily="18" charset="0"/>
              </a:rPr>
              <a:t>Tutkintojärjestelmän kehittämisessä on vahvistettava työelämän ja opiskelijoiden osallistamista sekä yhteyksiä muihin koulutusasteisiin ja hallinnon aloihin</a:t>
            </a:r>
          </a:p>
          <a:p>
            <a:endParaRPr lang="fi-FI" sz="1600" b="1" dirty="0">
              <a:solidFill>
                <a:srgbClr val="378DC4"/>
              </a:solidFill>
              <a:effectLst/>
              <a:latin typeface="+mn-lt"/>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i-FI" sz="1700" b="0" dirty="0">
                <a:latin typeface="+mn-lt"/>
                <a:ea typeface="Times New Roman" panose="02020603050405020304" pitchFamily="18" charset="0"/>
                <a:cs typeface="Times New Roman" panose="02020603050405020304" pitchFamily="18" charset="0"/>
              </a:rPr>
              <a:t>OKM:n </a:t>
            </a:r>
            <a:r>
              <a:rPr lang="fi-FI" sz="1700" b="0" dirty="0">
                <a:effectLst/>
                <a:latin typeface="+mn-lt"/>
                <a:ea typeface="Times New Roman" panose="02020603050405020304" pitchFamily="18" charset="0"/>
                <a:cs typeface="Times New Roman" panose="02020603050405020304" pitchFamily="18" charset="0"/>
              </a:rPr>
              <a:t>toteuttamissa tutkintojärjestelmän kehittämishankkeissa (TUTKE) sekä OPH:n toteuttamassa tutkintojen perusteiden kehittämisessä on suositeltavaa aktiivisesti kokeilla ja edistää monipuolisia osallistamisen ja yhteiskehittämisen malleja. Tutkintojen perusteiden kehittämisessä tulee jakaa nykyistä enemmän eri alojen ja tutkintojen käytäntöjä ja kokemuksia sidosryhmien osallistamisesta ja etsiä tällä tavoin entistä toimivampia ja yhteismitallisempia osallistamisen tapoja. </a:t>
            </a:r>
          </a:p>
          <a:p>
            <a:pPr>
              <a:spcBef>
                <a:spcPts val="0"/>
              </a:spcBef>
            </a:pPr>
            <a:endParaRPr lang="fi-FI" sz="1700" b="0" dirty="0">
              <a:effectLst/>
              <a:latin typeface="+mn-lt"/>
              <a:ea typeface="Times New Roman" panose="02020603050405020304" pitchFamily="18" charset="0"/>
              <a:cs typeface="Times New Roman" panose="02020603050405020304" pitchFamily="18" charset="0"/>
            </a:endParaRPr>
          </a:p>
          <a:p>
            <a:pPr marL="285750" lvl="0" indent="-285750" algn="just">
              <a:spcAft>
                <a:spcPts val="800"/>
              </a:spcAft>
              <a:buFont typeface="Wingdings" panose="05000000000000000000" pitchFamily="2" charset="2"/>
              <a:buChar char="Ø"/>
            </a:pPr>
            <a:r>
              <a:rPr lang="fi-FI" sz="1700" b="0" dirty="0">
                <a:latin typeface="+mn-lt"/>
                <a:ea typeface="Times New Roman" panose="02020603050405020304" pitchFamily="18" charset="0"/>
                <a:cs typeface="Arial" panose="020B0604020202020204" pitchFamily="34" charset="0"/>
              </a:rPr>
              <a:t>T</a:t>
            </a:r>
            <a:r>
              <a:rPr lang="fi-FI" sz="1700" b="0" dirty="0">
                <a:effectLst/>
                <a:latin typeface="+mn-lt"/>
                <a:ea typeface="Times New Roman" panose="02020603050405020304" pitchFamily="18" charset="0"/>
                <a:cs typeface="Arial" panose="020B0604020202020204" pitchFamily="34" charset="0"/>
              </a:rPr>
              <a:t>yöelämätoimikuntien kokoonpanossa tulee varmistaa, että eri toimialat ja tutkintojen osaamisalat ovat edustettuina mahdollisimman kattavasti. Tämä edistää toimikuntien mahdollisuuksia osallistua tutkintojärjestelmän kehittämiseen</a:t>
            </a:r>
          </a:p>
          <a:p>
            <a:pPr marL="285750" lvl="0" indent="-285750" algn="just">
              <a:spcAft>
                <a:spcPts val="800"/>
              </a:spcAft>
              <a:buFont typeface="Wingdings" panose="05000000000000000000" pitchFamily="2" charset="2"/>
              <a:buChar char="Ø"/>
            </a:pPr>
            <a:r>
              <a:rPr lang="fi-FI" sz="1700" b="0" dirty="0">
                <a:latin typeface="+mn-lt"/>
                <a:ea typeface="Times New Roman" panose="02020603050405020304" pitchFamily="18" charset="0"/>
                <a:cs typeface="Arial" panose="020B0604020202020204" pitchFamily="34" charset="0"/>
              </a:rPr>
              <a:t>S</a:t>
            </a:r>
            <a:r>
              <a:rPr lang="fi-FI" sz="1700" b="0" dirty="0">
                <a:effectLst/>
                <a:latin typeface="+mn-lt"/>
                <a:ea typeface="Times New Roman" panose="02020603050405020304" pitchFamily="18" charset="0"/>
                <a:cs typeface="Times New Roman" panose="02020603050405020304" pitchFamily="18" charset="0"/>
              </a:rPr>
              <a:t>ekä tutkintojärjestelmän kehittämishankkeissa (TUTKE) että tutkintojen perusteiden kehittämisessä on tarpeen vahvistaa yhteyksiä muihin koulutusasteisiin ja hallinnon aloihin. </a:t>
            </a:r>
            <a:r>
              <a:rPr lang="fi-FI" sz="1700" b="0" dirty="0">
                <a:effectLst/>
                <a:latin typeface="+mn-lt"/>
                <a:ea typeface="Times New Roman" panose="02020603050405020304" pitchFamily="18" charset="0"/>
                <a:cs typeface="Calibri" panose="020F0502020204030204" pitchFamily="34" charset="0"/>
              </a:rPr>
              <a:t>Tutkintojen perusteiden kehittämisessä on tarpeen lisätä ja kehittää tiedotusta ammatillisista tutkinnoista ja niiden kehittämisprosesseista erityisesti niille hallinnonaloille, joiden säädökset vaikuttavat tutkintoihin. Viestinnän ja yhteistyön toimivuus tulee varmistaa.</a:t>
            </a:r>
          </a:p>
          <a:p>
            <a:pPr marL="285750" lvl="0" indent="-285750" algn="just">
              <a:spcAft>
                <a:spcPts val="800"/>
              </a:spcAft>
              <a:buFont typeface="Wingdings" panose="05000000000000000000" pitchFamily="2" charset="2"/>
              <a:buChar char="Ø"/>
            </a:pPr>
            <a:r>
              <a:rPr lang="fi-FI" sz="1700" b="0" dirty="0">
                <a:effectLst/>
                <a:latin typeface="+mn-lt"/>
                <a:ea typeface="Times New Roman" panose="02020603050405020304" pitchFamily="18" charset="0"/>
                <a:cs typeface="Times New Roman" panose="02020603050405020304" pitchFamily="18" charset="0"/>
              </a:rPr>
              <a:t>Opiskelijoiden osallistaminen tulee vakiinnuttaa tutkintojen perusteiden kehittämiseen, sillä opiskelijat ovat keskeinen tutkinnon perusteiden käyttäjäryhmä.</a:t>
            </a:r>
            <a:endParaRPr lang="fi-FI" sz="1700" b="0" dirty="0">
              <a:effectLst/>
              <a:latin typeface="+mn-lt"/>
              <a:ea typeface="Freya"/>
              <a:cs typeface="Calibri" panose="020F0502020204030204" pitchFamily="34" charset="0"/>
            </a:endParaRPr>
          </a:p>
          <a:p>
            <a:pPr marL="285750" lvl="0" indent="-285750" algn="just">
              <a:lnSpc>
                <a:spcPct val="107000"/>
              </a:lnSpc>
              <a:spcAft>
                <a:spcPts val="800"/>
              </a:spcAft>
              <a:buFont typeface="Wingdings" panose="05000000000000000000" pitchFamily="2" charset="2"/>
              <a:buChar char="Ø"/>
            </a:pPr>
            <a:endParaRPr lang="fi-FI" sz="1600" b="0" dirty="0">
              <a:effectLst/>
              <a:latin typeface="Arial" panose="020B0604020202020204" pitchFamily="34" charset="0"/>
              <a:ea typeface="Freya"/>
              <a:cs typeface="Arial" panose="020B0604020202020204" pitchFamily="34" charset="0"/>
            </a:endParaRPr>
          </a:p>
        </p:txBody>
      </p:sp>
      <p:sp>
        <p:nvSpPr>
          <p:cNvPr id="4" name="Päivämäärän paikkamerkki 3">
            <a:extLst>
              <a:ext uri="{FF2B5EF4-FFF2-40B4-BE49-F238E27FC236}">
                <a16:creationId xmlns:a16="http://schemas.microsoft.com/office/drawing/2014/main" id="{C59EA2FC-3213-D754-DD78-C5CCEF32A26F}"/>
              </a:ext>
            </a:extLst>
          </p:cNvPr>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94D85A3-5928-4FA8-B074-1A44C471BF7F}" type="datetime1">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13.2.2024</a:t>
            </a:fld>
            <a:endParaRPr kumimoji="0" lang="fi-FI" sz="900" b="0" i="0" u="none" strike="noStrike" kern="1200" cap="none" spc="0" normalizeH="0" baseline="0" noProof="0" dirty="0">
              <a:ln>
                <a:noFill/>
              </a:ln>
              <a:solidFill>
                <a:prstClr val="black">
                  <a:tint val="75000"/>
                </a:prstClr>
              </a:solidFill>
              <a:effectLst/>
              <a:uLnTx/>
              <a:uFillTx/>
              <a:latin typeface="Arial" charset="0"/>
              <a:ea typeface="ＭＳ Ｐゴシック" charset="0"/>
            </a:endParaRPr>
          </a:p>
        </p:txBody>
      </p:sp>
      <p:sp>
        <p:nvSpPr>
          <p:cNvPr id="5" name="Dian numeron paikkamerkki 4">
            <a:extLst>
              <a:ext uri="{FF2B5EF4-FFF2-40B4-BE49-F238E27FC236}">
                <a16:creationId xmlns:a16="http://schemas.microsoft.com/office/drawing/2014/main" id="{1F37D89E-20E4-647D-3BD5-4E6684F49D16}"/>
              </a:ext>
            </a:extLst>
          </p:cNvPr>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C07628F-9402-FB47-93B5-FC3C3BFEEBE0}"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Tree>
    <p:extLst>
      <p:ext uri="{BB962C8B-B14F-4D97-AF65-F5344CB8AC3E}">
        <p14:creationId xmlns:p14="http://schemas.microsoft.com/office/powerpoint/2010/main" val="568501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DCA991-2112-2346-684E-C4DB7B117293}"/>
              </a:ext>
            </a:extLst>
          </p:cNvPr>
          <p:cNvSpPr txBox="1">
            <a:spLocks/>
          </p:cNvSpPr>
          <p:nvPr/>
        </p:nvSpPr>
        <p:spPr>
          <a:xfrm>
            <a:off x="4915880" y="1821190"/>
            <a:ext cx="6924431" cy="3868409"/>
          </a:xfrm>
          <a:prstGeom prst="rect">
            <a:avLst/>
          </a:prstGeom>
        </p:spPr>
        <p:txBody>
          <a:bodyPr lIns="0" tIns="0" rIns="0" bIns="0" anchor="t">
            <a:noAutofit/>
          </a:bodyPr>
          <a:lstStyle>
            <a:lvl1pPr algn="l" defTabSz="457200" rtl="0" eaLnBrk="1" fontAlgn="base" hangingPunct="1">
              <a:lnSpc>
                <a:spcPct val="80000"/>
              </a:lnSpc>
              <a:spcBef>
                <a:spcPct val="0"/>
              </a:spcBef>
              <a:spcAft>
                <a:spcPct val="0"/>
              </a:spcAft>
              <a:defRPr sz="7200" b="1" kern="1200" spc="-200">
                <a:solidFill>
                  <a:schemeClr val="bg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fi-FI" sz="6000" b="1" i="0" u="none" strike="noStrike" kern="1200" cap="none" spc="-20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3. Työn- ja vastuunjako sekä johtaminen tutkintojärjestelmän  kehittämisessä</a:t>
            </a:r>
            <a:endParaRPr kumimoji="0" lang="fi-FI" sz="5500" b="1" i="0" u="none" strike="noStrike" kern="1200" cap="none" spc="-200" normalizeH="0" baseline="0" noProof="0" dirty="0">
              <a:ln>
                <a:noFill/>
              </a:ln>
              <a:solidFill>
                <a:srgbClr val="FFFFFF"/>
              </a:solidFill>
              <a:effectLst/>
              <a:uLnTx/>
              <a:uFillTx/>
              <a:latin typeface="Arial"/>
              <a:ea typeface="ＭＳ Ｐゴシック" charset="0"/>
            </a:endParaRPr>
          </a:p>
        </p:txBody>
      </p:sp>
    </p:spTree>
    <p:extLst>
      <p:ext uri="{BB962C8B-B14F-4D97-AF65-F5344CB8AC3E}">
        <p14:creationId xmlns:p14="http://schemas.microsoft.com/office/powerpoint/2010/main" val="315398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70B0A36-5AB4-6558-274F-02B5CEF99CAD}"/>
              </a:ext>
            </a:extLst>
          </p:cNvPr>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94D85A3-5928-4FA8-B074-1A44C471BF7F}" type="datetime1">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13.2.2024</a:t>
            </a:fld>
            <a:endParaRPr kumimoji="0" lang="fi-FI" sz="900" b="0" i="0" u="none" strike="noStrike" kern="1200" cap="none" spc="0" normalizeH="0" baseline="0" noProof="0" dirty="0">
              <a:ln>
                <a:noFill/>
              </a:ln>
              <a:solidFill>
                <a:prstClr val="black">
                  <a:tint val="75000"/>
                </a:prstClr>
              </a:solidFill>
              <a:effectLst/>
              <a:uLnTx/>
              <a:uFillTx/>
              <a:latin typeface="Arial" charset="0"/>
              <a:ea typeface="ＭＳ Ｐゴシック" charset="0"/>
            </a:endParaRPr>
          </a:p>
        </p:txBody>
      </p:sp>
      <p:sp>
        <p:nvSpPr>
          <p:cNvPr id="5" name="Dian numeron paikkamerkki 4">
            <a:extLst>
              <a:ext uri="{FF2B5EF4-FFF2-40B4-BE49-F238E27FC236}">
                <a16:creationId xmlns:a16="http://schemas.microsoft.com/office/drawing/2014/main" id="{0787294C-00F8-147F-A385-E11FE0951E7D}"/>
              </a:ext>
            </a:extLst>
          </p:cNvPr>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C07628F-9402-FB47-93B5-FC3C3BFEEBE0}"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6" name="Sisällön paikkamerkki 2">
            <a:extLst>
              <a:ext uri="{FF2B5EF4-FFF2-40B4-BE49-F238E27FC236}">
                <a16:creationId xmlns:a16="http://schemas.microsoft.com/office/drawing/2014/main" id="{1D2CE957-13FE-96D7-A2DE-B22BFC26CE71}"/>
              </a:ext>
            </a:extLst>
          </p:cNvPr>
          <p:cNvSpPr>
            <a:spLocks noGrp="1"/>
          </p:cNvSpPr>
          <p:nvPr>
            <p:ph sz="quarter" idx="14"/>
          </p:nvPr>
        </p:nvSpPr>
        <p:spPr>
          <a:xfrm>
            <a:off x="633046" y="729780"/>
            <a:ext cx="10928513" cy="5078517"/>
          </a:xfrm>
        </p:spPr>
        <p: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fi-FI" sz="3000" dirty="0">
                <a:solidFill>
                  <a:srgbClr val="378DC4"/>
                </a:solidFill>
              </a:rPr>
              <a:t>Vahvuuksia ja edistäviä tekijöitä:</a:t>
            </a:r>
          </a:p>
          <a:p>
            <a:pPr marL="0" marR="0" lvl="0" indent="0" algn="l" defTabSz="457200" rtl="0" eaLnBrk="1" fontAlgn="base" latinLnBrk="0" hangingPunct="1">
              <a:lnSpc>
                <a:spcPts val="3000"/>
              </a:lnSpc>
              <a:spcBef>
                <a:spcPct val="20000"/>
              </a:spcBef>
              <a:spcAft>
                <a:spcPct val="0"/>
              </a:spcAft>
              <a:buClrTx/>
              <a:buSzTx/>
              <a:buFont typeface="Arial" charset="0"/>
              <a:buNone/>
              <a:tabLst/>
              <a:defRPr/>
            </a:pPr>
            <a:endParaRPr lang="fi-FI" sz="2800" dirty="0">
              <a:solidFill>
                <a:srgbClr val="378DC4"/>
              </a:solidFill>
            </a:endParaRPr>
          </a:p>
          <a:p>
            <a:pPr marL="342900" indent="-342900">
              <a:spcBef>
                <a:spcPts val="0"/>
              </a:spcBef>
              <a:spcAft>
                <a:spcPts val="1400"/>
              </a:spcAft>
              <a:buFont typeface="Arial" panose="020B0604020202020204" pitchFamily="34" charset="0"/>
              <a:buChar char="•"/>
              <a:defRPr/>
            </a:pPr>
            <a:r>
              <a:rPr lang="fi-FI" sz="2400" b="0" dirty="0">
                <a:latin typeface="Arial" panose="020B0604020202020204" pitchFamily="34" charset="0"/>
                <a:ea typeface="Times New Roman" panose="02020603050405020304" pitchFamily="18" charset="0"/>
                <a:cs typeface="Arial" panose="020B0604020202020204" pitchFamily="34" charset="0"/>
              </a:rPr>
              <a:t>OKM:n ja OPH:n välinen työnjako koetaan organisaatioissa selkeäksi.</a:t>
            </a:r>
          </a:p>
          <a:p>
            <a:pPr marL="342900" indent="-342900">
              <a:spcBef>
                <a:spcPts val="0"/>
              </a:spcBef>
              <a:spcAft>
                <a:spcPts val="1400"/>
              </a:spcAft>
              <a:buFont typeface="Arial" panose="020B0604020202020204" pitchFamily="34" charset="0"/>
              <a:buChar char="•"/>
              <a:defRPr/>
            </a:pPr>
            <a:r>
              <a:rPr lang="fi-FI" sz="2400" b="0" dirty="0">
                <a:latin typeface="Arial" panose="020B0604020202020204" pitchFamily="34" charset="0"/>
                <a:ea typeface="Calibri" panose="020F0502020204030204" pitchFamily="34" charset="0"/>
                <a:cs typeface="Arial" panose="020B0604020202020204" pitchFamily="34" charset="0"/>
              </a:rPr>
              <a:t>Tutkintojärjestelmän kehittämiseen liittyvän johtamisen ja päätöksenteon tasot sekä johtamisen työnjako ja luottamus eri osapuolten kesken ovat toimivia. </a:t>
            </a:r>
          </a:p>
          <a:p>
            <a:pPr marL="342900" indent="-342900">
              <a:spcBef>
                <a:spcPts val="0"/>
              </a:spcBef>
              <a:spcAft>
                <a:spcPts val="1400"/>
              </a:spcAft>
              <a:buFont typeface="Arial" panose="020B0604020202020204" pitchFamily="34" charset="0"/>
              <a:buChar char="•"/>
              <a:defRPr/>
            </a:pPr>
            <a:r>
              <a:rPr lang="fi-FI" sz="2400" b="0" dirty="0">
                <a:effectLst/>
                <a:latin typeface="Arial" panose="020B0604020202020204" pitchFamily="34" charset="0"/>
                <a:ea typeface="Calibri" panose="020F0502020204030204" pitchFamily="34" charset="0"/>
                <a:cs typeface="Arial" panose="020B0604020202020204" pitchFamily="34" charset="0"/>
              </a:rPr>
              <a:t>Eri tahojen tehtäviä ja vastuita on tarvittaessa tarkennettu vuosien varrella lainsäädäntöuudistusten yhteydessä.</a:t>
            </a:r>
          </a:p>
          <a:p>
            <a:pPr marL="342900" indent="-342900">
              <a:spcBef>
                <a:spcPts val="0"/>
              </a:spcBef>
              <a:spcAft>
                <a:spcPts val="1400"/>
              </a:spcAft>
              <a:buFont typeface="Arial" panose="020B0604020202020204" pitchFamily="34" charset="0"/>
              <a:buChar char="•"/>
              <a:defRPr/>
            </a:pPr>
            <a:r>
              <a:rPr lang="fi-FI" sz="2400" b="0" dirty="0">
                <a:effectLst/>
                <a:latin typeface="Arial" panose="020B0604020202020204" pitchFamily="34" charset="0"/>
                <a:ea typeface="Calibri" panose="020F0502020204030204" pitchFamily="34" charset="0"/>
                <a:cs typeface="Arial" panose="020B0604020202020204" pitchFamily="34" charset="0"/>
              </a:rPr>
              <a:t>OPH:ssa </a:t>
            </a:r>
            <a:r>
              <a:rPr lang="fi-FI" sz="2400" b="0" dirty="0">
                <a:latin typeface="Arial" panose="020B0604020202020204" pitchFamily="34" charset="0"/>
                <a:ea typeface="Calibri" panose="020F0502020204030204" pitchFamily="34" charset="0"/>
                <a:cs typeface="Arial" panose="020B0604020202020204" pitchFamily="34" charset="0"/>
              </a:rPr>
              <a:t>on </a:t>
            </a:r>
            <a:r>
              <a:rPr lang="fi-FI" sz="2400" b="0" dirty="0">
                <a:effectLst/>
                <a:latin typeface="Arial" panose="020B0604020202020204" pitchFamily="34" charset="0"/>
                <a:ea typeface="Calibri" panose="020F0502020204030204" pitchFamily="34" charset="0"/>
                <a:cs typeface="Arial" panose="020B0604020202020204" pitchFamily="34" charset="0"/>
              </a:rPr>
              <a:t>tutkintorakennevastaava</a:t>
            </a:r>
            <a:r>
              <a:rPr lang="fi-FI" sz="2400" b="0" dirty="0">
                <a:latin typeface="Arial" panose="020B0604020202020204" pitchFamily="34" charset="0"/>
                <a:ea typeface="Calibri" panose="020F0502020204030204" pitchFamily="34" charset="0"/>
                <a:cs typeface="Arial" panose="020B0604020202020204" pitchFamily="34" charset="0"/>
              </a:rPr>
              <a:t> </a:t>
            </a:r>
            <a:r>
              <a:rPr lang="fi-FI" sz="2400" b="0" dirty="0">
                <a:effectLst/>
                <a:latin typeface="Arial" panose="020B0604020202020204" pitchFamily="34" charset="0"/>
                <a:ea typeface="Calibri" panose="020F0502020204030204" pitchFamily="34" charset="0"/>
                <a:cs typeface="Arial" panose="020B0604020202020204" pitchFamily="34" charset="0"/>
              </a:rPr>
              <a:t>yhteyshenkilönä OKM:n suuntaan</a:t>
            </a:r>
          </a:p>
          <a:p>
            <a:pPr marL="342900" indent="-342900">
              <a:spcBef>
                <a:spcPts val="0"/>
              </a:spcBef>
              <a:spcAft>
                <a:spcPts val="1400"/>
              </a:spcAft>
              <a:buFont typeface="Arial" panose="020B0604020202020204" pitchFamily="34" charset="0"/>
              <a:buChar char="•"/>
              <a:defRPr/>
            </a:pPr>
            <a:r>
              <a:rPr lang="fi-FI" sz="2400" b="0" dirty="0" err="1">
                <a:latin typeface="Arial" panose="020B0604020202020204" pitchFamily="34" charset="0"/>
                <a:ea typeface="Times New Roman" panose="02020603050405020304" pitchFamily="18" charset="0"/>
                <a:cs typeface="Arial" panose="020B0604020202020204" pitchFamily="34" charset="0"/>
              </a:rPr>
              <a:t>Töelämätoimikuntien</a:t>
            </a:r>
            <a:r>
              <a:rPr lang="fi-FI" sz="2400" b="0" dirty="0">
                <a:latin typeface="Arial" panose="020B0604020202020204" pitchFamily="34" charset="0"/>
                <a:ea typeface="Times New Roman" panose="02020603050405020304" pitchFamily="18" charset="0"/>
                <a:cs typeface="Arial" panose="020B0604020202020204" pitchFamily="34" charset="0"/>
              </a:rPr>
              <a:t> ja OPH:n yhteistyö on toimivaa.</a:t>
            </a:r>
          </a:p>
          <a:p>
            <a:pPr marL="342900" indent="-342900">
              <a:spcBef>
                <a:spcPts val="0"/>
              </a:spcBef>
              <a:spcAft>
                <a:spcPts val="1400"/>
              </a:spcAft>
              <a:buFont typeface="Arial" panose="020B0604020202020204" pitchFamily="34" charset="0"/>
              <a:buChar char="•"/>
              <a:defRPr/>
            </a:pPr>
            <a:r>
              <a:rPr lang="fi-FI" sz="2400" b="0" dirty="0">
                <a:effectLst/>
                <a:latin typeface="Arial" panose="020B0604020202020204" pitchFamily="34" charset="0"/>
                <a:ea typeface="Calibri" panose="020F0502020204030204" pitchFamily="34" charset="0"/>
                <a:cs typeface="Arial" panose="020B0604020202020204" pitchFamily="34" charset="0"/>
              </a:rPr>
              <a:t>Työelämätoimikunnissa puheenjohtajien ja sihteerien yhteistyö on toimivaa.</a:t>
            </a:r>
            <a:endParaRPr lang="fi-FI" sz="2400" b="0" dirty="0">
              <a:solidFill>
                <a:srgbClr val="378DC4"/>
              </a:solidFill>
              <a:latin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endParaRPr lang="fi-FI" sz="2000" b="0" dirty="0">
              <a:solidFill>
                <a:srgbClr val="378DC4"/>
              </a:solidFill>
              <a:latin typeface="Arial" panose="020B0604020202020204" pitchFamily="34" charset="0"/>
              <a:cs typeface="Arial" panose="020B0604020202020204" pitchFamily="34" charset="0"/>
            </a:endParaRPr>
          </a:p>
          <a:p>
            <a:pPr lvl="0">
              <a:lnSpc>
                <a:spcPct val="107000"/>
              </a:lnSpc>
            </a:pPr>
            <a:endParaRPr lang="fi-FI" dirty="0">
              <a:cs typeface="Times New Roman" panose="02020603050405020304" pitchFamily="18" charset="0"/>
            </a:endParaRPr>
          </a:p>
        </p:txBody>
      </p:sp>
    </p:spTree>
    <p:extLst>
      <p:ext uri="{BB962C8B-B14F-4D97-AF65-F5344CB8AC3E}">
        <p14:creationId xmlns:p14="http://schemas.microsoft.com/office/powerpoint/2010/main" val="421706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9736CD-7460-459A-F6B7-7CC75041B495}"/>
              </a:ext>
            </a:extLst>
          </p:cNvPr>
          <p:cNvSpPr>
            <a:spLocks noGrp="1"/>
          </p:cNvSpPr>
          <p:nvPr>
            <p:ph type="ctrTitle"/>
          </p:nvPr>
        </p:nvSpPr>
        <p:spPr>
          <a:xfrm>
            <a:off x="363253" y="283115"/>
            <a:ext cx="11609916" cy="588301"/>
          </a:xfrm>
        </p:spPr>
        <p:txBody>
          <a:bodyPr/>
          <a:lstStyle/>
          <a:p>
            <a:r>
              <a:rPr lang="fi-FI" sz="2800" dirty="0">
                <a:effectLst/>
                <a:latin typeface="+mn-lt"/>
                <a:ea typeface="Times New Roman" panose="02020603050405020304" pitchFamily="18" charset="0"/>
                <a:cs typeface="Calibri" panose="020F0502020204030204" pitchFamily="34" charset="0"/>
              </a:rPr>
              <a:t>Kehittämissuosituksia:</a:t>
            </a:r>
            <a:endParaRPr lang="fi-FI" sz="2000" dirty="0">
              <a:solidFill>
                <a:srgbClr val="FF0000"/>
              </a:solidFill>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DBB9F071-1B4F-A35F-B557-3D7B0F698325}"/>
              </a:ext>
            </a:extLst>
          </p:cNvPr>
          <p:cNvSpPr>
            <a:spLocks noGrp="1"/>
          </p:cNvSpPr>
          <p:nvPr>
            <p:ph sz="quarter" idx="14"/>
          </p:nvPr>
        </p:nvSpPr>
        <p:spPr>
          <a:xfrm>
            <a:off x="389304" y="957329"/>
            <a:ext cx="11200715" cy="4943341"/>
          </a:xfrm>
        </p:spPr>
        <p:txBody>
          <a:bodyPr/>
          <a:lstStyle/>
          <a:p>
            <a:r>
              <a:rPr lang="fi-FI" sz="2000" dirty="0">
                <a:solidFill>
                  <a:srgbClr val="378DC4"/>
                </a:solidFill>
                <a:effectLst/>
                <a:latin typeface="+mn-lt"/>
                <a:ea typeface="Times New Roman" panose="02020603050405020304" pitchFamily="18" charset="0"/>
                <a:cs typeface="Times New Roman" panose="02020603050405020304" pitchFamily="18" charset="0"/>
              </a:rPr>
              <a:t>Työelämätoimikuntien tehtävää osallistua ammatillisen koulutuksen tutkintorakenteen sekä ammatillisten tutkintojen ja niiden perusteiden kehittämiseen tulee selkeyttää ja toimintoja yhtenäistää toimikuntien välillä. Lisäksi toimikunnille tulee antaa palautetta tehtävänsä toteutumisesta ja vaikutuksista.</a:t>
            </a:r>
          </a:p>
          <a:p>
            <a:endParaRPr lang="fi-FI" sz="1800" dirty="0">
              <a:solidFill>
                <a:srgbClr val="378DC4"/>
              </a:solidFill>
              <a:effectLst/>
              <a:latin typeface="+mn-lt"/>
              <a:ea typeface="Times New Roman" panose="02020603050405020304" pitchFamily="18" charset="0"/>
              <a:cs typeface="Calibri" panose="020F0502020204030204" pitchFamily="34" charset="0"/>
            </a:endParaRPr>
          </a:p>
          <a:p>
            <a:pPr marL="342900" indent="-342900">
              <a:buFont typeface="Wingdings" panose="05000000000000000000" pitchFamily="2" charset="2"/>
              <a:buChar char="Ø"/>
            </a:pPr>
            <a:r>
              <a:rPr lang="fi-FI" sz="1900" b="0" dirty="0">
                <a:effectLst/>
                <a:latin typeface="+mn-lt"/>
                <a:ea typeface="Times New Roman" panose="02020603050405020304" pitchFamily="18" charset="0"/>
                <a:cs typeface="Times New Roman" panose="02020603050405020304" pitchFamily="18" charset="0"/>
              </a:rPr>
              <a:t>OPH:n ja OKM:n tulee antaa enemmän palautetta työelämätoimikunnille niiden tekemien aloitteiden, ehdotusten ja raporttien merkityksestä ja vaikutuksista tutkintorakenteen ja tutkintojen kehittämiseen. </a:t>
            </a:r>
          </a:p>
          <a:p>
            <a:endParaRPr lang="fi-FI" sz="1900" b="0" dirty="0">
              <a:effectLst/>
              <a:latin typeface="+mn-lt"/>
              <a:ea typeface="Freya"/>
              <a:cs typeface="Calibri" panose="020F0502020204030204" pitchFamily="34" charset="0"/>
            </a:endParaRPr>
          </a:p>
          <a:p>
            <a:pPr marL="342900" indent="-342900">
              <a:buFont typeface="Wingdings" panose="05000000000000000000" pitchFamily="2" charset="2"/>
              <a:buChar char="Ø"/>
            </a:pPr>
            <a:r>
              <a:rPr lang="fi-FI" sz="1900" b="0" dirty="0">
                <a:effectLst/>
                <a:latin typeface="+mn-lt"/>
                <a:ea typeface="Times New Roman" panose="02020603050405020304" pitchFamily="18" charset="0"/>
                <a:cs typeface="Times New Roman" panose="02020603050405020304" pitchFamily="18" charset="0"/>
              </a:rPr>
              <a:t>Työelämätoimikuntien osallistumisessa tutkintojen perusteiden kehittämiseen on alakohtaista vaihtelua. Osallistumisen tapoja tulee yhtenäistää ja varmistaa osallistumisen mahdollisuus mahdollisimman varhaisessa vaiheessa. Työelämätoimikuntien tulisi katselmoida toimikautensa aikana oman alansa tutkinnot ja niiden vastaavuus työelämän tarpeisiin.</a:t>
            </a:r>
          </a:p>
          <a:p>
            <a:endParaRPr lang="fi-FI" sz="1900" b="0" dirty="0">
              <a:effectLst/>
              <a:latin typeface="+mn-lt"/>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fi-FI" sz="1900" b="0" dirty="0">
                <a:effectLst/>
                <a:latin typeface="+mn-lt"/>
                <a:ea typeface="Times New Roman" panose="02020603050405020304" pitchFamily="18" charset="0"/>
                <a:cs typeface="Times New Roman" panose="02020603050405020304" pitchFamily="18" charset="0"/>
              </a:rPr>
              <a:t>Työelämätoimikuntien toiminnan koordinaatiota ja keskinäistä vuorovaikutusta tulee lisätä, jotta saavutetaan riittävän yhtenäiset toimintatavat ja mahdollistetaan hyvien käytäntöjen tehokkaampi jakaminen toimikuntien välillä. </a:t>
            </a:r>
          </a:p>
          <a:p>
            <a:pPr marL="342900" indent="-342900">
              <a:buFont typeface="Wingdings" panose="05000000000000000000" pitchFamily="2" charset="2"/>
              <a:buChar char="Ø"/>
            </a:pPr>
            <a:endParaRPr lang="fi-FI" sz="1600" b="0" dirty="0">
              <a:effectLst/>
              <a:latin typeface="+mn-lt"/>
              <a:ea typeface="Freya"/>
              <a:cs typeface="Calibri" panose="020F0502020204030204" pitchFamily="34" charset="0"/>
            </a:endParaRPr>
          </a:p>
          <a:p>
            <a:endParaRPr lang="fi-FI" sz="2200" b="0" dirty="0">
              <a:latin typeface="+mn-lt"/>
              <a:ea typeface="Times New Roman" panose="02020603050405020304" pitchFamily="18" charset="0"/>
              <a:cs typeface="Calibri" panose="020F0502020204030204" pitchFamily="34" charset="0"/>
            </a:endParaRPr>
          </a:p>
        </p:txBody>
      </p:sp>
      <p:sp>
        <p:nvSpPr>
          <p:cNvPr id="4" name="Päivämäärän paikkamerkki 3">
            <a:extLst>
              <a:ext uri="{FF2B5EF4-FFF2-40B4-BE49-F238E27FC236}">
                <a16:creationId xmlns:a16="http://schemas.microsoft.com/office/drawing/2014/main" id="{C59EA2FC-3213-D754-DD78-C5CCEF32A26F}"/>
              </a:ext>
            </a:extLst>
          </p:cNvPr>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94D85A3-5928-4FA8-B074-1A44C471BF7F}" type="datetime1">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13.2.2024</a:t>
            </a:fld>
            <a:endParaRPr kumimoji="0" lang="fi-FI" sz="900" b="0" i="0" u="none" strike="noStrike" kern="1200" cap="none" spc="0" normalizeH="0" baseline="0" noProof="0" dirty="0">
              <a:ln>
                <a:noFill/>
              </a:ln>
              <a:solidFill>
                <a:prstClr val="black">
                  <a:tint val="75000"/>
                </a:prstClr>
              </a:solidFill>
              <a:effectLst/>
              <a:uLnTx/>
              <a:uFillTx/>
              <a:latin typeface="Arial" charset="0"/>
              <a:ea typeface="ＭＳ Ｐゴシック" charset="0"/>
            </a:endParaRPr>
          </a:p>
        </p:txBody>
      </p:sp>
      <p:sp>
        <p:nvSpPr>
          <p:cNvPr id="5" name="Dian numeron paikkamerkki 4">
            <a:extLst>
              <a:ext uri="{FF2B5EF4-FFF2-40B4-BE49-F238E27FC236}">
                <a16:creationId xmlns:a16="http://schemas.microsoft.com/office/drawing/2014/main" id="{1F37D89E-20E4-647D-3BD5-4E6684F49D16}"/>
              </a:ext>
            </a:extLst>
          </p:cNvPr>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C07628F-9402-FB47-93B5-FC3C3BFEEBE0}"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Tree>
    <p:extLst>
      <p:ext uri="{BB962C8B-B14F-4D97-AF65-F5344CB8AC3E}">
        <p14:creationId xmlns:p14="http://schemas.microsoft.com/office/powerpoint/2010/main" val="2246370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4C93615-6E76-8150-4B3D-CE9CF0AB73EE}"/>
              </a:ext>
            </a:extLst>
          </p:cNvPr>
          <p:cNvSpPr>
            <a:spLocks noGrp="1"/>
          </p:cNvSpPr>
          <p:nvPr>
            <p:ph sz="quarter" idx="14"/>
          </p:nvPr>
        </p:nvSpPr>
        <p:spPr>
          <a:xfrm>
            <a:off x="741403" y="749661"/>
            <a:ext cx="10888460" cy="4922476"/>
          </a:xfrm>
        </p:spPr>
        <p:txBody>
          <a:bodyPr/>
          <a:lstStyle/>
          <a:p>
            <a:pPr marL="0" marR="0" lvl="0" indent="0" algn="l" defTabSz="457200" rtl="0" eaLnBrk="1" fontAlgn="base" latinLnBrk="0" hangingPunct="1">
              <a:lnSpc>
                <a:spcPct val="107000"/>
              </a:lnSpc>
              <a:spcBef>
                <a:spcPct val="20000"/>
              </a:spcBef>
              <a:spcAft>
                <a:spcPts val="800"/>
              </a:spcAft>
              <a:buClrTx/>
              <a:buSzTx/>
              <a:buFont typeface="Arial" charset="0"/>
              <a:buNone/>
              <a:tabLst/>
              <a:defRPr/>
            </a:pPr>
            <a:r>
              <a:rPr kumimoji="0" lang="fi-FI" sz="2200" b="1" i="0" u="none" strike="noStrike" kern="1200" cap="none" spc="0" normalizeH="0" baseline="0" noProof="0" dirty="0">
                <a:ln>
                  <a:noFill/>
                </a:ln>
                <a:solidFill>
                  <a:srgbClr val="378DC4"/>
                </a:solidFill>
                <a:effectLst/>
                <a:uLnTx/>
                <a:uFillTx/>
                <a:latin typeface="Arial"/>
                <a:ea typeface="Times New Roman" panose="02020603050405020304" pitchFamily="18" charset="0"/>
                <a:cs typeface="Times New Roman" panose="02020603050405020304" pitchFamily="18" charset="0"/>
              </a:rPr>
              <a:t>Tutkintojärjestelmän kehittämiselle tulee laatia visio ja strategia tai vastaava pitkäntähtäimen suunnitelma tukemaan kehittämistoimien priorisointia, vaiheistamista ja vaikuttavuutta. </a:t>
            </a:r>
          </a:p>
          <a:p>
            <a:pPr marL="0" marR="0" lvl="0" indent="0" algn="l" defTabSz="457200" rtl="0" eaLnBrk="1" fontAlgn="base" latinLnBrk="0" hangingPunct="1">
              <a:lnSpc>
                <a:spcPct val="107000"/>
              </a:lnSpc>
              <a:spcBef>
                <a:spcPct val="20000"/>
              </a:spcBef>
              <a:spcAft>
                <a:spcPts val="800"/>
              </a:spcAft>
              <a:buClrTx/>
              <a:buSzTx/>
              <a:buFont typeface="Arial" charset="0"/>
              <a:buNone/>
              <a:tabLst/>
              <a:defRPr/>
            </a:pPr>
            <a:endParaRPr kumimoji="0" lang="fi-FI" sz="2000" b="1" i="0" u="none" strike="noStrike" kern="1200" cap="none" spc="0" normalizeH="0" baseline="0" noProof="0" dirty="0">
              <a:ln>
                <a:noFill/>
              </a:ln>
              <a:solidFill>
                <a:srgbClr val="378DC4"/>
              </a:solidFill>
              <a:effectLst/>
              <a:uLnTx/>
              <a:uFillTx/>
              <a:latin typeface="Arial"/>
              <a:ea typeface="Times New Roman" panose="02020603050405020304" pitchFamily="18" charset="0"/>
              <a:cs typeface="Times New Roman" panose="02020603050405020304" pitchFamily="18" charset="0"/>
            </a:endParaRPr>
          </a:p>
          <a:p>
            <a:pPr marL="285750" marR="0" lvl="0" indent="-285750" algn="l" defTabSz="457200" rtl="0" eaLnBrk="1" fontAlgn="base" latinLnBrk="0" hangingPunct="1">
              <a:lnSpc>
                <a:spcPct val="107000"/>
              </a:lnSpc>
              <a:spcBef>
                <a:spcPct val="20000"/>
              </a:spcBef>
              <a:spcAft>
                <a:spcPts val="800"/>
              </a:spcAft>
              <a:buClrTx/>
              <a:buSzTx/>
              <a:buFont typeface="Wingdings" panose="05000000000000000000" pitchFamily="2" charset="2"/>
              <a:buChar char="Ø"/>
              <a:tabLst/>
              <a:defRPr/>
            </a:pPr>
            <a:r>
              <a:rPr kumimoji="0" lang="fi-FI"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Nämä tulisi laatia opetus- ja kulttuuriministeriön ja Opetushallituksen toimesta yhdessä työ- ja elinkeinoelämän, koulutuksen järjestäjien ja muiden keskeisten sidosryhmien kanssa. Suunnitelma tukisi tulevaisuuden tutkintojärjestelmän kokonaiskuvan rakentamista sekä kehittämisen suuntaamista ja ohjaamista entistä systemaattisemmin. </a:t>
            </a:r>
          </a:p>
          <a:p>
            <a:pPr marL="285750" marR="0" lvl="0" indent="-285750" algn="l" defTabSz="457200" rtl="0" eaLnBrk="1" fontAlgn="base" latinLnBrk="0" hangingPunct="1">
              <a:lnSpc>
                <a:spcPct val="107000"/>
              </a:lnSpc>
              <a:spcBef>
                <a:spcPct val="20000"/>
              </a:spcBef>
              <a:spcAft>
                <a:spcPts val="800"/>
              </a:spcAft>
              <a:buClrTx/>
              <a:buSzTx/>
              <a:buFont typeface="Wingdings" panose="05000000000000000000" pitchFamily="2" charset="2"/>
              <a:buChar char="Ø"/>
              <a:tabLst/>
              <a:defRPr/>
            </a:pPr>
            <a:endParaRPr kumimoji="0" lang="fi-FI"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pPr marL="285750" marR="0" lvl="0" indent="-285750" algn="l" defTabSz="457200" rtl="0" eaLnBrk="1" fontAlgn="base" latinLnBrk="0" hangingPunct="1">
              <a:lnSpc>
                <a:spcPct val="107000"/>
              </a:lnSpc>
              <a:spcBef>
                <a:spcPct val="20000"/>
              </a:spcBef>
              <a:spcAft>
                <a:spcPts val="800"/>
              </a:spcAft>
              <a:buClrTx/>
              <a:buSzTx/>
              <a:buFont typeface="Wingdings" panose="05000000000000000000" pitchFamily="2" charset="2"/>
              <a:buChar char="Ø"/>
              <a:tabLst/>
              <a:defRPr/>
            </a:pPr>
            <a:r>
              <a:rPr kumimoji="0" lang="fi-FI"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Tutkintojärjestelmän kehittämisestä olisi myös hyödyllistä laatia ja julkaista prosessikuvaus tai -kaavio, josta ilmenisi kehittämiseen liittyvät toiminnot ja prosessit kokonaisuutena sekä eri toimijoiden rooli ja sidosryhmien erilaiset mahdollisuudet osallistua kehittämiseen.</a:t>
            </a:r>
          </a:p>
          <a:p>
            <a:pPr marL="285750" marR="0" lvl="0" indent="-285750" algn="l" defTabSz="457200" rtl="0" eaLnBrk="1" fontAlgn="base" latinLnBrk="0" hangingPunct="1">
              <a:lnSpc>
                <a:spcPct val="107000"/>
              </a:lnSpc>
              <a:spcBef>
                <a:spcPct val="20000"/>
              </a:spcBef>
              <a:spcAft>
                <a:spcPts val="800"/>
              </a:spcAft>
              <a:buClrTx/>
              <a:buSzTx/>
              <a:buFont typeface="Wingdings" panose="05000000000000000000" pitchFamily="2" charset="2"/>
              <a:buChar char="Ø"/>
              <a:tabLst/>
              <a:defRPr/>
            </a:pPr>
            <a:endParaRPr kumimoji="0" lang="fi-FI"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pPr marL="0" marR="0" lvl="0" indent="0" algn="l" defTabSz="457200" rtl="0" eaLnBrk="1" fontAlgn="base" latinLnBrk="0" hangingPunct="1">
              <a:lnSpc>
                <a:spcPct val="107000"/>
              </a:lnSpc>
              <a:spcBef>
                <a:spcPct val="20000"/>
              </a:spcBef>
              <a:spcAft>
                <a:spcPts val="800"/>
              </a:spcAft>
              <a:buClrTx/>
              <a:buSzTx/>
              <a:buFont typeface="Arial" charset="0"/>
              <a:buNone/>
              <a:tabLst/>
              <a:defRPr/>
            </a:pPr>
            <a:endParaRPr lang="fi-FI" sz="1800" b="0" dirty="0">
              <a:solidFill>
                <a:srgbClr val="000000"/>
              </a:solidFill>
              <a:latin typeface="Arial"/>
              <a:ea typeface="Times New Roman" panose="02020603050405020304" pitchFamily="18" charset="0"/>
              <a:cs typeface="Times New Roman" panose="02020603050405020304" pitchFamily="18" charset="0"/>
            </a:endParaRPr>
          </a:p>
          <a:p>
            <a:endParaRPr lang="fi-FI" dirty="0"/>
          </a:p>
        </p:txBody>
      </p:sp>
      <p:sp>
        <p:nvSpPr>
          <p:cNvPr id="4" name="Päivämäärän paikkamerkki 3">
            <a:extLst>
              <a:ext uri="{FF2B5EF4-FFF2-40B4-BE49-F238E27FC236}">
                <a16:creationId xmlns:a16="http://schemas.microsoft.com/office/drawing/2014/main" id="{04051598-28E7-0021-F048-8F394ACD6236}"/>
              </a:ext>
            </a:extLst>
          </p:cNvPr>
          <p:cNvSpPr>
            <a:spLocks noGrp="1"/>
          </p:cNvSpPr>
          <p:nvPr>
            <p:ph type="dt" sz="half" idx="15"/>
          </p:nvPr>
        </p:nvSpPr>
        <p:spPr/>
        <p:txBody>
          <a:bodyPr/>
          <a:lstStyle/>
          <a:p>
            <a:pPr>
              <a:defRPr/>
            </a:pPr>
            <a:fld id="{894D85A3-5928-4FA8-B074-1A44C471BF7F}" type="datetime1">
              <a:rPr lang="fi-FI" smtClean="0"/>
              <a:t>13.2.2024</a:t>
            </a:fld>
            <a:endParaRPr lang="fi-FI"/>
          </a:p>
        </p:txBody>
      </p:sp>
      <p:sp>
        <p:nvSpPr>
          <p:cNvPr id="5" name="Dian numeron paikkamerkki 4">
            <a:extLst>
              <a:ext uri="{FF2B5EF4-FFF2-40B4-BE49-F238E27FC236}">
                <a16:creationId xmlns:a16="http://schemas.microsoft.com/office/drawing/2014/main" id="{7A477CD9-5306-1589-42CA-525686224473}"/>
              </a:ext>
            </a:extLst>
          </p:cNvPr>
          <p:cNvSpPr>
            <a:spLocks noGrp="1"/>
          </p:cNvSpPr>
          <p:nvPr>
            <p:ph type="sldNum" sz="quarter" idx="17"/>
          </p:nvPr>
        </p:nvSpPr>
        <p:spPr/>
        <p:txBody>
          <a:bodyPr/>
          <a:lstStyle/>
          <a:p>
            <a:pPr>
              <a:defRPr/>
            </a:pPr>
            <a:fld id="{1C07628F-9402-FB47-93B5-FC3C3BFEEBE0}" type="slidenum">
              <a:rPr lang="fi-FI" smtClean="0"/>
              <a:pPr>
                <a:defRPr/>
              </a:pPr>
              <a:t>15</a:t>
            </a:fld>
            <a:endParaRPr lang="fi-FI"/>
          </a:p>
        </p:txBody>
      </p:sp>
    </p:spTree>
    <p:extLst>
      <p:ext uri="{BB962C8B-B14F-4D97-AF65-F5344CB8AC3E}">
        <p14:creationId xmlns:p14="http://schemas.microsoft.com/office/powerpoint/2010/main" val="2542787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DCA991-2112-2346-684E-C4DB7B117293}"/>
              </a:ext>
            </a:extLst>
          </p:cNvPr>
          <p:cNvSpPr txBox="1">
            <a:spLocks/>
          </p:cNvSpPr>
          <p:nvPr/>
        </p:nvSpPr>
        <p:spPr>
          <a:xfrm>
            <a:off x="5267569" y="1508782"/>
            <a:ext cx="6643077" cy="2684378"/>
          </a:xfrm>
          <a:prstGeom prst="rect">
            <a:avLst/>
          </a:prstGeom>
        </p:spPr>
        <p:txBody>
          <a:bodyPr lIns="0" tIns="0" rIns="0" bIns="0" anchor="t">
            <a:noAutofit/>
          </a:bodyPr>
          <a:lstStyle>
            <a:lvl1pPr algn="l" defTabSz="457200" rtl="0" eaLnBrk="1" fontAlgn="base" hangingPunct="1">
              <a:lnSpc>
                <a:spcPct val="80000"/>
              </a:lnSpc>
              <a:spcBef>
                <a:spcPct val="0"/>
              </a:spcBef>
              <a:spcAft>
                <a:spcPct val="0"/>
              </a:spcAft>
              <a:defRPr sz="7200" b="1" kern="1200" spc="-200">
                <a:solidFill>
                  <a:schemeClr val="bg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fi-FI" sz="6000" b="1" i="0" u="none" strike="noStrike" kern="1200" cap="none" spc="-20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4. Tutkintojen perusteiden uudistamisen, kehittämisen ja toimeenpanon prosessit</a:t>
            </a:r>
            <a:endParaRPr kumimoji="0" lang="fi-FI" sz="5500" b="1" i="0" u="none" strike="noStrike" kern="1200" cap="none" spc="-200" normalizeH="0" baseline="0" noProof="0" dirty="0">
              <a:ln>
                <a:noFill/>
              </a:ln>
              <a:solidFill>
                <a:srgbClr val="FFFFFF"/>
              </a:solidFill>
              <a:effectLst/>
              <a:uLnTx/>
              <a:uFillTx/>
              <a:latin typeface="Arial"/>
              <a:ea typeface="ＭＳ Ｐゴシック" charset="0"/>
            </a:endParaRPr>
          </a:p>
        </p:txBody>
      </p:sp>
    </p:spTree>
    <p:extLst>
      <p:ext uri="{BB962C8B-B14F-4D97-AF65-F5344CB8AC3E}">
        <p14:creationId xmlns:p14="http://schemas.microsoft.com/office/powerpoint/2010/main" val="2831987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942A6D-0CF0-76ED-3592-35FC5977C41B}"/>
              </a:ext>
            </a:extLst>
          </p:cNvPr>
          <p:cNvSpPr>
            <a:spLocks noGrp="1"/>
          </p:cNvSpPr>
          <p:nvPr>
            <p:ph type="ctrTitle"/>
          </p:nvPr>
        </p:nvSpPr>
        <p:spPr>
          <a:xfrm>
            <a:off x="337050" y="236717"/>
            <a:ext cx="11354765" cy="1195798"/>
          </a:xfrm>
        </p:spPr>
        <p:txBody>
          <a:bodyPr/>
          <a:lstStyle/>
          <a:p>
            <a:r>
              <a:rPr lang="fi-FI" sz="2800" b="1" dirty="0">
                <a:solidFill>
                  <a:schemeClr val="accent1"/>
                </a:solidFill>
                <a:effectLst/>
                <a:ea typeface="Calibri" panose="020F0502020204030204" pitchFamily="34" charset="0"/>
                <a:cs typeface="Times New Roman" panose="02020603050405020304" pitchFamily="18" charset="0"/>
              </a:rPr>
              <a:t>Koulutuksen järjestäjien arvio niiden osallistumismahdollisuuksista tutkinnon perusteiden kehittämiseen (n = 65)</a:t>
            </a:r>
            <a:endParaRPr lang="fi-FI" sz="2800" dirty="0">
              <a:solidFill>
                <a:schemeClr val="accent1"/>
              </a:solidFill>
            </a:endParaRPr>
          </a:p>
        </p:txBody>
      </p:sp>
      <p:sp>
        <p:nvSpPr>
          <p:cNvPr id="4" name="Sisällön paikkamerkki 3">
            <a:extLst>
              <a:ext uri="{FF2B5EF4-FFF2-40B4-BE49-F238E27FC236}">
                <a16:creationId xmlns:a16="http://schemas.microsoft.com/office/drawing/2014/main" id="{672D39BE-5B81-C2ED-CDF1-AE1EC8E9B575}"/>
              </a:ext>
            </a:extLst>
          </p:cNvPr>
          <p:cNvSpPr>
            <a:spLocks noGrp="1"/>
          </p:cNvSpPr>
          <p:nvPr>
            <p:ph sz="quarter" idx="18"/>
          </p:nvPr>
        </p:nvSpPr>
        <p:spPr>
          <a:xfrm>
            <a:off x="7688424" y="1819469"/>
            <a:ext cx="4147399" cy="3176803"/>
          </a:xfrm>
          <a:solidFill>
            <a:srgbClr val="A7D0B3"/>
          </a:solidFill>
        </p:spPr>
        <p:txBody>
          <a:bodyPr anchor="ctr" anchorCtr="1"/>
          <a:lstStyle/>
          <a:p>
            <a:pPr marL="285750" indent="-285750">
              <a:buFont typeface="Wingdings" panose="05000000000000000000" pitchFamily="2" charset="2"/>
              <a:buChar char="Ø"/>
            </a:pPr>
            <a:r>
              <a:rPr lang="fi-FI" sz="1500" b="0" dirty="0">
                <a:latin typeface="+mn-lt"/>
                <a:ea typeface="Freya"/>
              </a:rPr>
              <a:t>Mahdollisuudet antaa palautetta tutkinnon perusteiden toimivuudesta ja osallistua tutkintojen perusteiden kehittämiseen arvioitiin keskimäärin hyväksi.</a:t>
            </a:r>
            <a:endParaRPr lang="fi-FI" sz="1500" b="0" dirty="0">
              <a:effectLst/>
              <a:latin typeface="+mn-lt"/>
              <a:ea typeface="Freya"/>
            </a:endParaRPr>
          </a:p>
          <a:p>
            <a:endParaRPr lang="fi-FI" sz="1500" b="0" dirty="0">
              <a:latin typeface="+mn-lt"/>
              <a:cs typeface="Arial" panose="020B0604020202020204" pitchFamily="34" charset="0"/>
            </a:endParaRPr>
          </a:p>
          <a:p>
            <a:pPr marL="285750" indent="-285750">
              <a:buFont typeface="Wingdings" panose="05000000000000000000" pitchFamily="2" charset="2"/>
              <a:buChar char="Ø"/>
            </a:pPr>
            <a:r>
              <a:rPr lang="fi-FI" sz="1500" b="0" dirty="0">
                <a:effectLst/>
                <a:latin typeface="+mn-lt"/>
                <a:ea typeface="Freya"/>
                <a:cs typeface="Calibri" panose="020F0502020204030204" pitchFamily="34" charset="0"/>
              </a:rPr>
              <a:t>Uudistettuja perusteita koskevaan tiedotukseen oltiin kokonaisuudessaan tyytyväisiä.</a:t>
            </a:r>
          </a:p>
          <a:p>
            <a:endParaRPr lang="fi-FI" sz="1500" b="0" dirty="0">
              <a:effectLst/>
              <a:latin typeface="+mn-lt"/>
              <a:ea typeface="Freya"/>
              <a:cs typeface="Calibri" panose="020F0502020204030204" pitchFamily="34" charset="0"/>
            </a:endParaRPr>
          </a:p>
          <a:p>
            <a:pPr marL="285750" indent="-285750">
              <a:buFont typeface="Wingdings" panose="05000000000000000000" pitchFamily="2" charset="2"/>
              <a:buChar char="Ø"/>
            </a:pPr>
            <a:r>
              <a:rPr lang="fi-FI" sz="1500" b="0" dirty="0">
                <a:effectLst/>
                <a:latin typeface="+mn-lt"/>
                <a:ea typeface="Freya"/>
              </a:rPr>
              <a:t>Osallistamisen toimintatavat arvioitiin keskimäärin kohtalaisiksi, useampi kuin joka kymmenes oli niihin tyytymätön.</a:t>
            </a:r>
            <a:endParaRPr lang="fi-FI" sz="1500" b="0" dirty="0">
              <a:latin typeface="+mn-lt"/>
              <a:cs typeface="Arial" panose="020B0604020202020204" pitchFamily="34" charset="0"/>
            </a:endParaRPr>
          </a:p>
        </p:txBody>
      </p:sp>
      <p:sp>
        <p:nvSpPr>
          <p:cNvPr id="5" name="Päivämäärän paikkamerkki 4">
            <a:extLst>
              <a:ext uri="{FF2B5EF4-FFF2-40B4-BE49-F238E27FC236}">
                <a16:creationId xmlns:a16="http://schemas.microsoft.com/office/drawing/2014/main" id="{B509A294-C168-6CC4-1AC9-5ABD762263C5}"/>
              </a:ext>
            </a:extLst>
          </p:cNvPr>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ACC866E-17CE-4BA3-AC10-2F2207232F9F}" type="datetime1">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13.2.2024</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6" name="Dian numeron paikkamerkki 5">
            <a:extLst>
              <a:ext uri="{FF2B5EF4-FFF2-40B4-BE49-F238E27FC236}">
                <a16:creationId xmlns:a16="http://schemas.microsoft.com/office/drawing/2014/main" id="{D85BB0EE-191A-0944-0866-7EEF8A13145E}"/>
              </a:ext>
            </a:extLst>
          </p:cNvPr>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C07628F-9402-FB47-93B5-FC3C3BFEEBE0}"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fi-FI" sz="900" b="0" i="0" u="none" strike="noStrike" kern="1200" cap="none" spc="0" normalizeH="0" baseline="0" noProof="0" dirty="0">
              <a:ln>
                <a:noFill/>
              </a:ln>
              <a:solidFill>
                <a:prstClr val="black">
                  <a:tint val="75000"/>
                </a:prstClr>
              </a:solidFill>
              <a:effectLst/>
              <a:uLnTx/>
              <a:uFillTx/>
              <a:latin typeface="Arial" charset="0"/>
              <a:ea typeface="ＭＳ Ｐゴシック" charset="0"/>
            </a:endParaRPr>
          </a:p>
        </p:txBody>
      </p:sp>
      <p:pic>
        <p:nvPicPr>
          <p:cNvPr id="15" name="Kuva 14">
            <a:extLst>
              <a:ext uri="{FF2B5EF4-FFF2-40B4-BE49-F238E27FC236}">
                <a16:creationId xmlns:a16="http://schemas.microsoft.com/office/drawing/2014/main" id="{B186B756-CD6D-95F5-50C0-792D5BA6DB74}"/>
              </a:ext>
            </a:extLst>
          </p:cNvPr>
          <p:cNvPicPr>
            <a:picLocks noChangeAspect="1"/>
          </p:cNvPicPr>
          <p:nvPr/>
        </p:nvPicPr>
        <p:blipFill>
          <a:blip r:embed="rId2"/>
          <a:stretch>
            <a:fillRect/>
          </a:stretch>
        </p:blipFill>
        <p:spPr>
          <a:xfrm>
            <a:off x="500185" y="1072093"/>
            <a:ext cx="6608637" cy="4919898"/>
          </a:xfrm>
          <a:prstGeom prst="rect">
            <a:avLst/>
          </a:prstGeom>
        </p:spPr>
      </p:pic>
    </p:spTree>
    <p:extLst>
      <p:ext uri="{BB962C8B-B14F-4D97-AF65-F5344CB8AC3E}">
        <p14:creationId xmlns:p14="http://schemas.microsoft.com/office/powerpoint/2010/main" val="490191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942A6D-0CF0-76ED-3592-35FC5977C41B}"/>
              </a:ext>
            </a:extLst>
          </p:cNvPr>
          <p:cNvSpPr>
            <a:spLocks noGrp="1"/>
          </p:cNvSpPr>
          <p:nvPr>
            <p:ph type="ctrTitle"/>
          </p:nvPr>
        </p:nvSpPr>
        <p:spPr>
          <a:xfrm>
            <a:off x="362951" y="254949"/>
            <a:ext cx="10731165" cy="451929"/>
          </a:xfrm>
        </p:spPr>
        <p:txBody>
          <a:bodyPr/>
          <a:lstStyle/>
          <a:p>
            <a:r>
              <a:rPr lang="fi-FI" sz="2800" b="1" dirty="0">
                <a:solidFill>
                  <a:schemeClr val="accent1"/>
                </a:solidFill>
                <a:effectLst/>
                <a:ea typeface="Calibri" panose="020F0502020204030204" pitchFamily="34" charset="0"/>
                <a:cs typeface="Times New Roman" panose="02020603050405020304" pitchFamily="18" charset="0"/>
              </a:rPr>
              <a:t>Tutkinnon perusteiden käyttöönoton ja toimeenpanon tuen toteutuminen </a:t>
            </a:r>
            <a:endParaRPr lang="fi-FI" sz="2800" dirty="0">
              <a:solidFill>
                <a:schemeClr val="accent1"/>
              </a:solidFill>
            </a:endParaRPr>
          </a:p>
        </p:txBody>
      </p:sp>
      <p:sp>
        <p:nvSpPr>
          <p:cNvPr id="4" name="Sisällön paikkamerkki 3">
            <a:extLst>
              <a:ext uri="{FF2B5EF4-FFF2-40B4-BE49-F238E27FC236}">
                <a16:creationId xmlns:a16="http://schemas.microsoft.com/office/drawing/2014/main" id="{672D39BE-5B81-C2ED-CDF1-AE1EC8E9B575}"/>
              </a:ext>
            </a:extLst>
          </p:cNvPr>
          <p:cNvSpPr>
            <a:spLocks noGrp="1"/>
          </p:cNvSpPr>
          <p:nvPr>
            <p:ph sz="quarter" idx="18"/>
          </p:nvPr>
        </p:nvSpPr>
        <p:spPr>
          <a:xfrm>
            <a:off x="8724122" y="1649475"/>
            <a:ext cx="3079103" cy="4015995"/>
          </a:xfrm>
          <a:solidFill>
            <a:srgbClr val="A7D0B3"/>
          </a:solidFill>
        </p:spPr>
        <p:txBody>
          <a:bodyPr anchor="ctr" anchorCtr="1"/>
          <a:lstStyle/>
          <a:p>
            <a:pPr marL="285750" indent="-285750">
              <a:buFont typeface="Wingdings" panose="05000000000000000000" pitchFamily="2" charset="2"/>
              <a:buChar char="Ø"/>
            </a:pPr>
            <a:r>
              <a:rPr lang="fi-FI" sz="1500" b="0" dirty="0">
                <a:effectLst/>
                <a:latin typeface="+mn-lt"/>
                <a:ea typeface="Freya"/>
              </a:rPr>
              <a:t>Enemmistö järjestäjistä arvioi tuen toteutumisen kohtalaiseksi</a:t>
            </a:r>
            <a:r>
              <a:rPr lang="fi-FI" sz="1500" b="0" dirty="0">
                <a:effectLst/>
                <a:latin typeface="+mn-lt"/>
                <a:ea typeface="Freya"/>
                <a:cs typeface="Arial" panose="020B0604020202020204" pitchFamily="34" charset="0"/>
              </a:rPr>
              <a:t>, kolman</a:t>
            </a:r>
            <a:r>
              <a:rPr lang="fi-FI" sz="1500" b="0" dirty="0">
                <a:latin typeface="+mn-lt"/>
                <a:ea typeface="Freya"/>
                <a:cs typeface="Arial" panose="020B0604020202020204" pitchFamily="34" charset="0"/>
              </a:rPr>
              <a:t>nes huonoksi.</a:t>
            </a:r>
          </a:p>
          <a:p>
            <a:endParaRPr lang="fi-FI" sz="1500" b="0" dirty="0">
              <a:latin typeface="+mn-lt"/>
              <a:ea typeface="Freya"/>
              <a:cs typeface="Arial" panose="020B0604020202020204" pitchFamily="34" charset="0"/>
            </a:endParaRPr>
          </a:p>
          <a:p>
            <a:pPr marL="285750" indent="-285750">
              <a:buFont typeface="Wingdings" panose="05000000000000000000" pitchFamily="2" charset="2"/>
              <a:buChar char="Ø"/>
            </a:pPr>
            <a:r>
              <a:rPr lang="fi-FI" sz="1500" b="0" dirty="0">
                <a:latin typeface="+mn-lt"/>
                <a:cs typeface="Arial" panose="020B0604020202020204" pitchFamily="34" charset="0"/>
              </a:rPr>
              <a:t>Noin kolmannes järjestäjistä oli sitä mieltä, että aikaa toimeenpanna uudistuneita tutkinnon perusteita ei ole riittävästi.</a:t>
            </a:r>
          </a:p>
          <a:p>
            <a:endParaRPr lang="fi-FI" sz="1500" b="0" dirty="0">
              <a:latin typeface="+mn-lt"/>
              <a:cs typeface="Arial" panose="020B0604020202020204" pitchFamily="34" charset="0"/>
            </a:endParaRPr>
          </a:p>
          <a:p>
            <a:pPr marL="285750" indent="-285750">
              <a:buFont typeface="Wingdings" panose="05000000000000000000" pitchFamily="2" charset="2"/>
              <a:buChar char="Ø"/>
            </a:pPr>
            <a:r>
              <a:rPr lang="fi-FI" sz="1500" b="0" dirty="0">
                <a:latin typeface="+mn-lt"/>
                <a:cs typeface="Arial" panose="020B0604020202020204" pitchFamily="34" charset="0"/>
              </a:rPr>
              <a:t>Mahdollisuudet antaa palautetta uudistuneista tutkinnon perusteista arvioitiin keskimäärin kohtalaisiksi.</a:t>
            </a:r>
            <a:endParaRPr lang="fi-FI" sz="1500" b="0" dirty="0">
              <a:latin typeface="Arial" panose="020B0604020202020204" pitchFamily="34" charset="0"/>
              <a:cs typeface="Arial" panose="020B0604020202020204" pitchFamily="34" charset="0"/>
            </a:endParaRPr>
          </a:p>
          <a:p>
            <a:endParaRPr lang="fi-FI" sz="1500" b="0" dirty="0">
              <a:latin typeface="Arial" panose="020B0604020202020204" pitchFamily="34" charset="0"/>
              <a:cs typeface="Arial" panose="020B0604020202020204" pitchFamily="34" charset="0"/>
            </a:endParaRPr>
          </a:p>
        </p:txBody>
      </p:sp>
      <p:sp>
        <p:nvSpPr>
          <p:cNvPr id="5" name="Päivämäärän paikkamerkki 4">
            <a:extLst>
              <a:ext uri="{FF2B5EF4-FFF2-40B4-BE49-F238E27FC236}">
                <a16:creationId xmlns:a16="http://schemas.microsoft.com/office/drawing/2014/main" id="{B509A294-C168-6CC4-1AC9-5ABD762263C5}"/>
              </a:ext>
            </a:extLst>
          </p:cNvPr>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ACC866E-17CE-4BA3-AC10-2F2207232F9F}" type="datetime1">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13.2.2024</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6" name="Dian numeron paikkamerkki 5">
            <a:extLst>
              <a:ext uri="{FF2B5EF4-FFF2-40B4-BE49-F238E27FC236}">
                <a16:creationId xmlns:a16="http://schemas.microsoft.com/office/drawing/2014/main" id="{D85BB0EE-191A-0944-0866-7EEF8A13145E}"/>
              </a:ext>
            </a:extLst>
          </p:cNvPr>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C07628F-9402-FB47-93B5-FC3C3BFEEBE0}"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pic>
        <p:nvPicPr>
          <p:cNvPr id="11" name="Kuva 10">
            <a:extLst>
              <a:ext uri="{FF2B5EF4-FFF2-40B4-BE49-F238E27FC236}">
                <a16:creationId xmlns:a16="http://schemas.microsoft.com/office/drawing/2014/main" id="{19AB6762-69D1-0A30-DB23-27F4E2CCB620}"/>
              </a:ext>
            </a:extLst>
          </p:cNvPr>
          <p:cNvPicPr>
            <a:picLocks noChangeAspect="1"/>
          </p:cNvPicPr>
          <p:nvPr/>
        </p:nvPicPr>
        <p:blipFill>
          <a:blip r:embed="rId2"/>
          <a:stretch>
            <a:fillRect/>
          </a:stretch>
        </p:blipFill>
        <p:spPr>
          <a:xfrm>
            <a:off x="213662" y="1038825"/>
            <a:ext cx="8258534" cy="4886114"/>
          </a:xfrm>
          <a:prstGeom prst="rect">
            <a:avLst/>
          </a:prstGeom>
        </p:spPr>
      </p:pic>
    </p:spTree>
    <p:extLst>
      <p:ext uri="{BB962C8B-B14F-4D97-AF65-F5344CB8AC3E}">
        <p14:creationId xmlns:p14="http://schemas.microsoft.com/office/powerpoint/2010/main" val="3411140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B1D0E0-58B7-BD08-39C1-4891DB01884D}"/>
              </a:ext>
            </a:extLst>
          </p:cNvPr>
          <p:cNvSpPr>
            <a:spLocks noGrp="1"/>
          </p:cNvSpPr>
          <p:nvPr>
            <p:ph type="ctrTitle"/>
          </p:nvPr>
        </p:nvSpPr>
        <p:spPr>
          <a:xfrm>
            <a:off x="396665" y="374178"/>
            <a:ext cx="10729383" cy="1195798"/>
          </a:xfrm>
        </p:spPr>
        <p:txBody>
          <a:bodyPr/>
          <a:lstStyle/>
          <a:p>
            <a:r>
              <a:rPr lang="fi-FI" sz="2800" b="1" dirty="0">
                <a:solidFill>
                  <a:srgbClr val="378DC4"/>
                </a:solidFill>
                <a:effectLst/>
                <a:ea typeface="Freya"/>
              </a:rPr>
              <a:t>Koulutuksen järjestäjien näkemys asiantuntijapalvelujen hankinnan tarkoituksenmukaisuudesta tutkintojen perusteiden kehittämisessä</a:t>
            </a:r>
            <a:endParaRPr lang="fi-FI" sz="2800" dirty="0">
              <a:solidFill>
                <a:srgbClr val="378DC4"/>
              </a:solidFill>
            </a:endParaRPr>
          </a:p>
        </p:txBody>
      </p:sp>
      <p:sp>
        <p:nvSpPr>
          <p:cNvPr id="4" name="Päivämäärän paikkamerkki 3">
            <a:extLst>
              <a:ext uri="{FF2B5EF4-FFF2-40B4-BE49-F238E27FC236}">
                <a16:creationId xmlns:a16="http://schemas.microsoft.com/office/drawing/2014/main" id="{4837FF78-8A2C-2E71-A386-E02F3A9AAA3E}"/>
              </a:ext>
            </a:extLst>
          </p:cNvPr>
          <p:cNvSpPr>
            <a:spLocks noGrp="1"/>
          </p:cNvSpPr>
          <p:nvPr>
            <p:ph type="dt" sz="half" idx="15"/>
          </p:nvPr>
        </p:nvSpPr>
        <p:spPr/>
        <p:txBody>
          <a:bodyPr/>
          <a:lstStyle/>
          <a:p>
            <a:pPr>
              <a:defRPr/>
            </a:pPr>
            <a:fld id="{894D85A3-5928-4FA8-B074-1A44C471BF7F}" type="datetime1">
              <a:rPr lang="fi-FI" smtClean="0"/>
              <a:t>13.2.2024</a:t>
            </a:fld>
            <a:endParaRPr lang="fi-FI" dirty="0"/>
          </a:p>
        </p:txBody>
      </p:sp>
      <p:sp>
        <p:nvSpPr>
          <p:cNvPr id="5" name="Dian numeron paikkamerkki 4">
            <a:extLst>
              <a:ext uri="{FF2B5EF4-FFF2-40B4-BE49-F238E27FC236}">
                <a16:creationId xmlns:a16="http://schemas.microsoft.com/office/drawing/2014/main" id="{40005313-A4A5-FDF5-4B2C-BA5061AC955A}"/>
              </a:ext>
            </a:extLst>
          </p:cNvPr>
          <p:cNvSpPr>
            <a:spLocks noGrp="1"/>
          </p:cNvSpPr>
          <p:nvPr>
            <p:ph type="sldNum" sz="quarter" idx="17"/>
          </p:nvPr>
        </p:nvSpPr>
        <p:spPr/>
        <p:txBody>
          <a:bodyPr/>
          <a:lstStyle/>
          <a:p>
            <a:pPr>
              <a:defRPr/>
            </a:pPr>
            <a:fld id="{1C07628F-9402-FB47-93B5-FC3C3BFEEBE0}" type="slidenum">
              <a:rPr lang="fi-FI" smtClean="0"/>
              <a:pPr>
                <a:defRPr/>
              </a:pPr>
              <a:t>19</a:t>
            </a:fld>
            <a:endParaRPr lang="fi-FI"/>
          </a:p>
        </p:txBody>
      </p:sp>
      <p:sp>
        <p:nvSpPr>
          <p:cNvPr id="7" name="Tekstiruutu 6">
            <a:extLst>
              <a:ext uri="{FF2B5EF4-FFF2-40B4-BE49-F238E27FC236}">
                <a16:creationId xmlns:a16="http://schemas.microsoft.com/office/drawing/2014/main" id="{75634B8E-7FED-ED76-0B0F-7B3A9E46FDD2}"/>
              </a:ext>
            </a:extLst>
          </p:cNvPr>
          <p:cNvSpPr txBox="1"/>
          <p:nvPr/>
        </p:nvSpPr>
        <p:spPr>
          <a:xfrm>
            <a:off x="7464534" y="1928589"/>
            <a:ext cx="4568097" cy="3000821"/>
          </a:xfrm>
          <a:prstGeom prst="rect">
            <a:avLst/>
          </a:prstGeom>
          <a:solidFill>
            <a:srgbClr val="A7D0B3"/>
          </a:solidFill>
        </p:spPr>
        <p:txBody>
          <a:bodyPr wrap="square" lIns="0" tIns="0" rIns="0" bIns="0" rtlCol="0" anchor="ctr" anchorCtr="1">
            <a:spAutoFit/>
          </a:bodyPr>
          <a:lstStyle/>
          <a:p>
            <a:r>
              <a:rPr lang="fi-FI" sz="1500" b="1" dirty="0">
                <a:latin typeface="+mn-lt"/>
              </a:rPr>
              <a:t>Järjestäjien mielestä kehitettävää:</a:t>
            </a:r>
          </a:p>
          <a:p>
            <a:endParaRPr lang="fi-FI" sz="1500" b="1" dirty="0">
              <a:latin typeface="+mn-lt"/>
            </a:endParaRPr>
          </a:p>
          <a:p>
            <a:pPr marL="342900" indent="-342900">
              <a:buFont typeface="Wingdings" panose="05000000000000000000" pitchFamily="2" charset="2"/>
              <a:buChar char="Ø"/>
            </a:pPr>
            <a:r>
              <a:rPr lang="fi-FI" sz="1500" dirty="0">
                <a:effectLst/>
                <a:latin typeface="+mn-lt"/>
                <a:ea typeface="Freya"/>
                <a:cs typeface="Calibri" panose="020F0502020204030204" pitchFamily="34" charset="0"/>
              </a:rPr>
              <a:t>Useampia järjestäjiä mukaan toteuttamaan</a:t>
            </a:r>
          </a:p>
          <a:p>
            <a:r>
              <a:rPr lang="fi-FI" sz="1500" dirty="0">
                <a:latin typeface="+mn-lt"/>
                <a:ea typeface="Freya"/>
                <a:cs typeface="Calibri" panose="020F0502020204030204" pitchFamily="34" charset="0"/>
              </a:rPr>
              <a:t>       </a:t>
            </a:r>
            <a:r>
              <a:rPr lang="fi-FI" sz="1500" dirty="0">
                <a:effectLst/>
                <a:latin typeface="+mn-lt"/>
                <a:ea typeface="Freya"/>
                <a:cs typeface="Calibri" panose="020F0502020204030204" pitchFamily="34" charset="0"/>
              </a:rPr>
              <a:t>palvelua</a:t>
            </a:r>
          </a:p>
          <a:p>
            <a:endParaRPr lang="fi-FI" sz="1500" dirty="0">
              <a:effectLst/>
              <a:latin typeface="+mn-lt"/>
              <a:ea typeface="Freya"/>
              <a:cs typeface="Calibri" panose="020F0502020204030204" pitchFamily="34" charset="0"/>
            </a:endParaRPr>
          </a:p>
          <a:p>
            <a:pPr marL="342900" indent="-342900">
              <a:buFont typeface="Wingdings" panose="05000000000000000000" pitchFamily="2" charset="2"/>
              <a:buChar char="Ø"/>
            </a:pPr>
            <a:r>
              <a:rPr lang="fi-FI" sz="1500" dirty="0">
                <a:effectLst/>
                <a:latin typeface="+mn-lt"/>
                <a:ea typeface="Freya"/>
                <a:cs typeface="Calibri" panose="020F0502020204030204" pitchFamily="34" charset="0"/>
              </a:rPr>
              <a:t>Työelämän osallistamista ja työelämän tarpeiden</a:t>
            </a:r>
          </a:p>
          <a:p>
            <a:r>
              <a:rPr lang="fi-FI" sz="1500" dirty="0">
                <a:latin typeface="+mn-lt"/>
                <a:ea typeface="Freya"/>
                <a:cs typeface="Calibri" panose="020F0502020204030204" pitchFamily="34" charset="0"/>
              </a:rPr>
              <a:t>       </a:t>
            </a:r>
            <a:r>
              <a:rPr lang="fi-FI" sz="1500" dirty="0">
                <a:effectLst/>
                <a:latin typeface="+mn-lt"/>
                <a:ea typeface="Freya"/>
                <a:cs typeface="Calibri" panose="020F0502020204030204" pitchFamily="34" charset="0"/>
              </a:rPr>
              <a:t>selvittämistä vahvemmin mukaan </a:t>
            </a:r>
          </a:p>
          <a:p>
            <a:endParaRPr lang="fi-FI" sz="1500" dirty="0">
              <a:effectLst/>
              <a:latin typeface="+mn-lt"/>
              <a:ea typeface="Freya"/>
              <a:cs typeface="Calibri" panose="020F0502020204030204" pitchFamily="34" charset="0"/>
            </a:endParaRPr>
          </a:p>
          <a:p>
            <a:pPr marL="285750" indent="-285750">
              <a:buFont typeface="Wingdings" panose="05000000000000000000" pitchFamily="2" charset="2"/>
              <a:buChar char="Ø"/>
            </a:pPr>
            <a:r>
              <a:rPr lang="fi-FI" sz="1500" dirty="0">
                <a:effectLst/>
                <a:latin typeface="+mn-lt"/>
                <a:ea typeface="Freya"/>
                <a:cs typeface="Calibri" panose="020F0502020204030204" pitchFamily="34" charset="0"/>
              </a:rPr>
              <a:t> Palvelun toteuttajien valinnan ja palvelun</a:t>
            </a:r>
          </a:p>
          <a:p>
            <a:r>
              <a:rPr lang="fi-FI" sz="1500" dirty="0">
                <a:latin typeface="+mn-lt"/>
                <a:ea typeface="Freya"/>
                <a:cs typeface="Calibri" panose="020F0502020204030204" pitchFamily="34" charset="0"/>
              </a:rPr>
              <a:t>    </a:t>
            </a:r>
            <a:r>
              <a:rPr lang="fi-FI" sz="1500" dirty="0">
                <a:effectLst/>
                <a:latin typeface="+mn-lt"/>
                <a:ea typeface="Freya"/>
                <a:cs typeface="Calibri" panose="020F0502020204030204" pitchFamily="34" charset="0"/>
              </a:rPr>
              <a:t>  laadunvarmistuksen kehittäminen </a:t>
            </a:r>
          </a:p>
          <a:p>
            <a:endParaRPr lang="fi-FI" sz="1500" dirty="0">
              <a:effectLst/>
              <a:latin typeface="+mn-lt"/>
              <a:ea typeface="Freya"/>
              <a:cs typeface="Calibri" panose="020F0502020204030204" pitchFamily="34" charset="0"/>
            </a:endParaRPr>
          </a:p>
          <a:p>
            <a:pPr marL="285750" indent="-285750">
              <a:buFont typeface="Wingdings" panose="05000000000000000000" pitchFamily="2" charset="2"/>
              <a:buChar char="Ø"/>
            </a:pPr>
            <a:r>
              <a:rPr lang="fi-FI" sz="1500" dirty="0">
                <a:effectLst/>
                <a:latin typeface="+mn-lt"/>
                <a:ea typeface="Freya"/>
                <a:cs typeface="Calibri" panose="020F0502020204030204" pitchFamily="34" charset="0"/>
              </a:rPr>
              <a:t> Erilaisten järjestäjien ja alueiden riittävä huomiointi</a:t>
            </a:r>
            <a:endParaRPr lang="fi-FI" sz="1500" b="1" dirty="0">
              <a:latin typeface="+mn-lt"/>
            </a:endParaRPr>
          </a:p>
        </p:txBody>
      </p:sp>
      <p:pic>
        <p:nvPicPr>
          <p:cNvPr id="10" name="Kuva 9">
            <a:extLst>
              <a:ext uri="{FF2B5EF4-FFF2-40B4-BE49-F238E27FC236}">
                <a16:creationId xmlns:a16="http://schemas.microsoft.com/office/drawing/2014/main" id="{E53BF21F-A16F-2EBD-3BC7-670A637300B6}"/>
              </a:ext>
            </a:extLst>
          </p:cNvPr>
          <p:cNvPicPr>
            <a:picLocks noChangeAspect="1"/>
          </p:cNvPicPr>
          <p:nvPr/>
        </p:nvPicPr>
        <p:blipFill>
          <a:blip r:embed="rId2"/>
          <a:stretch>
            <a:fillRect/>
          </a:stretch>
        </p:blipFill>
        <p:spPr>
          <a:xfrm>
            <a:off x="271336" y="1669162"/>
            <a:ext cx="6945749" cy="3285393"/>
          </a:xfrm>
          <a:prstGeom prst="rect">
            <a:avLst/>
          </a:prstGeom>
        </p:spPr>
      </p:pic>
    </p:spTree>
    <p:extLst>
      <p:ext uri="{BB962C8B-B14F-4D97-AF65-F5344CB8AC3E}">
        <p14:creationId xmlns:p14="http://schemas.microsoft.com/office/powerpoint/2010/main" val="55972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C59EA2FC-3213-D754-DD78-C5CCEF32A26F}"/>
              </a:ext>
            </a:extLst>
          </p:cNvPr>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94D85A3-5928-4FA8-B074-1A44C471BF7F}" type="datetime1">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13.2.2024</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5" name="Dian numeron paikkamerkki 4">
            <a:extLst>
              <a:ext uri="{FF2B5EF4-FFF2-40B4-BE49-F238E27FC236}">
                <a16:creationId xmlns:a16="http://schemas.microsoft.com/office/drawing/2014/main" id="{1F37D89E-20E4-647D-3BD5-4E6684F49D16}"/>
              </a:ext>
            </a:extLst>
          </p:cNvPr>
          <p:cNvSpPr>
            <a:spLocks noGrp="1"/>
          </p:cNvSpPr>
          <p:nvPr>
            <p:ph type="sldNum" sz="quarter" idx="17"/>
          </p:nvPr>
        </p:nvSpPr>
        <p:spPr>
          <a:xfrm>
            <a:off x="6587067" y="6507636"/>
            <a:ext cx="4826000" cy="1619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C07628F-9402-FB47-93B5-FC3C3BFEEBE0}"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7" name="Otsikko 1">
            <a:extLst>
              <a:ext uri="{FF2B5EF4-FFF2-40B4-BE49-F238E27FC236}">
                <a16:creationId xmlns:a16="http://schemas.microsoft.com/office/drawing/2014/main" id="{59E33B78-B832-39F1-E06B-C26A4678D164}"/>
              </a:ext>
            </a:extLst>
          </p:cNvPr>
          <p:cNvSpPr txBox="1">
            <a:spLocks/>
          </p:cNvSpPr>
          <p:nvPr/>
        </p:nvSpPr>
        <p:spPr>
          <a:xfrm>
            <a:off x="313275" y="278401"/>
            <a:ext cx="10731165" cy="1195798"/>
          </a:xfrm>
          <a:prstGeom prst="rect">
            <a:avLst/>
          </a:prstGeom>
        </p:spPr>
        <p:txBody>
          <a:bodyPr lIns="0" tIns="0" rIns="0" bIns="0" anchor="t" anchorCtr="0">
            <a:noAutofit/>
          </a:bodyPr>
          <a:lstStyle>
            <a:lvl1pPr algn="l" defTabSz="457200" rtl="0" eaLnBrk="1" fontAlgn="base" hangingPunct="1">
              <a:lnSpc>
                <a:spcPct val="85000"/>
              </a:lnSpc>
              <a:spcBef>
                <a:spcPct val="0"/>
              </a:spcBef>
              <a:spcAft>
                <a:spcPct val="0"/>
              </a:spcAft>
              <a:defRPr sz="3600" b="1" kern="1200" spc="-100">
                <a:solidFill>
                  <a:schemeClr val="tx2"/>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fi-FI" sz="3600" b="1" i="0" u="none" strike="noStrike" kern="1200" cap="none" spc="-100" normalizeH="0" baseline="0" noProof="0" dirty="0">
                <a:ln>
                  <a:noFill/>
                </a:ln>
                <a:solidFill>
                  <a:srgbClr val="0D93D2"/>
                </a:solidFill>
                <a:effectLst/>
                <a:uLnTx/>
                <a:uFillTx/>
                <a:latin typeface="Arial" panose="020B0604020202020204" pitchFamily="34" charset="0"/>
                <a:ea typeface="ＭＳ Ｐゴシック" charset="0"/>
                <a:cs typeface="Arial" panose="020B0604020202020204" pitchFamily="34" charset="0"/>
              </a:rPr>
              <a:t>Arviointiryhmä</a:t>
            </a:r>
            <a:endParaRPr kumimoji="0" lang="fi-FI" sz="2000" b="1" i="0" u="none" strike="noStrike" kern="1200" cap="none" spc="-100" normalizeH="0" baseline="0" noProof="0" dirty="0">
              <a:ln>
                <a:noFill/>
              </a:ln>
              <a:solidFill>
                <a:srgbClr val="0D93D2"/>
              </a:solidFill>
              <a:effectLst/>
              <a:uLnTx/>
              <a:uFillTx/>
              <a:latin typeface="Arial" panose="020B0604020202020204" pitchFamily="34" charset="0"/>
              <a:ea typeface="ＭＳ Ｐゴシック" charset="0"/>
              <a:cs typeface="Arial" panose="020B0604020202020204" pitchFamily="34" charset="0"/>
            </a:endParaRPr>
          </a:p>
        </p:txBody>
      </p:sp>
      <p:sp>
        <p:nvSpPr>
          <p:cNvPr id="8" name="Sisällön paikkamerkki 2">
            <a:extLst>
              <a:ext uri="{FF2B5EF4-FFF2-40B4-BE49-F238E27FC236}">
                <a16:creationId xmlns:a16="http://schemas.microsoft.com/office/drawing/2014/main" id="{43EF5FC5-DACA-EE04-5BE6-A272BFC8A090}"/>
              </a:ext>
            </a:extLst>
          </p:cNvPr>
          <p:cNvSpPr txBox="1">
            <a:spLocks/>
          </p:cNvSpPr>
          <p:nvPr/>
        </p:nvSpPr>
        <p:spPr>
          <a:xfrm>
            <a:off x="302861" y="1147141"/>
            <a:ext cx="5375997" cy="4373218"/>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Wingdings" panose="05000000000000000000" pitchFamily="2" charset="2"/>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Arial" panose="020B0604020202020204" pitchFamily="34" charset="0"/>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panose="020B0604020202020204" pitchFamily="34" charset="0"/>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Arial" panose="020B0604020202020204" pitchFamily="34" charset="0"/>
              <a:buChar char="‒"/>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105000"/>
              </a:lnSpc>
              <a:buSzPct val="100000"/>
              <a:buFont typeface="Arial" panose="020B0604020202020204" pitchFamily="34" charset="0"/>
              <a:buChar char="•"/>
              <a:tabLst>
                <a:tab pos="457200" algn="l"/>
              </a:tabLst>
            </a:pPr>
            <a:r>
              <a:rPr lang="fi-FI" sz="2000" dirty="0">
                <a:latin typeface="Arial" panose="020B0604020202020204" pitchFamily="34" charset="0"/>
                <a:ea typeface="Times New Roman" panose="02020603050405020304" pitchFamily="18" charset="0"/>
                <a:cs typeface="Arial" panose="020B0604020202020204" pitchFamily="34" charset="0"/>
              </a:rPr>
              <a:t>Jaana Antila</a:t>
            </a:r>
            <a:r>
              <a:rPr lang="fi-FI" sz="2000" b="0" dirty="0">
                <a:latin typeface="Arial" panose="020B0604020202020204" pitchFamily="34" charset="0"/>
                <a:ea typeface="Times New Roman" panose="02020603050405020304" pitchFamily="18" charset="0"/>
                <a:cs typeface="Arial" panose="020B0604020202020204" pitchFamily="34" charset="0"/>
              </a:rPr>
              <a:t>, lehtori, Länsirannikon Koulutus Oy </a:t>
            </a:r>
            <a:r>
              <a:rPr lang="fi-FI" sz="2000" b="0" dirty="0" err="1">
                <a:latin typeface="Arial" panose="020B0604020202020204" pitchFamily="34" charset="0"/>
                <a:ea typeface="Times New Roman" panose="02020603050405020304" pitchFamily="18" charset="0"/>
                <a:cs typeface="Arial" panose="020B0604020202020204" pitchFamily="34" charset="0"/>
              </a:rPr>
              <a:t>WinNova</a:t>
            </a:r>
            <a:endParaRPr lang="fi-FI" sz="2000" b="0" dirty="0">
              <a:latin typeface="Arial" panose="020B0604020202020204" pitchFamily="34" charset="0"/>
              <a:ea typeface="Freya"/>
              <a:cs typeface="Arial" panose="020B0604020202020204" pitchFamily="34" charset="0"/>
            </a:endParaRPr>
          </a:p>
          <a:p>
            <a:pPr marL="342900" indent="-342900">
              <a:lnSpc>
                <a:spcPct val="105000"/>
              </a:lnSpc>
              <a:buSzPct val="100000"/>
              <a:buFont typeface="Arial" panose="020B0604020202020204" pitchFamily="34" charset="0"/>
              <a:buChar char="•"/>
              <a:tabLst>
                <a:tab pos="457200" algn="l"/>
              </a:tabLst>
            </a:pPr>
            <a:r>
              <a:rPr lang="fi-FI" sz="2000" dirty="0">
                <a:latin typeface="Arial" panose="020B0604020202020204" pitchFamily="34" charset="0"/>
                <a:ea typeface="Times New Roman" panose="02020603050405020304" pitchFamily="18" charset="0"/>
                <a:cs typeface="Arial" panose="020B0604020202020204" pitchFamily="34" charset="0"/>
              </a:rPr>
              <a:t>Christer Burman</a:t>
            </a:r>
            <a:r>
              <a:rPr lang="fi-FI" sz="2000" b="0" dirty="0">
                <a:latin typeface="Arial" panose="020B0604020202020204" pitchFamily="34" charset="0"/>
                <a:ea typeface="Times New Roman" panose="02020603050405020304" pitchFamily="18" charset="0"/>
                <a:cs typeface="Arial" panose="020B0604020202020204" pitchFamily="34" charset="0"/>
              </a:rPr>
              <a:t>, lehtori, VAMIA, Vaasan kaupunki</a:t>
            </a:r>
            <a:endParaRPr lang="fi-FI" sz="2000" b="0" dirty="0">
              <a:latin typeface="Arial" panose="020B0604020202020204" pitchFamily="34" charset="0"/>
              <a:ea typeface="Freya"/>
              <a:cs typeface="Arial" panose="020B0604020202020204" pitchFamily="34" charset="0"/>
            </a:endParaRPr>
          </a:p>
          <a:p>
            <a:pPr marL="342900" indent="-342900">
              <a:lnSpc>
                <a:spcPct val="105000"/>
              </a:lnSpc>
              <a:buSzPct val="100000"/>
              <a:buFont typeface="Arial" panose="020B0604020202020204" pitchFamily="34" charset="0"/>
              <a:buChar char="•"/>
              <a:tabLst>
                <a:tab pos="457200" algn="l"/>
              </a:tabLst>
            </a:pPr>
            <a:r>
              <a:rPr lang="fi-FI" sz="2000" dirty="0">
                <a:latin typeface="Arial" panose="020B0604020202020204" pitchFamily="34" charset="0"/>
                <a:ea typeface="Times New Roman" panose="02020603050405020304" pitchFamily="18" charset="0"/>
                <a:cs typeface="Arial" panose="020B0604020202020204" pitchFamily="34" charset="0"/>
              </a:rPr>
              <a:t>Mirja Hannula</a:t>
            </a:r>
            <a:r>
              <a:rPr lang="fi-FI" sz="2000" b="0" dirty="0">
                <a:latin typeface="Arial" panose="020B0604020202020204" pitchFamily="34" charset="0"/>
                <a:ea typeface="Times New Roman" panose="02020603050405020304" pitchFamily="18" charset="0"/>
                <a:cs typeface="Arial" panose="020B0604020202020204" pitchFamily="34" charset="0"/>
              </a:rPr>
              <a:t>, johtava asiantuntija, Elinkeinoelämän keskusliitto EK</a:t>
            </a:r>
            <a:endParaRPr lang="fi-FI" sz="2000" b="0" dirty="0">
              <a:latin typeface="Arial" panose="020B0604020202020204" pitchFamily="34" charset="0"/>
              <a:ea typeface="Freya"/>
              <a:cs typeface="Arial" panose="020B0604020202020204" pitchFamily="34" charset="0"/>
            </a:endParaRPr>
          </a:p>
          <a:p>
            <a:pPr marL="342900" indent="-342900">
              <a:lnSpc>
                <a:spcPct val="105000"/>
              </a:lnSpc>
              <a:buSzPct val="100000"/>
              <a:buFont typeface="Arial" panose="020B0604020202020204" pitchFamily="34" charset="0"/>
              <a:buChar char="•"/>
              <a:tabLst>
                <a:tab pos="457200" algn="l"/>
              </a:tabLst>
            </a:pPr>
            <a:r>
              <a:rPr lang="fi-FI" sz="2000" dirty="0">
                <a:latin typeface="Arial" panose="020B0604020202020204" pitchFamily="34" charset="0"/>
                <a:ea typeface="Times New Roman" panose="02020603050405020304" pitchFamily="18" charset="0"/>
                <a:cs typeface="Arial" panose="020B0604020202020204" pitchFamily="34" charset="0"/>
              </a:rPr>
              <a:t>Jatta Herranen</a:t>
            </a:r>
            <a:r>
              <a:rPr lang="fi-FI" sz="2000" b="0" dirty="0">
                <a:latin typeface="Arial" panose="020B0604020202020204" pitchFamily="34" charset="0"/>
                <a:ea typeface="Times New Roman" panose="02020603050405020304" pitchFamily="18" charset="0"/>
                <a:cs typeface="Arial" panose="020B0604020202020204" pitchFamily="34" charset="0"/>
              </a:rPr>
              <a:t>, pedagoginen johtaja, Pohjois-Karjalan koulutuskuntayhtymä </a:t>
            </a:r>
            <a:r>
              <a:rPr lang="fi-FI" sz="2000" b="0" dirty="0" err="1">
                <a:latin typeface="Arial" panose="020B0604020202020204" pitchFamily="34" charset="0"/>
                <a:ea typeface="Times New Roman" panose="02020603050405020304" pitchFamily="18" charset="0"/>
                <a:cs typeface="Arial" panose="020B0604020202020204" pitchFamily="34" charset="0"/>
              </a:rPr>
              <a:t>Riveria</a:t>
            </a:r>
            <a:endParaRPr lang="fi-FI" sz="2000" b="0" dirty="0">
              <a:latin typeface="Arial" panose="020B0604020202020204" pitchFamily="34" charset="0"/>
              <a:ea typeface="Freya"/>
              <a:cs typeface="Arial" panose="020B0604020202020204" pitchFamily="34" charset="0"/>
            </a:endParaRPr>
          </a:p>
          <a:p>
            <a:pPr marL="342900" indent="-342900">
              <a:lnSpc>
                <a:spcPct val="105000"/>
              </a:lnSpc>
              <a:buSzPct val="100000"/>
              <a:buFont typeface="Arial" panose="020B0604020202020204" pitchFamily="34" charset="0"/>
              <a:buChar char="•"/>
              <a:tabLst>
                <a:tab pos="457200" algn="l"/>
              </a:tabLst>
            </a:pPr>
            <a:r>
              <a:rPr lang="fi-FI" sz="2000" dirty="0">
                <a:latin typeface="Arial" panose="020B0604020202020204" pitchFamily="34" charset="0"/>
                <a:ea typeface="Times New Roman" panose="02020603050405020304" pitchFamily="18" charset="0"/>
                <a:cs typeface="Arial" panose="020B0604020202020204" pitchFamily="34" charset="0"/>
              </a:rPr>
              <a:t>Seija Katajisto</a:t>
            </a:r>
            <a:r>
              <a:rPr lang="fi-FI" sz="2000" b="0" dirty="0">
                <a:latin typeface="Arial" panose="020B0604020202020204" pitchFamily="34" charset="0"/>
                <a:ea typeface="Times New Roman" panose="02020603050405020304" pitchFamily="18" charset="0"/>
                <a:cs typeface="Arial" panose="020B0604020202020204" pitchFamily="34" charset="0"/>
              </a:rPr>
              <a:t>, vararehtori, Koulutuskeskus Salpaus</a:t>
            </a:r>
            <a:endParaRPr lang="fi-FI" sz="2000" b="0" dirty="0">
              <a:latin typeface="Arial" panose="020B0604020202020204" pitchFamily="34" charset="0"/>
              <a:ea typeface="Freya"/>
              <a:cs typeface="Arial" panose="020B0604020202020204" pitchFamily="34" charset="0"/>
            </a:endParaRPr>
          </a:p>
          <a:p>
            <a:pPr marL="342900" indent="-342900">
              <a:lnSpc>
                <a:spcPct val="105000"/>
              </a:lnSpc>
              <a:buSzPct val="100000"/>
              <a:buFont typeface="Arial" panose="020B0604020202020204" pitchFamily="34" charset="0"/>
              <a:buChar char="•"/>
              <a:tabLst>
                <a:tab pos="457200" algn="l"/>
              </a:tabLst>
            </a:pPr>
            <a:r>
              <a:rPr lang="fi-FI" sz="2000" dirty="0">
                <a:latin typeface="Arial" panose="020B0604020202020204" pitchFamily="34" charset="0"/>
                <a:ea typeface="Times New Roman" panose="02020603050405020304" pitchFamily="18" charset="0"/>
                <a:cs typeface="Arial" panose="020B0604020202020204" pitchFamily="34" charset="0"/>
              </a:rPr>
              <a:t>Mikko Laakkonen</a:t>
            </a:r>
            <a:r>
              <a:rPr lang="fi-FI" sz="2000" b="0" dirty="0">
                <a:latin typeface="Arial" panose="020B0604020202020204" pitchFamily="34" charset="0"/>
                <a:ea typeface="Times New Roman" panose="02020603050405020304" pitchFamily="18" charset="0"/>
                <a:cs typeface="Arial" panose="020B0604020202020204" pitchFamily="34" charset="0"/>
              </a:rPr>
              <a:t>, koulutuspoliittinen asiantuntija, Palvelualojen ammattiliitto PAM</a:t>
            </a:r>
            <a:endParaRPr lang="fi-FI" sz="2000" b="0" dirty="0">
              <a:latin typeface="Arial" panose="020B0604020202020204" pitchFamily="34" charset="0"/>
              <a:ea typeface="Freya"/>
              <a:cs typeface="Arial" panose="020B0604020202020204" pitchFamily="34" charset="0"/>
            </a:endParaRPr>
          </a:p>
        </p:txBody>
      </p:sp>
      <p:sp>
        <p:nvSpPr>
          <p:cNvPr id="9" name="Sisällön paikkamerkki 5">
            <a:extLst>
              <a:ext uri="{FF2B5EF4-FFF2-40B4-BE49-F238E27FC236}">
                <a16:creationId xmlns:a16="http://schemas.microsoft.com/office/drawing/2014/main" id="{C39FEB56-8795-A1BB-BAC8-727D5926A8ED}"/>
              </a:ext>
            </a:extLst>
          </p:cNvPr>
          <p:cNvSpPr txBox="1">
            <a:spLocks/>
          </p:cNvSpPr>
          <p:nvPr/>
        </p:nvSpPr>
        <p:spPr>
          <a:xfrm>
            <a:off x="5678857" y="1147140"/>
            <a:ext cx="6600255" cy="1195799"/>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Wingdings" panose="05000000000000000000" pitchFamily="2" charset="2"/>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Arial" panose="020B0604020202020204" pitchFamily="34" charset="0"/>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panose="020B0604020202020204" pitchFamily="34" charset="0"/>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Arial" panose="020B0604020202020204" pitchFamily="34" charset="0"/>
              <a:buChar char="‒"/>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i-FI" sz="2000" b="1"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anose="020B0604020202020204" pitchFamily="34" charset="0"/>
              </a:rPr>
              <a:t>Jani Goman</a:t>
            </a:r>
            <a:r>
              <a:rPr kumimoji="0" lang="fi-FI" sz="2000" b="0"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anose="020B0604020202020204" pitchFamily="34" charset="0"/>
              </a:rPr>
              <a:t>, arviointineuvos, Karvi</a:t>
            </a: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i-FI" sz="2000" b="1"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anose="020B0604020202020204" pitchFamily="34" charset="0"/>
              </a:rPr>
              <a:t>Paula Kilpeläinen</a:t>
            </a:r>
            <a:r>
              <a:rPr kumimoji="0" lang="fi-FI" sz="2000" b="0"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anose="020B0604020202020204" pitchFamily="34" charset="0"/>
              </a:rPr>
              <a:t>, johtava arviointiasiantuntija, Karvi</a:t>
            </a:r>
          </a:p>
          <a:p>
            <a:pPr marL="342900" lvl="0" indent="-342900">
              <a:buFont typeface="Arial" panose="020B0604020202020204" pitchFamily="34" charset="0"/>
              <a:buChar char="•"/>
            </a:pPr>
            <a:r>
              <a:rPr lang="fi-FI" sz="2000" dirty="0">
                <a:solidFill>
                  <a:sysClr val="windowText" lastClr="000000"/>
                </a:solidFill>
                <a:latin typeface="Arial" panose="020B0604020202020204" pitchFamily="34" charset="0"/>
                <a:cs typeface="Arial" panose="020B0604020202020204" pitchFamily="34" charset="0"/>
              </a:rPr>
              <a:t>Johanna Kiesi, </a:t>
            </a:r>
            <a:r>
              <a:rPr lang="fi-FI" sz="2000" b="0" dirty="0">
                <a:solidFill>
                  <a:sysClr val="windowText" lastClr="000000"/>
                </a:solidFill>
                <a:latin typeface="Arial" panose="020B0604020202020204" pitchFamily="34" charset="0"/>
                <a:cs typeface="Arial" panose="020B0604020202020204" pitchFamily="34" charset="0"/>
              </a:rPr>
              <a:t>arviointiasiantuntija (</a:t>
            </a:r>
            <a:r>
              <a:rPr kumimoji="0" lang="fi-FI" sz="2000" b="0"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anose="020B0604020202020204" pitchFamily="34" charset="0"/>
              </a:rPr>
              <a:t>1.9.2023 saakka) </a:t>
            </a: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fi-FI" sz="2000" b="0" i="0" u="none" strike="noStrike" kern="1200" cap="none" spc="0" normalizeH="0" baseline="0" noProof="0" dirty="0">
              <a:ln>
                <a:noFill/>
              </a:ln>
              <a:solidFill>
                <a:sysClr val="windowText" lastClr="000000"/>
              </a:solidFill>
              <a:effectLst/>
              <a:uLnTx/>
              <a:uFillTx/>
              <a:latin typeface="Arial"/>
              <a:ea typeface="ＭＳ Ｐゴシック" charset="0"/>
            </a:endParaRP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0" lang="fi-FI" sz="2000" b="1" i="0" u="none" strike="noStrike" kern="1200" cap="none" spc="0" normalizeH="0" baseline="0" noProof="0" dirty="0">
              <a:ln>
                <a:noFill/>
              </a:ln>
              <a:solidFill>
                <a:sysClr val="windowText" lastClr="000000"/>
              </a:solidFill>
              <a:effectLst/>
              <a:uLnTx/>
              <a:uFillTx/>
              <a:latin typeface="Arial"/>
              <a:ea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fi-FI" sz="2000" b="1" i="0" u="none" strike="noStrike" kern="1200" cap="none" spc="0" normalizeH="0" baseline="0" noProof="0" dirty="0">
              <a:ln>
                <a:noFill/>
              </a:ln>
              <a:solidFill>
                <a:sysClr val="windowText" lastClr="000000"/>
              </a:solidFill>
              <a:effectLst/>
              <a:uLnTx/>
              <a:uFillTx/>
              <a:latin typeface="Arial"/>
              <a:ea typeface="ＭＳ Ｐゴシック" charset="0"/>
            </a:endParaRPr>
          </a:p>
        </p:txBody>
      </p:sp>
      <p:pic>
        <p:nvPicPr>
          <p:cNvPr id="10" name="Kuva 9">
            <a:extLst>
              <a:ext uri="{FF2B5EF4-FFF2-40B4-BE49-F238E27FC236}">
                <a16:creationId xmlns:a16="http://schemas.microsoft.com/office/drawing/2014/main" id="{436CD369-509C-BD8F-A5A7-745EADFF60E9}"/>
              </a:ext>
            </a:extLst>
          </p:cNvPr>
          <p:cNvPicPr>
            <a:picLocks noChangeAspect="1"/>
          </p:cNvPicPr>
          <p:nvPr/>
        </p:nvPicPr>
        <p:blipFill>
          <a:blip r:embed="rId2"/>
          <a:stretch>
            <a:fillRect/>
          </a:stretch>
        </p:blipFill>
        <p:spPr>
          <a:xfrm>
            <a:off x="5880183" y="2473993"/>
            <a:ext cx="6239767" cy="3507707"/>
          </a:xfrm>
          <a:prstGeom prst="rect">
            <a:avLst/>
          </a:prstGeom>
        </p:spPr>
      </p:pic>
    </p:spTree>
    <p:extLst>
      <p:ext uri="{BB962C8B-B14F-4D97-AF65-F5344CB8AC3E}">
        <p14:creationId xmlns:p14="http://schemas.microsoft.com/office/powerpoint/2010/main" val="1780063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70B0A36-5AB4-6558-274F-02B5CEF99CAD}"/>
              </a:ext>
            </a:extLst>
          </p:cNvPr>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94D85A3-5928-4FA8-B074-1A44C471BF7F}" type="datetime1">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13.2.2024</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5" name="Dian numeron paikkamerkki 4">
            <a:extLst>
              <a:ext uri="{FF2B5EF4-FFF2-40B4-BE49-F238E27FC236}">
                <a16:creationId xmlns:a16="http://schemas.microsoft.com/office/drawing/2014/main" id="{0787294C-00F8-147F-A385-E11FE0951E7D}"/>
              </a:ext>
            </a:extLst>
          </p:cNvPr>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C07628F-9402-FB47-93B5-FC3C3BFEEBE0}"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6" name="Sisällön paikkamerkki 2">
            <a:extLst>
              <a:ext uri="{FF2B5EF4-FFF2-40B4-BE49-F238E27FC236}">
                <a16:creationId xmlns:a16="http://schemas.microsoft.com/office/drawing/2014/main" id="{1D2CE957-13FE-96D7-A2DE-B22BFC26CE71}"/>
              </a:ext>
            </a:extLst>
          </p:cNvPr>
          <p:cNvSpPr>
            <a:spLocks noGrp="1"/>
          </p:cNvSpPr>
          <p:nvPr>
            <p:ph sz="quarter" idx="14"/>
          </p:nvPr>
        </p:nvSpPr>
        <p:spPr>
          <a:xfrm>
            <a:off x="760630" y="1467071"/>
            <a:ext cx="10652437" cy="4396274"/>
          </a:xfrm>
        </p:spPr>
        <p:txBody>
          <a:bodyPr/>
          <a:lstStyle/>
          <a:p>
            <a:pPr marL="342900" lvl="0" indent="-342900">
              <a:spcAft>
                <a:spcPts val="800"/>
              </a:spcAft>
              <a:buFont typeface="Arial" panose="020B0604020202020204" pitchFamily="34" charset="0"/>
              <a:buChar char="•"/>
            </a:pPr>
            <a:r>
              <a:rPr lang="fi-FI" sz="2300" b="0" dirty="0">
                <a:latin typeface="+mn-lt"/>
                <a:ea typeface="Times New Roman" panose="02020603050405020304" pitchFamily="18" charset="0"/>
                <a:cs typeface="Calibri" panose="020F0502020204030204" pitchFamily="34" charset="0"/>
              </a:rPr>
              <a:t>Koulutuksen järjestäjät ovat tyytyväisiä mahdollisuuksiinsa osallistua tutkintojen perusteiden kehittämiseen </a:t>
            </a:r>
            <a:r>
              <a:rPr lang="fi-FI" sz="2300" b="0" dirty="0">
                <a:latin typeface="+mn-lt"/>
                <a:ea typeface="Calibri" panose="020F0502020204030204" pitchFamily="34" charset="0"/>
                <a:cs typeface="Arial" panose="020B0604020202020204" pitchFamily="34" charset="0"/>
              </a:rPr>
              <a:t>(työpajat, työryhmät, lausuntokierrokset)</a:t>
            </a:r>
          </a:p>
          <a:p>
            <a:pPr marL="342900" lvl="0" indent="-342900">
              <a:spcAft>
                <a:spcPts val="800"/>
              </a:spcAft>
              <a:buFont typeface="Arial" panose="020B0604020202020204" pitchFamily="34" charset="0"/>
              <a:buChar char="•"/>
            </a:pPr>
            <a:r>
              <a:rPr lang="fi-FI" sz="2300" b="0" dirty="0">
                <a:effectLst/>
                <a:latin typeface="+mn-lt"/>
                <a:ea typeface="Calibri" panose="020F0502020204030204" pitchFamily="34" charset="0"/>
                <a:cs typeface="Arial" panose="020B0604020202020204" pitchFamily="34" charset="0"/>
              </a:rPr>
              <a:t>Perustetyössä on kehitetty OPH:n sisäisiä prosesseja ja niiden laadunvarmistusta sekä määritelty tutkinnon perusteiden yhteisiä laatuominaisuuksia. </a:t>
            </a:r>
          </a:p>
          <a:p>
            <a:pPr marL="342900" lvl="0" indent="-342900">
              <a:spcAft>
                <a:spcPts val="800"/>
              </a:spcAft>
              <a:buFont typeface="Arial" panose="020B0604020202020204" pitchFamily="34" charset="0"/>
              <a:buChar char="•"/>
            </a:pPr>
            <a:r>
              <a:rPr lang="fi-FI" sz="2300" b="0" dirty="0">
                <a:effectLst/>
                <a:latin typeface="+mn-lt"/>
                <a:ea typeface="Calibri" panose="020F0502020204030204" pitchFamily="34" charset="0"/>
                <a:cs typeface="Arial" panose="020B0604020202020204" pitchFamily="34" charset="0"/>
              </a:rPr>
              <a:t>Koulutuksen järjestäjien tiedottaminen uudistetuista tutkinnon perusteista toteutuu hyvin</a:t>
            </a:r>
          </a:p>
          <a:p>
            <a:pPr marL="342900" lvl="0" indent="-342900">
              <a:spcAft>
                <a:spcPts val="800"/>
              </a:spcAft>
              <a:buFont typeface="Arial" panose="020B0604020202020204" pitchFamily="34" charset="0"/>
              <a:buChar char="•"/>
            </a:pPr>
            <a:r>
              <a:rPr lang="fi-FI" sz="2300" b="0" dirty="0">
                <a:effectLst/>
                <a:latin typeface="+mn-lt"/>
                <a:ea typeface="Calibri" panose="020F0502020204030204" pitchFamily="34" charset="0"/>
                <a:cs typeface="Arial" panose="020B0604020202020204" pitchFamily="34" charset="0"/>
              </a:rPr>
              <a:t>Perusteiden käyttöönoton ja toimeenpanon tuessa on hyviä käytänteitä.</a:t>
            </a:r>
          </a:p>
          <a:p>
            <a:pPr marL="342900" lvl="0" indent="-342900">
              <a:spcAft>
                <a:spcPts val="800"/>
              </a:spcAft>
              <a:buFont typeface="Arial" panose="020B0604020202020204" pitchFamily="34" charset="0"/>
              <a:buChar char="•"/>
            </a:pPr>
            <a:r>
              <a:rPr lang="fi-FI" sz="2300" b="0" dirty="0" err="1">
                <a:effectLst/>
                <a:latin typeface="+mn-lt"/>
                <a:ea typeface="Calibri" panose="020F0502020204030204" pitchFamily="34" charset="0"/>
                <a:cs typeface="Arial" panose="020B0604020202020204" pitchFamily="34" charset="0"/>
              </a:rPr>
              <a:t>ePerusteet</a:t>
            </a:r>
            <a:r>
              <a:rPr lang="fi-FI" sz="2300" b="0" dirty="0">
                <a:effectLst/>
                <a:latin typeface="+mn-lt"/>
                <a:ea typeface="Calibri" panose="020F0502020204030204" pitchFamily="34" charset="0"/>
                <a:cs typeface="Arial" panose="020B0604020202020204" pitchFamily="34" charset="0"/>
              </a:rPr>
              <a:t> mahdollistavat perusteiden ajan tasalla pitämisen ja saatavuuden. </a:t>
            </a:r>
          </a:p>
          <a:p>
            <a:pPr lvl="0">
              <a:lnSpc>
                <a:spcPct val="107000"/>
              </a:lnSpc>
              <a:spcAft>
                <a:spcPts val="800"/>
              </a:spcAft>
            </a:pPr>
            <a:endParaRPr lang="fi-FI" sz="2200" b="0" dirty="0">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pPr>
            <a:endParaRPr lang="fi-FI" sz="1900" dirty="0">
              <a:cs typeface="Times New Roman" panose="02020603050405020304" pitchFamily="18" charset="0"/>
            </a:endParaRPr>
          </a:p>
        </p:txBody>
      </p:sp>
      <p:sp>
        <p:nvSpPr>
          <p:cNvPr id="2" name="Tekstiruutu 1">
            <a:extLst>
              <a:ext uri="{FF2B5EF4-FFF2-40B4-BE49-F238E27FC236}">
                <a16:creationId xmlns:a16="http://schemas.microsoft.com/office/drawing/2014/main" id="{EA8335B6-69B1-6D2C-D935-282B0D195915}"/>
              </a:ext>
            </a:extLst>
          </p:cNvPr>
          <p:cNvSpPr txBox="1"/>
          <p:nvPr/>
        </p:nvSpPr>
        <p:spPr>
          <a:xfrm>
            <a:off x="465192" y="451603"/>
            <a:ext cx="11261615" cy="492443"/>
          </a:xfrm>
          <a:prstGeom prst="rect">
            <a:avLst/>
          </a:prstGeom>
          <a:noFill/>
        </p:spPr>
        <p:txBody>
          <a:bodyPr wrap="square" lIns="0" tIns="0" rIns="0" bIns="0" rtlCol="0">
            <a:spAutoFit/>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fi-FI" sz="3200" b="1" i="0" u="none" strike="noStrike" kern="1200" cap="none" spc="0" normalizeH="0" baseline="0" noProof="0" dirty="0">
                <a:ln>
                  <a:noFill/>
                </a:ln>
                <a:solidFill>
                  <a:srgbClr val="378DC4"/>
                </a:solidFill>
                <a:effectLst/>
                <a:uLnTx/>
                <a:uFillTx/>
                <a:latin typeface="+mj-lt"/>
                <a:ea typeface="ＭＳ Ｐゴシック" charset="0"/>
              </a:rPr>
              <a:t>Vahvuuksia ja edistäviä tekijöitä:</a:t>
            </a:r>
            <a:endParaRPr kumimoji="0" lang="fi-FI" sz="3200" b="1" i="0" u="none" strike="noStrike" kern="1200" cap="none" spc="0" normalizeH="0" baseline="0" noProof="0" dirty="0">
              <a:ln>
                <a:noFill/>
              </a:ln>
              <a:solidFill>
                <a:srgbClr val="FF0000"/>
              </a:solidFill>
              <a:effectLst/>
              <a:uLnTx/>
              <a:uFillTx/>
              <a:latin typeface="+mj-lt"/>
              <a:ea typeface="ＭＳ Ｐゴシック" charset="0"/>
            </a:endParaRPr>
          </a:p>
        </p:txBody>
      </p:sp>
    </p:spTree>
    <p:extLst>
      <p:ext uri="{BB962C8B-B14F-4D97-AF65-F5344CB8AC3E}">
        <p14:creationId xmlns:p14="http://schemas.microsoft.com/office/powerpoint/2010/main" val="2174652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9736CD-7460-459A-F6B7-7CC75041B495}"/>
              </a:ext>
            </a:extLst>
          </p:cNvPr>
          <p:cNvSpPr>
            <a:spLocks noGrp="1"/>
          </p:cNvSpPr>
          <p:nvPr>
            <p:ph type="ctrTitle"/>
          </p:nvPr>
        </p:nvSpPr>
        <p:spPr>
          <a:xfrm>
            <a:off x="391259" y="322881"/>
            <a:ext cx="9314716" cy="431304"/>
          </a:xfrm>
        </p:spPr>
        <p:txBody>
          <a:bodyPr/>
          <a:lstStyle/>
          <a:p>
            <a:pPr lvl="0">
              <a:lnSpc>
                <a:spcPct val="107000"/>
              </a:lnSpc>
              <a:spcAft>
                <a:spcPts val="800"/>
              </a:spcAft>
            </a:pPr>
            <a:r>
              <a:rPr lang="fi-FI" sz="2600" dirty="0">
                <a:effectLst/>
                <a:latin typeface="+mn-lt"/>
                <a:ea typeface="Times New Roman" panose="02020603050405020304" pitchFamily="18" charset="0"/>
                <a:cs typeface="Calibri" panose="020F0502020204030204" pitchFamily="34" charset="0"/>
              </a:rPr>
              <a:t>Kehittämissuosituksia:</a:t>
            </a:r>
          </a:p>
        </p:txBody>
      </p:sp>
      <p:sp>
        <p:nvSpPr>
          <p:cNvPr id="3" name="Sisällön paikkamerkki 2">
            <a:extLst>
              <a:ext uri="{FF2B5EF4-FFF2-40B4-BE49-F238E27FC236}">
                <a16:creationId xmlns:a16="http://schemas.microsoft.com/office/drawing/2014/main" id="{DBB9F071-1B4F-A35F-B557-3D7B0F698325}"/>
              </a:ext>
            </a:extLst>
          </p:cNvPr>
          <p:cNvSpPr>
            <a:spLocks noGrp="1"/>
          </p:cNvSpPr>
          <p:nvPr>
            <p:ph sz="quarter" idx="14"/>
          </p:nvPr>
        </p:nvSpPr>
        <p:spPr>
          <a:xfrm>
            <a:off x="645339" y="883429"/>
            <a:ext cx="10901322" cy="5091142"/>
          </a:xfrm>
        </p:spPr>
        <p:txBody>
          <a:bodyPr/>
          <a:lstStyle/>
          <a:p>
            <a:pPr>
              <a:lnSpc>
                <a:spcPct val="107000"/>
              </a:lnSpc>
              <a:spcAft>
                <a:spcPts val="800"/>
              </a:spcAft>
            </a:pPr>
            <a:r>
              <a:rPr lang="fi-FI" sz="2200" b="1" dirty="0">
                <a:solidFill>
                  <a:srgbClr val="378DC4"/>
                </a:solidFill>
                <a:effectLst/>
                <a:latin typeface="+mn-lt"/>
                <a:ea typeface="Times New Roman" panose="02020603050405020304" pitchFamily="18" charset="0"/>
                <a:cs typeface="Times New Roman" panose="02020603050405020304" pitchFamily="18" charset="0"/>
              </a:rPr>
              <a:t>Tutkintojen ja niiden perusteiden kehittämisessä eri tutkintotyyppejä on kehitettävä kokonaisuutena, </a:t>
            </a:r>
            <a:r>
              <a:rPr lang="fi-FI" sz="2200" b="1" dirty="0">
                <a:solidFill>
                  <a:srgbClr val="378DC4"/>
                </a:solidFill>
                <a:effectLst/>
                <a:latin typeface="+mn-lt"/>
                <a:ea typeface="Freya"/>
              </a:rPr>
              <a:t>e</a:t>
            </a:r>
            <a:r>
              <a:rPr lang="fi-FI" sz="2200" b="1" dirty="0">
                <a:solidFill>
                  <a:srgbClr val="378DC4"/>
                </a:solidFill>
                <a:effectLst/>
                <a:latin typeface="+mn-lt"/>
                <a:ea typeface="Times New Roman" panose="02020603050405020304" pitchFamily="18" charset="0"/>
                <a:cs typeface="Times New Roman" panose="02020603050405020304" pitchFamily="18" charset="0"/>
              </a:rPr>
              <a:t>ri tutkintojen yhteistä osaamista tunnistettava paremmin ja tutkinnon osittain tapahtuvaa kehittämistä lisättävä.</a:t>
            </a:r>
            <a:r>
              <a:rPr lang="fi-FI" sz="2200" dirty="0">
                <a:solidFill>
                  <a:srgbClr val="378DC4"/>
                </a:solidFill>
                <a:effectLst/>
                <a:latin typeface="+mn-lt"/>
                <a:ea typeface="Times New Roman" panose="02020603050405020304" pitchFamily="18" charset="0"/>
                <a:cs typeface="Times New Roman" panose="02020603050405020304" pitchFamily="18" charset="0"/>
              </a:rPr>
              <a:t> </a:t>
            </a:r>
          </a:p>
          <a:p>
            <a:pPr>
              <a:lnSpc>
                <a:spcPts val="1000"/>
              </a:lnSpc>
              <a:spcAft>
                <a:spcPts val="800"/>
              </a:spcAft>
            </a:pPr>
            <a:endParaRPr lang="fi-FI" sz="2200" dirty="0">
              <a:solidFill>
                <a:srgbClr val="378DC4"/>
              </a:solidFill>
              <a:effectLst/>
              <a:latin typeface="+mn-lt"/>
              <a:ea typeface="Times New Roman" panose="02020603050405020304" pitchFamily="18" charset="0"/>
              <a:cs typeface="Times New Roman" panose="02020603050405020304" pitchFamily="18" charset="0"/>
            </a:endParaRPr>
          </a:p>
          <a:p>
            <a:pPr marL="285750" indent="-285750">
              <a:lnSpc>
                <a:spcPct val="107000"/>
              </a:lnSpc>
              <a:spcAft>
                <a:spcPts val="1000"/>
              </a:spcAft>
              <a:buFont typeface="Wingdings" panose="05000000000000000000" pitchFamily="2" charset="2"/>
              <a:buChar char="Ø"/>
            </a:pPr>
            <a:r>
              <a:rPr lang="fi-FI" sz="2000" b="0" dirty="0">
                <a:effectLst/>
                <a:latin typeface="+mn-lt"/>
                <a:ea typeface="Times New Roman" panose="02020603050405020304" pitchFamily="18" charset="0"/>
                <a:cs typeface="Times New Roman" panose="02020603050405020304" pitchFamily="18" charset="0"/>
              </a:rPr>
              <a:t>Viime vuosina perustutkinnot ovat olleet pääasiallisena kehittämisen kohteena, kun taas ammatti- ja erikoisammattitutkintojen kehittäminen ei ole ollut yhtä aktiivista. Kokonaisuuden kehittämiselle tulee laatia aikataulutus ja vaiheistus ja resurssointi tulee suunnitella ja varmistaa sen mukaisesti. Pienempiin muutoksiin voisi olla kevyempi hallinnollinen prosessi.  </a:t>
            </a:r>
            <a:endParaRPr lang="fi-FI" sz="2000" b="0" dirty="0">
              <a:effectLst/>
              <a:latin typeface="+mn-lt"/>
              <a:ea typeface="Freya"/>
              <a:cs typeface="Calibri" panose="020F0502020204030204" pitchFamily="34" charset="0"/>
            </a:endParaRPr>
          </a:p>
          <a:p>
            <a:pPr marL="285750" indent="-285750">
              <a:lnSpc>
                <a:spcPct val="107000"/>
              </a:lnSpc>
              <a:spcAft>
                <a:spcPts val="1000"/>
              </a:spcAft>
              <a:buFont typeface="Wingdings" panose="05000000000000000000" pitchFamily="2" charset="2"/>
              <a:buChar char="Ø"/>
            </a:pPr>
            <a:r>
              <a:rPr lang="fi-FI" sz="2000" b="0" dirty="0">
                <a:effectLst/>
                <a:latin typeface="+mn-lt"/>
                <a:ea typeface="Times New Roman" panose="02020603050405020304" pitchFamily="18" charset="0"/>
                <a:cs typeface="Times New Roman" panose="02020603050405020304" pitchFamily="18" charset="0"/>
              </a:rPr>
              <a:t>Tutkintojen perusteiden kehittämiseen tarvitaan toimintatapoja, joilla tunnistetaan entistä paremmin eri alojen ja tutkintojen yhteistä osaamista ja mahdollisia päällekkäisyyksiä</a:t>
            </a:r>
          </a:p>
          <a:p>
            <a:pPr marL="285750" indent="-285750">
              <a:lnSpc>
                <a:spcPct val="107000"/>
              </a:lnSpc>
              <a:spcAft>
                <a:spcPts val="1000"/>
              </a:spcAft>
              <a:buFont typeface="Wingdings" panose="05000000000000000000" pitchFamily="2" charset="2"/>
              <a:buChar char="Ø"/>
            </a:pPr>
            <a:r>
              <a:rPr lang="fi-FI" sz="2000" b="0" dirty="0" err="1">
                <a:effectLst/>
                <a:latin typeface="+mn-lt"/>
                <a:ea typeface="Times New Roman" panose="02020603050405020304" pitchFamily="18" charset="0"/>
                <a:cs typeface="Times New Roman" panose="02020603050405020304" pitchFamily="18" charset="0"/>
              </a:rPr>
              <a:t>ePerusteita</a:t>
            </a:r>
            <a:r>
              <a:rPr lang="fi-FI" sz="2000" b="0" dirty="0">
                <a:effectLst/>
                <a:latin typeface="+mn-lt"/>
                <a:ea typeface="Times New Roman" panose="02020603050405020304" pitchFamily="18" charset="0"/>
                <a:cs typeface="Times New Roman" panose="02020603050405020304" pitchFamily="18" charset="0"/>
              </a:rPr>
              <a:t> tulisi kehittää niin, että ne mahdollistaisivat läpileikkaavan osaamiseen perustuvan tarkastelun ja niistä voitaisiin etsiä tietoa tutkintojen lisäksi osaamisella ja ammattitaitovaatimuksilla.</a:t>
            </a:r>
            <a:endParaRPr lang="fi-FI" sz="2000" b="0" dirty="0">
              <a:effectLst/>
              <a:latin typeface="+mn-lt"/>
              <a:ea typeface="Freya"/>
              <a:cs typeface="Calibri" panose="020F0502020204030204" pitchFamily="34" charset="0"/>
            </a:endParaRPr>
          </a:p>
          <a:p>
            <a:pPr>
              <a:lnSpc>
                <a:spcPts val="1500"/>
              </a:lnSpc>
              <a:spcAft>
                <a:spcPts val="800"/>
              </a:spcAft>
            </a:pPr>
            <a:endParaRPr lang="fi-FI" sz="2000" b="1" dirty="0">
              <a:solidFill>
                <a:srgbClr val="378DC4"/>
              </a:solidFill>
              <a:effectLst/>
              <a:latin typeface="+mn-lt"/>
              <a:ea typeface="Times New Roman" panose="02020603050405020304" pitchFamily="18" charset="0"/>
              <a:cs typeface="Times New Roman" panose="02020603050405020304" pitchFamily="18" charset="0"/>
            </a:endParaRPr>
          </a:p>
          <a:p>
            <a:pPr>
              <a:spcBef>
                <a:spcPts val="0"/>
              </a:spcBef>
            </a:pPr>
            <a:endParaRPr lang="fi-FI" sz="2200" b="0" dirty="0">
              <a:latin typeface="+mn-lt"/>
              <a:ea typeface="Times New Roman" panose="02020603050405020304" pitchFamily="18" charset="0"/>
              <a:cs typeface="Calibri" panose="020F0502020204030204" pitchFamily="34" charset="0"/>
            </a:endParaRPr>
          </a:p>
        </p:txBody>
      </p:sp>
      <p:sp>
        <p:nvSpPr>
          <p:cNvPr id="4" name="Päivämäärän paikkamerkki 3">
            <a:extLst>
              <a:ext uri="{FF2B5EF4-FFF2-40B4-BE49-F238E27FC236}">
                <a16:creationId xmlns:a16="http://schemas.microsoft.com/office/drawing/2014/main" id="{C59EA2FC-3213-D754-DD78-C5CCEF32A26F}"/>
              </a:ext>
            </a:extLst>
          </p:cNvPr>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94D85A3-5928-4FA8-B074-1A44C471BF7F}" type="datetime1">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13.2.2024</a:t>
            </a:fld>
            <a:endParaRPr kumimoji="0" lang="fi-FI" sz="900" b="0" i="0" u="none" strike="noStrike" kern="1200" cap="none" spc="0" normalizeH="0" baseline="0" noProof="0" dirty="0">
              <a:ln>
                <a:noFill/>
              </a:ln>
              <a:solidFill>
                <a:prstClr val="black">
                  <a:tint val="75000"/>
                </a:prstClr>
              </a:solidFill>
              <a:effectLst/>
              <a:uLnTx/>
              <a:uFillTx/>
              <a:latin typeface="Arial" charset="0"/>
              <a:ea typeface="ＭＳ Ｐゴシック" charset="0"/>
            </a:endParaRPr>
          </a:p>
        </p:txBody>
      </p:sp>
      <p:sp>
        <p:nvSpPr>
          <p:cNvPr id="5" name="Dian numeron paikkamerkki 4">
            <a:extLst>
              <a:ext uri="{FF2B5EF4-FFF2-40B4-BE49-F238E27FC236}">
                <a16:creationId xmlns:a16="http://schemas.microsoft.com/office/drawing/2014/main" id="{1F37D89E-20E4-647D-3BD5-4E6684F49D16}"/>
              </a:ext>
            </a:extLst>
          </p:cNvPr>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C07628F-9402-FB47-93B5-FC3C3BFEEBE0}"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Tree>
    <p:extLst>
      <p:ext uri="{BB962C8B-B14F-4D97-AF65-F5344CB8AC3E}">
        <p14:creationId xmlns:p14="http://schemas.microsoft.com/office/powerpoint/2010/main" val="1564172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9876639-374D-6BB2-F2C1-D6629A40FFF5}"/>
              </a:ext>
            </a:extLst>
          </p:cNvPr>
          <p:cNvSpPr>
            <a:spLocks noGrp="1"/>
          </p:cNvSpPr>
          <p:nvPr>
            <p:ph sz="quarter" idx="14"/>
          </p:nvPr>
        </p:nvSpPr>
        <p:spPr>
          <a:xfrm>
            <a:off x="721785" y="885576"/>
            <a:ext cx="11213040" cy="4866547"/>
          </a:xfrm>
        </p:spPr>
        <p:txBody>
          <a:bodyPr/>
          <a:lstStyle/>
          <a:p>
            <a:pPr marL="0" marR="0" lvl="0" indent="0" algn="l" defTabSz="457200" rtl="0" eaLnBrk="1" fontAlgn="base" latinLnBrk="0" hangingPunct="1">
              <a:lnSpc>
                <a:spcPct val="107000"/>
              </a:lnSpc>
              <a:spcBef>
                <a:spcPct val="20000"/>
              </a:spcBef>
              <a:spcAft>
                <a:spcPts val="800"/>
              </a:spcAft>
              <a:buClrTx/>
              <a:buSzTx/>
              <a:buFont typeface="Arial" charset="0"/>
              <a:buNone/>
              <a:tabLst/>
              <a:defRPr/>
            </a:pPr>
            <a:r>
              <a:rPr kumimoji="0" lang="fi-FI" sz="2000" b="1" i="0" u="none" strike="noStrike" kern="1200" cap="none" spc="0" normalizeH="0" baseline="0" noProof="0" dirty="0">
                <a:ln>
                  <a:noFill/>
                </a:ln>
                <a:solidFill>
                  <a:srgbClr val="378DC4"/>
                </a:solidFill>
                <a:effectLst/>
                <a:uLnTx/>
                <a:uFillTx/>
                <a:latin typeface="Arial"/>
                <a:ea typeface="Times New Roman" panose="02020603050405020304" pitchFamily="18" charset="0"/>
                <a:cs typeface="Times New Roman" panose="02020603050405020304" pitchFamily="18" charset="0"/>
              </a:rPr>
              <a:t>Tutkintojen perusteiden sisällöllisessä kehittämisessä tutkinnon osien laajuuksia tulee yhtenäistää, eri työtehtävissä tarvittavan osaamisen kuvaamista kehittää, perusteissa käytettyä kieltä selkeyttää ja perusteiden laatuominaisuuksien vaihtelua pienentää. </a:t>
            </a:r>
            <a:endParaRPr kumimoji="0" lang="fi-FI" sz="2000" b="0" i="0" u="none" strike="noStrike" kern="1200" cap="none" spc="0" normalizeH="0" baseline="0" noProof="0" dirty="0">
              <a:ln>
                <a:noFill/>
              </a:ln>
              <a:solidFill>
                <a:srgbClr val="378DC4"/>
              </a:solidFill>
              <a:effectLst/>
              <a:uLnTx/>
              <a:uFillTx/>
              <a:latin typeface="Arial"/>
              <a:ea typeface="Times New Roman" panose="02020603050405020304" pitchFamily="18" charset="0"/>
              <a:cs typeface="Calibri" panose="020F0502020204030204" pitchFamily="34" charset="0"/>
            </a:endParaRPr>
          </a:p>
          <a:p>
            <a:endParaRPr lang="fi-FI" dirty="0"/>
          </a:p>
          <a:p>
            <a:pPr marL="342900" indent="-342900">
              <a:buFont typeface="Wingdings" panose="05000000000000000000" pitchFamily="2" charset="2"/>
              <a:buChar char="Ø"/>
            </a:pPr>
            <a:r>
              <a:rPr lang="fi-FI" b="0" dirty="0"/>
              <a:t>Arviointitulosten mukaan tutkintojen perusteille määritellyistä laatuominaisuuksista parhaiten toteutuvat perusteiden vastaavuus työelämän tarpeisiin, osaamisalojen tarkoituksenmukaisuus, pakollisten ja valinnaisten tutkinnon osien keskinäinen suhde sekä perustemääräyksen saavutettavuus </a:t>
            </a:r>
            <a:r>
              <a:rPr lang="fi-FI" b="0" dirty="0" err="1"/>
              <a:t>ePerusteet</a:t>
            </a:r>
            <a:r>
              <a:rPr lang="fi-FI" b="0" dirty="0"/>
              <a:t>-palvelussa. </a:t>
            </a:r>
          </a:p>
          <a:p>
            <a:endParaRPr lang="fi-FI" b="0" dirty="0"/>
          </a:p>
          <a:p>
            <a:pPr marL="342900" indent="-342900">
              <a:buFont typeface="Wingdings" panose="05000000000000000000" pitchFamily="2" charset="2"/>
              <a:buChar char="Ø"/>
            </a:pPr>
            <a:r>
              <a:rPr lang="fi-FI" b="0" dirty="0"/>
              <a:t>Kehitettävää on sen sijaan perusteissa käytetyn kielen selkeydessä, tutkinnon osien laajuuksissa sekä eri työtehtävissä tai prosesseissa tarvittavan osaamisen johdonmukaisessa kuvaamisessa. Laatuominaisuuksien vaihtelua tutkintojen välillä tulee vähentää. </a:t>
            </a:r>
          </a:p>
        </p:txBody>
      </p:sp>
      <p:sp>
        <p:nvSpPr>
          <p:cNvPr id="4" name="Päivämäärän paikkamerkki 3">
            <a:extLst>
              <a:ext uri="{FF2B5EF4-FFF2-40B4-BE49-F238E27FC236}">
                <a16:creationId xmlns:a16="http://schemas.microsoft.com/office/drawing/2014/main" id="{70FB66FA-3D8B-CC70-ADA5-7F100A4D0EBB}"/>
              </a:ext>
            </a:extLst>
          </p:cNvPr>
          <p:cNvSpPr>
            <a:spLocks noGrp="1"/>
          </p:cNvSpPr>
          <p:nvPr>
            <p:ph type="dt" sz="half" idx="15"/>
          </p:nvPr>
        </p:nvSpPr>
        <p:spPr/>
        <p:txBody>
          <a:bodyPr/>
          <a:lstStyle/>
          <a:p>
            <a:pPr>
              <a:defRPr/>
            </a:pPr>
            <a:fld id="{894D85A3-5928-4FA8-B074-1A44C471BF7F}" type="datetime1">
              <a:rPr lang="fi-FI" smtClean="0"/>
              <a:t>13.2.2024</a:t>
            </a:fld>
            <a:endParaRPr lang="fi-FI"/>
          </a:p>
        </p:txBody>
      </p:sp>
      <p:sp>
        <p:nvSpPr>
          <p:cNvPr id="5" name="Dian numeron paikkamerkki 4">
            <a:extLst>
              <a:ext uri="{FF2B5EF4-FFF2-40B4-BE49-F238E27FC236}">
                <a16:creationId xmlns:a16="http://schemas.microsoft.com/office/drawing/2014/main" id="{5D12022C-3A19-B7CE-0CA7-D2B32D15C3E2}"/>
              </a:ext>
            </a:extLst>
          </p:cNvPr>
          <p:cNvSpPr>
            <a:spLocks noGrp="1"/>
          </p:cNvSpPr>
          <p:nvPr>
            <p:ph type="sldNum" sz="quarter" idx="17"/>
          </p:nvPr>
        </p:nvSpPr>
        <p:spPr/>
        <p:txBody>
          <a:bodyPr/>
          <a:lstStyle/>
          <a:p>
            <a:pPr>
              <a:defRPr/>
            </a:pPr>
            <a:fld id="{1C07628F-9402-FB47-93B5-FC3C3BFEEBE0}" type="slidenum">
              <a:rPr lang="fi-FI" smtClean="0"/>
              <a:pPr>
                <a:defRPr/>
              </a:pPr>
              <a:t>22</a:t>
            </a:fld>
            <a:endParaRPr lang="fi-FI"/>
          </a:p>
        </p:txBody>
      </p:sp>
    </p:spTree>
    <p:extLst>
      <p:ext uri="{BB962C8B-B14F-4D97-AF65-F5344CB8AC3E}">
        <p14:creationId xmlns:p14="http://schemas.microsoft.com/office/powerpoint/2010/main" val="3152207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9736CD-7460-459A-F6B7-7CC75041B495}"/>
              </a:ext>
            </a:extLst>
          </p:cNvPr>
          <p:cNvSpPr>
            <a:spLocks noGrp="1"/>
          </p:cNvSpPr>
          <p:nvPr>
            <p:ph type="ctrTitle"/>
          </p:nvPr>
        </p:nvSpPr>
        <p:spPr>
          <a:xfrm>
            <a:off x="257909" y="292157"/>
            <a:ext cx="11768628" cy="431304"/>
          </a:xfrm>
        </p:spPr>
        <p:txBody>
          <a:bodyPr/>
          <a:lstStyle/>
          <a:p>
            <a:r>
              <a:rPr lang="fi-FI" sz="2400" dirty="0">
                <a:effectLst/>
                <a:latin typeface="+mn-lt"/>
                <a:ea typeface="Times New Roman" panose="02020603050405020304" pitchFamily="18" charset="0"/>
                <a:cs typeface="Calibri" panose="020F0502020204030204" pitchFamily="34" charset="0"/>
              </a:rPr>
              <a:t>Kehittämissuosituksia:</a:t>
            </a:r>
            <a:br>
              <a:rPr lang="fi-FI" sz="2400" dirty="0">
                <a:effectLst/>
                <a:latin typeface="+mn-lt"/>
                <a:ea typeface="Times New Roman" panose="02020603050405020304" pitchFamily="18" charset="0"/>
                <a:cs typeface="Calibri" panose="020F0502020204030204" pitchFamily="34" charset="0"/>
              </a:rPr>
            </a:br>
            <a:endParaRPr lang="fi-FI" sz="2400" dirty="0">
              <a:solidFill>
                <a:srgbClr val="FF0000"/>
              </a:solidFill>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DBB9F071-1B4F-A35F-B557-3D7B0F698325}"/>
              </a:ext>
            </a:extLst>
          </p:cNvPr>
          <p:cNvSpPr>
            <a:spLocks noGrp="1"/>
          </p:cNvSpPr>
          <p:nvPr>
            <p:ph sz="quarter" idx="14"/>
          </p:nvPr>
        </p:nvSpPr>
        <p:spPr>
          <a:xfrm>
            <a:off x="500185" y="803942"/>
            <a:ext cx="11046476" cy="5106635"/>
          </a:xfrm>
        </p:spPr>
        <p:txBody>
          <a:bodyPr/>
          <a:lstStyle/>
          <a:p>
            <a:pPr>
              <a:lnSpc>
                <a:spcPct val="107000"/>
              </a:lnSpc>
              <a:spcAft>
                <a:spcPts val="800"/>
              </a:spcAft>
            </a:pPr>
            <a:r>
              <a:rPr lang="fi-FI" sz="2000" dirty="0">
                <a:solidFill>
                  <a:srgbClr val="378DC4"/>
                </a:solidFill>
                <a:effectLst/>
                <a:latin typeface="+mn-lt"/>
                <a:ea typeface="Times New Roman" panose="02020603050405020304" pitchFamily="18" charset="0"/>
                <a:cs typeface="Times New Roman" panose="02020603050405020304" pitchFamily="18" charset="0"/>
              </a:rPr>
              <a:t>Tutkinnon perusteiden toimeenpanon tukea ja uudistettujen perusteiden palautekäytäntöjä tulee kehittää</a:t>
            </a:r>
            <a:endParaRPr lang="fi-FI" sz="2000" dirty="0">
              <a:solidFill>
                <a:srgbClr val="378DC4"/>
              </a:solidFill>
              <a:effectLst/>
              <a:latin typeface="+mn-lt"/>
              <a:ea typeface="Times New Roman" panose="02020603050405020304" pitchFamily="18" charset="0"/>
              <a:cs typeface="Arial" panose="020B0604020202020204" pitchFamily="34" charset="0"/>
            </a:endParaRPr>
          </a:p>
          <a:p>
            <a:pPr marL="285750" indent="-285750">
              <a:spcAft>
                <a:spcPts val="800"/>
              </a:spcAft>
              <a:buFont typeface="Wingdings" panose="05000000000000000000" pitchFamily="2" charset="2"/>
              <a:buChar char="Ø"/>
            </a:pPr>
            <a:r>
              <a:rPr lang="fi-FI" sz="1700" b="0" dirty="0">
                <a:effectLst/>
                <a:latin typeface="Arial" panose="020B0604020202020204" pitchFamily="34" charset="0"/>
                <a:ea typeface="Times New Roman" panose="02020603050405020304" pitchFamily="18" charset="0"/>
                <a:cs typeface="Arial" panose="020B0604020202020204" pitchFamily="34" charset="0"/>
              </a:rPr>
              <a:t>Opetushallituksessa osana perusteprosessien kehittämistä on tarpeen määritellä tarkemmin, mitä toimeenpanon tuki sisältää ja miten jatkuvaa tuen tulisi olla, jotta tukea saadaan yhtenäisemmäksi eri alojen ja tutkintojen välillä. </a:t>
            </a:r>
          </a:p>
          <a:p>
            <a:pPr marL="285750" indent="-285750">
              <a:spcAft>
                <a:spcPts val="800"/>
              </a:spcAft>
              <a:buFont typeface="Wingdings" panose="05000000000000000000" pitchFamily="2" charset="2"/>
              <a:buChar char="Ø"/>
            </a:pPr>
            <a:r>
              <a:rPr lang="fi-FI" sz="1700" b="0" dirty="0">
                <a:effectLst/>
                <a:latin typeface="Arial" panose="020B0604020202020204" pitchFamily="34" charset="0"/>
                <a:ea typeface="Times New Roman" panose="02020603050405020304" pitchFamily="18" charset="0"/>
                <a:cs typeface="Arial" panose="020B0604020202020204" pitchFamily="34" charset="0"/>
              </a:rPr>
              <a:t>Järjestäjät tarvitsevat toimeenpanon tueksi riittävästi mahdollisuuksia keskustella, kysyä ja tulkita yhteisesti epäselviä asioita sekä vaihtaa kokemuksia ja vertaisoppia. Uudistetut perusteet tulee julkaista samaan aikaan molemmilla kotimaisilla kielillä.</a:t>
            </a:r>
            <a:endParaRPr lang="fi-FI" sz="1700" b="0" dirty="0">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800"/>
              </a:spcAft>
              <a:buFont typeface="Wingdings" panose="05000000000000000000" pitchFamily="2" charset="2"/>
              <a:buChar char="Ø"/>
            </a:pPr>
            <a:r>
              <a:rPr lang="fi-FI" sz="1700" b="0" dirty="0">
                <a:effectLst/>
                <a:latin typeface="Arial" panose="020B0604020202020204" pitchFamily="34" charset="0"/>
                <a:ea typeface="Times New Roman" panose="02020603050405020304" pitchFamily="18" charset="0"/>
                <a:cs typeface="Arial" panose="020B0604020202020204" pitchFamily="34" charset="0"/>
              </a:rPr>
              <a:t>Uudistetuista tutkintojen perusteista tulee kerätä säännöllisemmin palautetta. Kun tutkinnon perusteet ovat olleet voimassa tietyn ajan, niistä on tärkeää kerätä palautetta joko kyselyllä tai yhteisten tilaisuuksien kautta.</a:t>
            </a:r>
            <a:endParaRPr lang="fi-FI" sz="1700" b="0" dirty="0">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800"/>
              </a:spcAft>
              <a:buFont typeface="Wingdings" panose="05000000000000000000" pitchFamily="2" charset="2"/>
              <a:buChar char="Ø"/>
            </a:pPr>
            <a:r>
              <a:rPr lang="fi-FI" sz="1700" b="0" dirty="0">
                <a:effectLst/>
                <a:latin typeface="Arial" panose="020B0604020202020204" pitchFamily="34" charset="0"/>
                <a:ea typeface="Times New Roman" panose="02020603050405020304" pitchFamily="18" charset="0"/>
                <a:cs typeface="Arial" panose="020B0604020202020204" pitchFamily="34" charset="0"/>
              </a:rPr>
              <a:t>Tutkinnon perusteiden kehittämis- ja uudistamistyössä voisi olla käytössä sähköinen aikajana, josta järjestäjät voisivat seurata uudistamistyön etenemistä, ja jossa olisi linkit tapahtumiin ja kehittämisprosessin tuotoksiin. Tämän voisi kehittää osaksi </a:t>
            </a:r>
            <a:r>
              <a:rPr lang="fi-FI" sz="1700" b="0" dirty="0" err="1">
                <a:effectLst/>
                <a:latin typeface="Arial" panose="020B0604020202020204" pitchFamily="34" charset="0"/>
                <a:ea typeface="Times New Roman" panose="02020603050405020304" pitchFamily="18" charset="0"/>
                <a:cs typeface="Arial" panose="020B0604020202020204" pitchFamily="34" charset="0"/>
              </a:rPr>
              <a:t>ePerusteiden</a:t>
            </a:r>
            <a:r>
              <a:rPr lang="fi-FI" sz="1700" b="0" dirty="0">
                <a:effectLst/>
                <a:latin typeface="Arial" panose="020B0604020202020204" pitchFamily="34" charset="0"/>
                <a:ea typeface="Times New Roman" panose="02020603050405020304" pitchFamily="18" charset="0"/>
                <a:cs typeface="Arial" panose="020B0604020202020204" pitchFamily="34" charset="0"/>
              </a:rPr>
              <a:t> toimintoja.</a:t>
            </a:r>
            <a:endParaRPr lang="fi-FI" sz="1700" b="0" dirty="0">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800"/>
              </a:spcAft>
              <a:buFont typeface="Wingdings" panose="05000000000000000000" pitchFamily="2" charset="2"/>
              <a:buChar char="Ø"/>
            </a:pPr>
            <a:r>
              <a:rPr lang="fi-FI" sz="17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Työelämätoimikuntien roolia perusteiden toimeenpanon seurannassa tulee kehittää, esimerkiksi niin, että toimikunta käy arviointivierailujen aikana koulutuksen järjestäjien kanssa keskustelun toimeenpanon toteutumisesta ja välittää tiedon Opetushallitukselle. </a:t>
            </a:r>
            <a:endParaRPr lang="fi-FI" sz="1700" b="0" dirty="0">
              <a:effectLst/>
              <a:latin typeface="Arial" panose="020B0604020202020204" pitchFamily="34" charset="0"/>
              <a:ea typeface="Freya"/>
              <a:cs typeface="Arial" panose="020B0604020202020204" pitchFamily="34" charset="0"/>
            </a:endParaRPr>
          </a:p>
          <a:p>
            <a:pPr marL="285750" indent="-285750">
              <a:lnSpc>
                <a:spcPct val="107000"/>
              </a:lnSpc>
              <a:spcAft>
                <a:spcPts val="800"/>
              </a:spcAft>
              <a:buFont typeface="Wingdings" panose="05000000000000000000" pitchFamily="2" charset="2"/>
              <a:buChar char="Ø"/>
            </a:pPr>
            <a:endParaRPr lang="fi-FI" sz="1600" b="0" dirty="0">
              <a:effectLst/>
              <a:latin typeface="Arial" panose="020B0604020202020204" pitchFamily="34" charset="0"/>
              <a:ea typeface="Freya"/>
              <a:cs typeface="Arial" panose="020B0604020202020204" pitchFamily="34" charset="0"/>
            </a:endParaRPr>
          </a:p>
          <a:p>
            <a:pPr marL="285750" indent="-285750">
              <a:lnSpc>
                <a:spcPct val="107000"/>
              </a:lnSpc>
              <a:spcAft>
                <a:spcPts val="800"/>
              </a:spcAft>
              <a:buFont typeface="Wingdings" panose="05000000000000000000" pitchFamily="2" charset="2"/>
              <a:buChar char="Ø"/>
            </a:pPr>
            <a:endParaRPr lang="fi-FI" sz="1600"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Päivämäärän paikkamerkki 3">
            <a:extLst>
              <a:ext uri="{FF2B5EF4-FFF2-40B4-BE49-F238E27FC236}">
                <a16:creationId xmlns:a16="http://schemas.microsoft.com/office/drawing/2014/main" id="{C59EA2FC-3213-D754-DD78-C5CCEF32A26F}"/>
              </a:ext>
            </a:extLst>
          </p:cNvPr>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94D85A3-5928-4FA8-B074-1A44C471BF7F}" type="datetime1">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13.2.2024</a:t>
            </a:fld>
            <a:endParaRPr kumimoji="0" lang="fi-FI" sz="900" b="0" i="0" u="none" strike="noStrike" kern="1200" cap="none" spc="0" normalizeH="0" baseline="0" noProof="0" dirty="0">
              <a:ln>
                <a:noFill/>
              </a:ln>
              <a:solidFill>
                <a:prstClr val="black">
                  <a:tint val="75000"/>
                </a:prstClr>
              </a:solidFill>
              <a:effectLst/>
              <a:uLnTx/>
              <a:uFillTx/>
              <a:latin typeface="Arial" charset="0"/>
              <a:ea typeface="ＭＳ Ｐゴシック" charset="0"/>
            </a:endParaRPr>
          </a:p>
        </p:txBody>
      </p:sp>
      <p:sp>
        <p:nvSpPr>
          <p:cNvPr id="5" name="Dian numeron paikkamerkki 4">
            <a:extLst>
              <a:ext uri="{FF2B5EF4-FFF2-40B4-BE49-F238E27FC236}">
                <a16:creationId xmlns:a16="http://schemas.microsoft.com/office/drawing/2014/main" id="{1F37D89E-20E4-647D-3BD5-4E6684F49D16}"/>
              </a:ext>
            </a:extLst>
          </p:cNvPr>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C07628F-9402-FB47-93B5-FC3C3BFEEBE0}"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Tree>
    <p:extLst>
      <p:ext uri="{BB962C8B-B14F-4D97-AF65-F5344CB8AC3E}">
        <p14:creationId xmlns:p14="http://schemas.microsoft.com/office/powerpoint/2010/main" val="1911661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DCA991-2112-2346-684E-C4DB7B117293}"/>
              </a:ext>
            </a:extLst>
          </p:cNvPr>
          <p:cNvSpPr txBox="1">
            <a:spLocks/>
          </p:cNvSpPr>
          <p:nvPr/>
        </p:nvSpPr>
        <p:spPr>
          <a:xfrm>
            <a:off x="4257675" y="2253376"/>
            <a:ext cx="7934325" cy="2684378"/>
          </a:xfrm>
          <a:prstGeom prst="rect">
            <a:avLst/>
          </a:prstGeom>
        </p:spPr>
        <p:txBody>
          <a:bodyPr lIns="0" tIns="0" rIns="0" bIns="0" anchor="t">
            <a:noAutofit/>
          </a:bodyPr>
          <a:lstStyle>
            <a:lvl1pPr algn="l" defTabSz="457200" rtl="0" eaLnBrk="1" fontAlgn="base" hangingPunct="1">
              <a:lnSpc>
                <a:spcPct val="80000"/>
              </a:lnSpc>
              <a:spcBef>
                <a:spcPct val="0"/>
              </a:spcBef>
              <a:spcAft>
                <a:spcPct val="0"/>
              </a:spcAft>
              <a:defRPr sz="7200" b="1" kern="1200" spc="-200">
                <a:solidFill>
                  <a:schemeClr val="bg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fi-FI" sz="6000" b="1" i="0" u="none" strike="noStrike" kern="1200" cap="none" spc="-20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5. Tutkintojärjestelmän toimivuus työelämässä olevien osaamisen kehittämisen kannalta</a:t>
            </a:r>
            <a:endParaRPr kumimoji="0" lang="fi-FI" sz="5500" b="1" i="0" u="none" strike="noStrike" kern="1200" cap="none" spc="-200" normalizeH="0" baseline="0" noProof="0" dirty="0">
              <a:ln>
                <a:noFill/>
              </a:ln>
              <a:solidFill>
                <a:srgbClr val="FFFFFF"/>
              </a:solidFill>
              <a:effectLst/>
              <a:uLnTx/>
              <a:uFillTx/>
              <a:latin typeface="Arial"/>
              <a:ea typeface="ＭＳ Ｐゴシック" charset="0"/>
            </a:endParaRPr>
          </a:p>
        </p:txBody>
      </p:sp>
    </p:spTree>
    <p:extLst>
      <p:ext uri="{BB962C8B-B14F-4D97-AF65-F5344CB8AC3E}">
        <p14:creationId xmlns:p14="http://schemas.microsoft.com/office/powerpoint/2010/main" val="2463815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346424-CFCE-75D5-DA4F-05A58B02619B}"/>
              </a:ext>
            </a:extLst>
          </p:cNvPr>
          <p:cNvSpPr>
            <a:spLocks noGrp="1"/>
          </p:cNvSpPr>
          <p:nvPr>
            <p:ph type="ctrTitle"/>
          </p:nvPr>
        </p:nvSpPr>
        <p:spPr>
          <a:xfrm>
            <a:off x="211014" y="143284"/>
            <a:ext cx="11801915" cy="1195798"/>
          </a:xfrm>
        </p:spPr>
        <p:txBody>
          <a:bodyPr/>
          <a:lstStyle/>
          <a:p>
            <a:r>
              <a:rPr lang="fi-FI" sz="2500" dirty="0">
                <a:solidFill>
                  <a:srgbClr val="378DC4"/>
                </a:solidFill>
              </a:rPr>
              <a:t>Koulutuksen järjestäjien näkemykset tutkintojärjestelmän toimivuudesta työelämässä olevien osaamisen kehittämisessä (n=65)</a:t>
            </a:r>
          </a:p>
        </p:txBody>
      </p:sp>
      <p:sp>
        <p:nvSpPr>
          <p:cNvPr id="4" name="Päivämäärän paikkamerkki 3">
            <a:extLst>
              <a:ext uri="{FF2B5EF4-FFF2-40B4-BE49-F238E27FC236}">
                <a16:creationId xmlns:a16="http://schemas.microsoft.com/office/drawing/2014/main" id="{9905E3C3-8D59-99BB-6FBC-157756DD6D04}"/>
              </a:ext>
            </a:extLst>
          </p:cNvPr>
          <p:cNvSpPr>
            <a:spLocks noGrp="1"/>
          </p:cNvSpPr>
          <p:nvPr>
            <p:ph type="dt" sz="half" idx="15"/>
          </p:nvPr>
        </p:nvSpPr>
        <p:spPr/>
        <p:txBody>
          <a:bodyPr/>
          <a:lstStyle/>
          <a:p>
            <a:pPr>
              <a:defRPr/>
            </a:pPr>
            <a:fld id="{894D85A3-5928-4FA8-B074-1A44C471BF7F}" type="datetime1">
              <a:rPr lang="fi-FI" smtClean="0"/>
              <a:t>13.2.2024</a:t>
            </a:fld>
            <a:endParaRPr lang="fi-FI"/>
          </a:p>
        </p:txBody>
      </p:sp>
      <p:sp>
        <p:nvSpPr>
          <p:cNvPr id="5" name="Dian numeron paikkamerkki 4">
            <a:extLst>
              <a:ext uri="{FF2B5EF4-FFF2-40B4-BE49-F238E27FC236}">
                <a16:creationId xmlns:a16="http://schemas.microsoft.com/office/drawing/2014/main" id="{D132D681-EF86-834F-9797-4C2B92770BC7}"/>
              </a:ext>
            </a:extLst>
          </p:cNvPr>
          <p:cNvSpPr>
            <a:spLocks noGrp="1"/>
          </p:cNvSpPr>
          <p:nvPr>
            <p:ph type="sldNum" sz="quarter" idx="17"/>
          </p:nvPr>
        </p:nvSpPr>
        <p:spPr/>
        <p:txBody>
          <a:bodyPr/>
          <a:lstStyle/>
          <a:p>
            <a:pPr>
              <a:defRPr/>
            </a:pPr>
            <a:fld id="{1C07628F-9402-FB47-93B5-FC3C3BFEEBE0}" type="slidenum">
              <a:rPr lang="fi-FI" smtClean="0"/>
              <a:pPr>
                <a:defRPr/>
              </a:pPr>
              <a:t>25</a:t>
            </a:fld>
            <a:endParaRPr lang="fi-FI"/>
          </a:p>
        </p:txBody>
      </p:sp>
      <p:pic>
        <p:nvPicPr>
          <p:cNvPr id="10" name="Kuva 9">
            <a:extLst>
              <a:ext uri="{FF2B5EF4-FFF2-40B4-BE49-F238E27FC236}">
                <a16:creationId xmlns:a16="http://schemas.microsoft.com/office/drawing/2014/main" id="{65C98547-49D3-6138-8555-901582E64409}"/>
              </a:ext>
            </a:extLst>
          </p:cNvPr>
          <p:cNvPicPr>
            <a:picLocks noChangeAspect="1"/>
          </p:cNvPicPr>
          <p:nvPr/>
        </p:nvPicPr>
        <p:blipFill>
          <a:blip r:embed="rId2"/>
          <a:stretch>
            <a:fillRect/>
          </a:stretch>
        </p:blipFill>
        <p:spPr>
          <a:xfrm>
            <a:off x="726829" y="877078"/>
            <a:ext cx="8595237" cy="5077205"/>
          </a:xfrm>
          <a:prstGeom prst="rect">
            <a:avLst/>
          </a:prstGeom>
        </p:spPr>
      </p:pic>
    </p:spTree>
    <p:extLst>
      <p:ext uri="{BB962C8B-B14F-4D97-AF65-F5344CB8AC3E}">
        <p14:creationId xmlns:p14="http://schemas.microsoft.com/office/powerpoint/2010/main" val="2192766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C66404-3A65-1203-332E-A12C852A14F3}"/>
              </a:ext>
            </a:extLst>
          </p:cNvPr>
          <p:cNvSpPr>
            <a:spLocks noGrp="1"/>
          </p:cNvSpPr>
          <p:nvPr>
            <p:ph type="ctrTitle"/>
          </p:nvPr>
        </p:nvSpPr>
        <p:spPr>
          <a:xfrm>
            <a:off x="323200" y="217440"/>
            <a:ext cx="10729383" cy="1049889"/>
          </a:xfrm>
        </p:spPr>
        <p:txBody>
          <a:bodyPr/>
          <a:lstStyle/>
          <a:p>
            <a:r>
              <a:rPr lang="fi-FI" sz="2500" b="1" dirty="0">
                <a:solidFill>
                  <a:srgbClr val="378DC4"/>
                </a:solidFill>
                <a:effectLst/>
                <a:latin typeface="+mn-lt"/>
                <a:ea typeface="Freya"/>
                <a:cs typeface="Calibri" panose="020F0502020204030204" pitchFamily="34" charset="0"/>
              </a:rPr>
              <a:t>Mitkä </a:t>
            </a:r>
            <a:r>
              <a:rPr lang="fi-FI" sz="2500" dirty="0">
                <a:solidFill>
                  <a:srgbClr val="378DC4"/>
                </a:solidFill>
                <a:latin typeface="+mn-lt"/>
                <a:ea typeface="Freya"/>
                <a:cs typeface="Calibri" panose="020F0502020204030204" pitchFamily="34" charset="0"/>
              </a:rPr>
              <a:t>tekijät tutkintojärjestelmässä järjestäjien mukaan keskeisesti </a:t>
            </a:r>
            <a:r>
              <a:rPr lang="fi-FI" sz="2500" b="1" dirty="0">
                <a:solidFill>
                  <a:srgbClr val="378DC4"/>
                </a:solidFill>
                <a:effectLst/>
                <a:latin typeface="+mn-lt"/>
                <a:ea typeface="Freya"/>
                <a:cs typeface="Calibri" panose="020F0502020204030204" pitchFamily="34" charset="0"/>
              </a:rPr>
              <a:t>edistävät työelämäss</a:t>
            </a:r>
            <a:r>
              <a:rPr lang="fi-FI" sz="2500" dirty="0">
                <a:solidFill>
                  <a:srgbClr val="378DC4"/>
                </a:solidFill>
                <a:latin typeface="+mn-lt"/>
                <a:ea typeface="Freya"/>
                <a:cs typeface="Calibri" panose="020F0502020204030204" pitchFamily="34" charset="0"/>
              </a:rPr>
              <a:t>ä olevien osaamisen kehittämisen mahdollisuuksia?</a:t>
            </a:r>
            <a:r>
              <a:rPr lang="fi-FI" sz="2500" b="1" dirty="0">
                <a:solidFill>
                  <a:srgbClr val="378DC4"/>
                </a:solidFill>
                <a:effectLst/>
                <a:latin typeface="+mn-lt"/>
                <a:ea typeface="Freya"/>
                <a:cs typeface="Calibri" panose="020F0502020204030204" pitchFamily="34" charset="0"/>
              </a:rPr>
              <a:t> Ent</a:t>
            </a:r>
            <a:r>
              <a:rPr lang="fi-FI" sz="2500" dirty="0">
                <a:solidFill>
                  <a:srgbClr val="378DC4"/>
                </a:solidFill>
                <a:latin typeface="+mn-lt"/>
                <a:ea typeface="Freya"/>
                <a:cs typeface="Calibri" panose="020F0502020204030204" pitchFamily="34" charset="0"/>
              </a:rPr>
              <a:t>ä, mitä tutkintojärjestelmässä pitäisi kehittää?</a:t>
            </a:r>
            <a:br>
              <a:rPr lang="fi-FI" sz="1800" dirty="0">
                <a:solidFill>
                  <a:srgbClr val="378DC4"/>
                </a:solidFill>
                <a:effectLst/>
                <a:latin typeface="Calibri" panose="020F0502020204030204" pitchFamily="34" charset="0"/>
                <a:ea typeface="Freya"/>
                <a:cs typeface="Calibri" panose="020F0502020204030204" pitchFamily="34" charset="0"/>
              </a:rPr>
            </a:br>
            <a:br>
              <a:rPr lang="fi-FI" dirty="0"/>
            </a:br>
            <a:br>
              <a:rPr lang="fi-FI" dirty="0"/>
            </a:br>
            <a:endParaRPr lang="fi-FI" dirty="0"/>
          </a:p>
        </p:txBody>
      </p:sp>
      <p:sp>
        <p:nvSpPr>
          <p:cNvPr id="4" name="Päivämäärän paikkamerkki 3">
            <a:extLst>
              <a:ext uri="{FF2B5EF4-FFF2-40B4-BE49-F238E27FC236}">
                <a16:creationId xmlns:a16="http://schemas.microsoft.com/office/drawing/2014/main" id="{34E2920F-4B6E-51C3-1022-1C9900B06881}"/>
              </a:ext>
            </a:extLst>
          </p:cNvPr>
          <p:cNvSpPr>
            <a:spLocks noGrp="1"/>
          </p:cNvSpPr>
          <p:nvPr>
            <p:ph type="dt" sz="half" idx="15"/>
          </p:nvPr>
        </p:nvSpPr>
        <p:spPr/>
        <p:txBody>
          <a:bodyPr/>
          <a:lstStyle/>
          <a:p>
            <a:pPr>
              <a:defRPr/>
            </a:pPr>
            <a:fld id="{894D85A3-5928-4FA8-B074-1A44C471BF7F}" type="datetime1">
              <a:rPr lang="fi-FI" smtClean="0"/>
              <a:t>13.2.2024</a:t>
            </a:fld>
            <a:endParaRPr lang="fi-FI"/>
          </a:p>
        </p:txBody>
      </p:sp>
      <p:sp>
        <p:nvSpPr>
          <p:cNvPr id="5" name="Dian numeron paikkamerkki 4">
            <a:extLst>
              <a:ext uri="{FF2B5EF4-FFF2-40B4-BE49-F238E27FC236}">
                <a16:creationId xmlns:a16="http://schemas.microsoft.com/office/drawing/2014/main" id="{8D5862A8-E3F5-AE4B-6740-9D4A12CF7968}"/>
              </a:ext>
            </a:extLst>
          </p:cNvPr>
          <p:cNvSpPr>
            <a:spLocks noGrp="1"/>
          </p:cNvSpPr>
          <p:nvPr>
            <p:ph type="sldNum" sz="quarter" idx="17"/>
          </p:nvPr>
        </p:nvSpPr>
        <p:spPr/>
        <p:txBody>
          <a:bodyPr/>
          <a:lstStyle/>
          <a:p>
            <a:pPr>
              <a:defRPr/>
            </a:pPr>
            <a:fld id="{1C07628F-9402-FB47-93B5-FC3C3BFEEBE0}" type="slidenum">
              <a:rPr lang="fi-FI" smtClean="0"/>
              <a:pPr>
                <a:defRPr/>
              </a:pPr>
              <a:t>26</a:t>
            </a:fld>
            <a:endParaRPr lang="fi-FI"/>
          </a:p>
        </p:txBody>
      </p:sp>
      <p:graphicFrame>
        <p:nvGraphicFramePr>
          <p:cNvPr id="13" name="Taulukko 13">
            <a:extLst>
              <a:ext uri="{FF2B5EF4-FFF2-40B4-BE49-F238E27FC236}">
                <a16:creationId xmlns:a16="http://schemas.microsoft.com/office/drawing/2014/main" id="{7C735FE0-9FCC-8B25-3658-F87FC8550A3D}"/>
              </a:ext>
            </a:extLst>
          </p:cNvPr>
          <p:cNvGraphicFramePr>
            <a:graphicFrameLocks noGrp="1"/>
          </p:cNvGraphicFramePr>
          <p:nvPr>
            <p:extLst>
              <p:ext uri="{D42A27DB-BD31-4B8C-83A1-F6EECF244321}">
                <p14:modId xmlns:p14="http://schemas.microsoft.com/office/powerpoint/2010/main" val="2693513419"/>
              </p:ext>
            </p:extLst>
          </p:nvPr>
        </p:nvGraphicFramePr>
        <p:xfrm>
          <a:off x="242596" y="1364897"/>
          <a:ext cx="11821886" cy="4558792"/>
        </p:xfrm>
        <a:graphic>
          <a:graphicData uri="http://schemas.openxmlformats.org/drawingml/2006/table">
            <a:tbl>
              <a:tblPr firstRow="1" bandRow="1">
                <a:tableStyleId>{5C22544A-7EE6-4342-B048-85BDC9FD1C3A}</a:tableStyleId>
              </a:tblPr>
              <a:tblGrid>
                <a:gridCol w="5630800">
                  <a:extLst>
                    <a:ext uri="{9D8B030D-6E8A-4147-A177-3AD203B41FA5}">
                      <a16:colId xmlns:a16="http://schemas.microsoft.com/office/drawing/2014/main" val="1919649217"/>
                    </a:ext>
                  </a:extLst>
                </a:gridCol>
                <a:gridCol w="6191086">
                  <a:extLst>
                    <a:ext uri="{9D8B030D-6E8A-4147-A177-3AD203B41FA5}">
                      <a16:colId xmlns:a16="http://schemas.microsoft.com/office/drawing/2014/main" val="586329736"/>
                    </a:ext>
                  </a:extLst>
                </a:gridCol>
              </a:tblGrid>
              <a:tr h="370840">
                <a:tc>
                  <a:txBody>
                    <a:bodyPr/>
                    <a:lstStyle/>
                    <a:p>
                      <a:r>
                        <a:rPr lang="fi-FI" sz="1800" dirty="0"/>
                        <a:t>Edistävät (% maininnoista)</a:t>
                      </a:r>
                    </a:p>
                  </a:txBody>
                  <a:tcPr/>
                </a:tc>
                <a:tc>
                  <a:txBody>
                    <a:bodyPr/>
                    <a:lstStyle/>
                    <a:p>
                      <a:r>
                        <a:rPr lang="fi-FI" sz="1800" dirty="0"/>
                        <a:t>Kehitettävää (% maininnoista)</a:t>
                      </a:r>
                    </a:p>
                  </a:txBody>
                  <a:tcPr/>
                </a:tc>
                <a:extLst>
                  <a:ext uri="{0D108BD9-81ED-4DB2-BD59-A6C34878D82A}">
                    <a16:rowId xmlns:a16="http://schemas.microsoft.com/office/drawing/2014/main" val="1858877435"/>
                  </a:ext>
                </a:extLst>
              </a:tr>
              <a:tr h="424758">
                <a:tc>
                  <a:txBody>
                    <a:bodyPr/>
                    <a:lstStyle/>
                    <a:p>
                      <a:pPr algn="l">
                        <a:lnSpc>
                          <a:spcPct val="105000"/>
                        </a:lnSpc>
                      </a:pPr>
                      <a:r>
                        <a:rPr lang="fi-FI" sz="1500" dirty="0">
                          <a:effectLst/>
                          <a:latin typeface="+mn-lt"/>
                          <a:ea typeface="Freya"/>
                          <a:cs typeface="Calibri" panose="020F0502020204030204" pitchFamily="34" charset="0"/>
                        </a:rPr>
                        <a:t>Tutkinnon osiin perustuva rakenne (37 %)</a:t>
                      </a:r>
                    </a:p>
                  </a:txBody>
                  <a:tcPr marL="68580" marR="68580" marT="0" marB="0"/>
                </a:tc>
                <a:tc>
                  <a:txBody>
                    <a:bodyPr/>
                    <a:lstStyle/>
                    <a:p>
                      <a:pPr algn="l">
                        <a:lnSpc>
                          <a:spcPct val="105000"/>
                        </a:lnSpc>
                      </a:pPr>
                      <a:r>
                        <a:rPr lang="fi-FI" sz="1500" dirty="0">
                          <a:effectLst/>
                          <a:latin typeface="+mn-lt"/>
                          <a:ea typeface="Freya"/>
                          <a:cs typeface="Calibri" panose="020F0502020204030204" pitchFamily="34" charset="0"/>
                        </a:rPr>
                        <a:t>Enemmän tutkinnon osien yhdistämistä yli tutkintorajojen sekä uusien tutkintoa lyhyempien koulutuskokonaisuuksien kehittämistä (16 %)</a:t>
                      </a:r>
                    </a:p>
                    <a:p>
                      <a:pPr algn="l">
                        <a:lnSpc>
                          <a:spcPct val="105000"/>
                        </a:lnSpc>
                      </a:pPr>
                      <a:endParaRPr lang="fi-FI" sz="1500" dirty="0">
                        <a:effectLst/>
                        <a:latin typeface="+mn-lt"/>
                        <a:ea typeface="Freya"/>
                        <a:cs typeface="Calibri" panose="020F0502020204030204" pitchFamily="34" charset="0"/>
                      </a:endParaRPr>
                    </a:p>
                  </a:txBody>
                  <a:tcPr marL="68580" marR="68580" marT="0" marB="0"/>
                </a:tc>
                <a:extLst>
                  <a:ext uri="{0D108BD9-81ED-4DB2-BD59-A6C34878D82A}">
                    <a16:rowId xmlns:a16="http://schemas.microsoft.com/office/drawing/2014/main" val="3834631734"/>
                  </a:ext>
                </a:extLst>
              </a:tr>
              <a:tr h="370840">
                <a:tc>
                  <a:txBody>
                    <a:bodyPr/>
                    <a:lstStyle/>
                    <a:p>
                      <a:pPr algn="l">
                        <a:lnSpc>
                          <a:spcPct val="105000"/>
                        </a:lnSpc>
                      </a:pPr>
                      <a:r>
                        <a:rPr lang="fi-FI" sz="1500" dirty="0">
                          <a:effectLst/>
                          <a:latin typeface="+mn-lt"/>
                          <a:ea typeface="Freya"/>
                          <a:cs typeface="Calibri" panose="020F0502020204030204" pitchFamily="34" charset="0"/>
                        </a:rPr>
                        <a:t>Työelämälähtöisyys sekä osaamis- ja näyttöperusteisuus (15 %)</a:t>
                      </a:r>
                    </a:p>
                  </a:txBody>
                  <a:tcPr marL="68580" marR="68580" marT="0" marB="0"/>
                </a:tc>
                <a:tc>
                  <a:txBody>
                    <a:bodyPr/>
                    <a:lstStyle/>
                    <a:p>
                      <a:pPr algn="l">
                        <a:lnSpc>
                          <a:spcPct val="105000"/>
                        </a:lnSpc>
                      </a:pPr>
                      <a:r>
                        <a:rPr lang="fi-FI" sz="1500" dirty="0">
                          <a:effectLst/>
                          <a:latin typeface="+mn-lt"/>
                          <a:ea typeface="Freya"/>
                          <a:cs typeface="Calibri" panose="020F0502020204030204" pitchFamily="34" charset="0"/>
                        </a:rPr>
                        <a:t>Tutkinnon osien laajuuksien harmonisointi (16 %)</a:t>
                      </a:r>
                    </a:p>
                  </a:txBody>
                  <a:tcPr marL="68580" marR="68580" marT="0" marB="0"/>
                </a:tc>
                <a:extLst>
                  <a:ext uri="{0D108BD9-81ED-4DB2-BD59-A6C34878D82A}">
                    <a16:rowId xmlns:a16="http://schemas.microsoft.com/office/drawing/2014/main" val="2095583740"/>
                  </a:ext>
                </a:extLst>
              </a:tr>
              <a:tr h="370840">
                <a:tc>
                  <a:txBody>
                    <a:bodyPr/>
                    <a:lstStyle/>
                    <a:p>
                      <a:pPr algn="l">
                        <a:lnSpc>
                          <a:spcPct val="105000"/>
                        </a:lnSpc>
                      </a:pPr>
                      <a:r>
                        <a:rPr lang="fi-FI" sz="1500" dirty="0">
                          <a:effectLst/>
                          <a:latin typeface="+mn-lt"/>
                          <a:ea typeface="Freya"/>
                          <a:cs typeface="Calibri" panose="020F0502020204030204" pitchFamily="34" charset="0"/>
                        </a:rPr>
                        <a:t>Oppisopimuskoulutus (14 %)</a:t>
                      </a:r>
                    </a:p>
                  </a:txBody>
                  <a:tcPr marL="68580" marR="68580" marT="0" marB="0"/>
                </a:tc>
                <a:tc>
                  <a:txBody>
                    <a:bodyPr/>
                    <a:lstStyle/>
                    <a:p>
                      <a:pPr marL="0" marR="0" lvl="0" indent="0" algn="l" defTabSz="457200" rtl="0" eaLnBrk="1" fontAlgn="auto" latinLnBrk="0" hangingPunct="1">
                        <a:lnSpc>
                          <a:spcPct val="105000"/>
                        </a:lnSpc>
                        <a:spcBef>
                          <a:spcPts val="0"/>
                        </a:spcBef>
                        <a:spcAft>
                          <a:spcPts val="0"/>
                        </a:spcAft>
                        <a:buClrTx/>
                        <a:buSzTx/>
                        <a:buFontTx/>
                        <a:buNone/>
                        <a:tabLst/>
                        <a:defRPr/>
                      </a:pPr>
                      <a:r>
                        <a:rPr lang="fi-FI" sz="1500" dirty="0">
                          <a:effectLst/>
                          <a:latin typeface="+mn-lt"/>
                          <a:ea typeface="Freya"/>
                          <a:cs typeface="Calibri" panose="020F0502020204030204" pitchFamily="34" charset="0"/>
                        </a:rPr>
                        <a:t>Tutkintorakenteen kehittäminen kokonaisuutena sekä yhteisten ja päällekkäisten sisältöjen tunnistaminen (12 %)</a:t>
                      </a:r>
                    </a:p>
                    <a:p>
                      <a:pPr marL="0" marR="0" lvl="0" indent="0" algn="l" defTabSz="457200" rtl="0" eaLnBrk="1" fontAlgn="auto" latinLnBrk="0" hangingPunct="1">
                        <a:lnSpc>
                          <a:spcPct val="105000"/>
                        </a:lnSpc>
                        <a:spcBef>
                          <a:spcPts val="0"/>
                        </a:spcBef>
                        <a:spcAft>
                          <a:spcPts val="0"/>
                        </a:spcAft>
                        <a:buClrTx/>
                        <a:buSzTx/>
                        <a:buFontTx/>
                        <a:buNone/>
                        <a:tabLst/>
                        <a:defRPr/>
                      </a:pPr>
                      <a:endParaRPr lang="fi-FI" sz="1500" dirty="0">
                        <a:effectLst/>
                        <a:latin typeface="+mn-lt"/>
                        <a:ea typeface="Freya"/>
                        <a:cs typeface="Calibri" panose="020F0502020204030204" pitchFamily="34" charset="0"/>
                      </a:endParaRPr>
                    </a:p>
                  </a:txBody>
                  <a:tcPr marL="68580" marR="68580" marT="0" marB="0"/>
                </a:tc>
                <a:extLst>
                  <a:ext uri="{0D108BD9-81ED-4DB2-BD59-A6C34878D82A}">
                    <a16:rowId xmlns:a16="http://schemas.microsoft.com/office/drawing/2014/main" val="2275648896"/>
                  </a:ext>
                </a:extLst>
              </a:tr>
              <a:tr h="370840">
                <a:tc>
                  <a:txBody>
                    <a:bodyPr/>
                    <a:lstStyle/>
                    <a:p>
                      <a:pPr algn="l">
                        <a:lnSpc>
                          <a:spcPct val="105000"/>
                        </a:lnSpc>
                      </a:pPr>
                      <a:r>
                        <a:rPr lang="fi-FI" sz="1500" dirty="0">
                          <a:effectLst/>
                          <a:latin typeface="+mn-lt"/>
                          <a:ea typeface="Freya"/>
                          <a:cs typeface="Calibri" panose="020F0502020204030204" pitchFamily="34" charset="0"/>
                        </a:rPr>
                        <a:t>Paikalliset tutkinnon osat (7 %)</a:t>
                      </a:r>
                    </a:p>
                  </a:txBody>
                  <a:tcPr marL="68580" marR="68580" marT="0" marB="0"/>
                </a:tc>
                <a:tc>
                  <a:txBody>
                    <a:bodyPr/>
                    <a:lstStyle/>
                    <a:p>
                      <a:pPr marL="0" marR="0" lvl="0" indent="0" algn="l" defTabSz="457200" rtl="0" eaLnBrk="1" fontAlgn="auto" latinLnBrk="0" hangingPunct="1">
                        <a:lnSpc>
                          <a:spcPct val="105000"/>
                        </a:lnSpc>
                        <a:spcBef>
                          <a:spcPts val="0"/>
                        </a:spcBef>
                        <a:spcAft>
                          <a:spcPts val="0"/>
                        </a:spcAft>
                        <a:buClrTx/>
                        <a:buSzTx/>
                        <a:buFontTx/>
                        <a:buNone/>
                        <a:tabLst/>
                        <a:defRPr/>
                      </a:pPr>
                      <a:r>
                        <a:rPr lang="fi-FI" sz="1500" dirty="0">
                          <a:effectLst/>
                          <a:latin typeface="+mn-lt"/>
                          <a:ea typeface="Freya"/>
                          <a:cs typeface="Calibri" panose="020F0502020204030204" pitchFamily="34" charset="0"/>
                        </a:rPr>
                        <a:t>Työelämävastaavuuden kehittäminen (12 %)</a:t>
                      </a:r>
                    </a:p>
                    <a:p>
                      <a:pPr algn="l">
                        <a:lnSpc>
                          <a:spcPct val="105000"/>
                        </a:lnSpc>
                      </a:pPr>
                      <a:endParaRPr lang="fi-FI" sz="1500" dirty="0">
                        <a:effectLst/>
                        <a:latin typeface="+mn-lt"/>
                        <a:ea typeface="Freya"/>
                        <a:cs typeface="Calibri" panose="020F0502020204030204" pitchFamily="34" charset="0"/>
                      </a:endParaRPr>
                    </a:p>
                  </a:txBody>
                  <a:tcPr marL="68580" marR="68580" marT="0" marB="0"/>
                </a:tc>
                <a:extLst>
                  <a:ext uri="{0D108BD9-81ED-4DB2-BD59-A6C34878D82A}">
                    <a16:rowId xmlns:a16="http://schemas.microsoft.com/office/drawing/2014/main" val="1462823992"/>
                  </a:ext>
                </a:extLst>
              </a:tr>
              <a:tr h="370840">
                <a:tc>
                  <a:txBody>
                    <a:bodyPr/>
                    <a:lstStyle/>
                    <a:p>
                      <a:pPr algn="l">
                        <a:lnSpc>
                          <a:spcPct val="105000"/>
                        </a:lnSpc>
                      </a:pPr>
                      <a:r>
                        <a:rPr lang="fi-FI" sz="1500" dirty="0">
                          <a:effectLst/>
                          <a:latin typeface="+mn-lt"/>
                          <a:ea typeface="Freya"/>
                          <a:cs typeface="Calibri" panose="020F0502020204030204" pitchFamily="34" charset="0"/>
                        </a:rPr>
                        <a:t>Kolmiportainen tutkintorakenne (6 %)</a:t>
                      </a:r>
                    </a:p>
                  </a:txBody>
                  <a:tcPr marL="68580" marR="68580" marT="0" marB="0"/>
                </a:tc>
                <a:tc>
                  <a:txBody>
                    <a:bodyPr/>
                    <a:lstStyle/>
                    <a:p>
                      <a:pPr algn="l">
                        <a:lnSpc>
                          <a:spcPct val="105000"/>
                        </a:lnSpc>
                      </a:pPr>
                      <a:r>
                        <a:rPr lang="fi-FI" sz="1500" dirty="0">
                          <a:effectLst/>
                          <a:latin typeface="+mn-lt"/>
                          <a:ea typeface="Freya"/>
                          <a:cs typeface="Calibri" panose="020F0502020204030204" pitchFamily="34" charset="0"/>
                        </a:rPr>
                        <a:t>Valinnaisuuden lisääminen (11 %)</a:t>
                      </a:r>
                    </a:p>
                  </a:txBody>
                  <a:tcPr marL="68580" marR="68580" marT="0" marB="0"/>
                </a:tc>
                <a:extLst>
                  <a:ext uri="{0D108BD9-81ED-4DB2-BD59-A6C34878D82A}">
                    <a16:rowId xmlns:a16="http://schemas.microsoft.com/office/drawing/2014/main" val="949079916"/>
                  </a:ext>
                </a:extLst>
              </a:tr>
              <a:tr h="370840">
                <a:tc>
                  <a:txBody>
                    <a:bodyPr/>
                    <a:lstStyle/>
                    <a:p>
                      <a:pPr algn="l">
                        <a:lnSpc>
                          <a:spcPct val="105000"/>
                        </a:lnSpc>
                      </a:pPr>
                      <a:r>
                        <a:rPr lang="fi-FI" sz="1500" dirty="0">
                          <a:effectLst/>
                          <a:latin typeface="+mn-lt"/>
                          <a:ea typeface="Freya"/>
                          <a:cs typeface="Calibri" panose="020F0502020204030204" pitchFamily="34" charset="0"/>
                        </a:rPr>
                        <a:t>Tutkinnon osaa pienemmät osaamiskokonaisuudet (6 %)</a:t>
                      </a:r>
                    </a:p>
                  </a:txBody>
                  <a:tcPr marL="68580" marR="68580" marT="0" marB="0"/>
                </a:tc>
                <a:tc>
                  <a:txBody>
                    <a:bodyPr/>
                    <a:lstStyle/>
                    <a:p>
                      <a:pPr algn="l">
                        <a:lnSpc>
                          <a:spcPct val="105000"/>
                        </a:lnSpc>
                      </a:pPr>
                      <a:r>
                        <a:rPr lang="fi-FI" sz="1500" dirty="0">
                          <a:effectLst/>
                          <a:latin typeface="+mn-lt"/>
                          <a:ea typeface="Freya"/>
                          <a:cs typeface="Calibri" panose="020F0502020204030204" pitchFamily="34" charset="0"/>
                        </a:rPr>
                        <a:t>Tutkintojärjestelmän tunnettuuden lisääminen (9 %)</a:t>
                      </a:r>
                    </a:p>
                  </a:txBody>
                  <a:tcPr marL="68580" marR="68580" marT="0" marB="0"/>
                </a:tc>
                <a:extLst>
                  <a:ext uri="{0D108BD9-81ED-4DB2-BD59-A6C34878D82A}">
                    <a16:rowId xmlns:a16="http://schemas.microsoft.com/office/drawing/2014/main" val="1755698019"/>
                  </a:ext>
                </a:extLst>
              </a:tr>
              <a:tr h="370840">
                <a:tc>
                  <a:txBody>
                    <a:bodyPr/>
                    <a:lstStyle/>
                    <a:p>
                      <a:pPr algn="l">
                        <a:lnSpc>
                          <a:spcPct val="105000"/>
                        </a:lnSpc>
                      </a:pPr>
                      <a:r>
                        <a:rPr lang="fi-FI" sz="1500" dirty="0">
                          <a:effectLst/>
                          <a:latin typeface="+mn-lt"/>
                          <a:ea typeface="Freya"/>
                          <a:cs typeface="Calibri" panose="020F0502020204030204" pitchFamily="34" charset="0"/>
                        </a:rPr>
                        <a:t>Joustava mahdollisuus yhdistää työssäkäyntiä ja opiskelua (5 %)</a:t>
                      </a:r>
                    </a:p>
                  </a:txBody>
                  <a:tcPr marL="68580" marR="68580" marT="0" marB="0"/>
                </a:tc>
                <a:tc>
                  <a:txBody>
                    <a:bodyPr/>
                    <a:lstStyle/>
                    <a:p>
                      <a:pPr algn="l">
                        <a:lnSpc>
                          <a:spcPct val="105000"/>
                        </a:lnSpc>
                      </a:pPr>
                      <a:r>
                        <a:rPr lang="fi-FI" sz="1500" dirty="0">
                          <a:effectLst/>
                          <a:latin typeface="+mn-lt"/>
                          <a:ea typeface="Freya"/>
                          <a:cs typeface="Calibri" panose="020F0502020204030204" pitchFamily="34" charset="0"/>
                        </a:rPr>
                        <a:t>Yhteisten tutkinnon osien pakollisuuden haasteet (9 %)</a:t>
                      </a:r>
                    </a:p>
                  </a:txBody>
                  <a:tcPr marL="68580" marR="68580" marT="0" marB="0"/>
                </a:tc>
                <a:extLst>
                  <a:ext uri="{0D108BD9-81ED-4DB2-BD59-A6C34878D82A}">
                    <a16:rowId xmlns:a16="http://schemas.microsoft.com/office/drawing/2014/main" val="2722550121"/>
                  </a:ext>
                </a:extLst>
              </a:tr>
              <a:tr h="370840">
                <a:tc>
                  <a:txBody>
                    <a:bodyPr/>
                    <a:lstStyle/>
                    <a:p>
                      <a:pPr algn="l">
                        <a:lnSpc>
                          <a:spcPct val="105000"/>
                        </a:lnSpc>
                      </a:pPr>
                      <a:r>
                        <a:rPr lang="fi-FI" sz="1500" dirty="0">
                          <a:effectLst/>
                          <a:latin typeface="+mn-lt"/>
                          <a:ea typeface="Freya"/>
                          <a:cs typeface="Calibri" panose="020F0502020204030204" pitchFamily="34" charset="0"/>
                        </a:rPr>
                        <a:t>Henkilökohtaistaminen ja aiemman osaamisen huomiointi (4 %)</a:t>
                      </a:r>
                    </a:p>
                  </a:txBody>
                  <a:tcPr marL="68580" marR="68580" marT="0" marB="0"/>
                </a:tc>
                <a:tc>
                  <a:txBody>
                    <a:bodyPr/>
                    <a:lstStyle/>
                    <a:p>
                      <a:pPr algn="l">
                        <a:lnSpc>
                          <a:spcPct val="105000"/>
                        </a:lnSpc>
                      </a:pPr>
                      <a:r>
                        <a:rPr lang="fi-FI" sz="1500" dirty="0">
                          <a:effectLst/>
                          <a:latin typeface="+mn-lt"/>
                          <a:ea typeface="Freya"/>
                          <a:cs typeface="Calibri" panose="020F0502020204030204" pitchFamily="34" charset="0"/>
                        </a:rPr>
                        <a:t>Tutkintojen perusteiden kehittäminen ja selkeyttäminen (7 %)</a:t>
                      </a:r>
                    </a:p>
                  </a:txBody>
                  <a:tcPr marL="68580" marR="68580" marT="0" marB="0"/>
                </a:tc>
                <a:extLst>
                  <a:ext uri="{0D108BD9-81ED-4DB2-BD59-A6C34878D82A}">
                    <a16:rowId xmlns:a16="http://schemas.microsoft.com/office/drawing/2014/main" val="3318247612"/>
                  </a:ext>
                </a:extLst>
              </a:tr>
              <a:tr h="370840">
                <a:tc>
                  <a:txBody>
                    <a:bodyPr/>
                    <a:lstStyle/>
                    <a:p>
                      <a:pPr algn="l">
                        <a:lnSpc>
                          <a:spcPct val="105000"/>
                        </a:lnSpc>
                      </a:pPr>
                      <a:r>
                        <a:rPr lang="fi-FI" sz="1500" dirty="0">
                          <a:effectLst/>
                          <a:latin typeface="+mn-lt"/>
                          <a:ea typeface="Freya"/>
                          <a:cs typeface="Calibri" panose="020F0502020204030204" pitchFamily="34" charset="0"/>
                        </a:rPr>
                        <a:t>Jatkuva haku (3 %)</a:t>
                      </a:r>
                    </a:p>
                  </a:txBody>
                  <a:tcPr marL="68580" marR="68580" marT="0" marB="0"/>
                </a:tc>
                <a:tc>
                  <a:txBody>
                    <a:bodyPr/>
                    <a:lstStyle/>
                    <a:p>
                      <a:pPr algn="l">
                        <a:lnSpc>
                          <a:spcPct val="105000"/>
                        </a:lnSpc>
                      </a:pPr>
                      <a:r>
                        <a:rPr lang="fi-FI" sz="1500" dirty="0">
                          <a:effectLst/>
                          <a:latin typeface="+mn-lt"/>
                          <a:ea typeface="Freya"/>
                          <a:cs typeface="Calibri" panose="020F0502020204030204" pitchFamily="34" charset="0"/>
                        </a:rPr>
                        <a:t>Tutkinnon osaa pienempien osaamiskokonaisuuksien </a:t>
                      </a:r>
                    </a:p>
                    <a:p>
                      <a:pPr algn="l">
                        <a:lnSpc>
                          <a:spcPct val="105000"/>
                        </a:lnSpc>
                      </a:pPr>
                      <a:r>
                        <a:rPr lang="fi-FI" sz="1500" dirty="0">
                          <a:effectLst/>
                          <a:latin typeface="+mn-lt"/>
                          <a:ea typeface="Freya"/>
                          <a:cs typeface="Calibri" panose="020F0502020204030204" pitchFamily="34" charset="0"/>
                        </a:rPr>
                        <a:t>kehittäminen (5 %)</a:t>
                      </a:r>
                    </a:p>
                  </a:txBody>
                  <a:tcPr marL="68580" marR="68580" marT="0" marB="0"/>
                </a:tc>
                <a:extLst>
                  <a:ext uri="{0D108BD9-81ED-4DB2-BD59-A6C34878D82A}">
                    <a16:rowId xmlns:a16="http://schemas.microsoft.com/office/drawing/2014/main" val="3263498445"/>
                  </a:ext>
                </a:extLst>
              </a:tr>
            </a:tbl>
          </a:graphicData>
        </a:graphic>
      </p:graphicFrame>
    </p:spTree>
    <p:extLst>
      <p:ext uri="{BB962C8B-B14F-4D97-AF65-F5344CB8AC3E}">
        <p14:creationId xmlns:p14="http://schemas.microsoft.com/office/powerpoint/2010/main" val="2434661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5EADBA-0010-4CF8-2CBF-41D13E3F0411}"/>
              </a:ext>
            </a:extLst>
          </p:cNvPr>
          <p:cNvSpPr>
            <a:spLocks noGrp="1"/>
          </p:cNvSpPr>
          <p:nvPr>
            <p:ph type="ctrTitle"/>
          </p:nvPr>
        </p:nvSpPr>
        <p:spPr>
          <a:xfrm>
            <a:off x="240030" y="212252"/>
            <a:ext cx="11818620" cy="1195798"/>
          </a:xfrm>
        </p:spPr>
        <p:txBody>
          <a:bodyPr/>
          <a:lstStyle/>
          <a:p>
            <a:r>
              <a:rPr lang="fi-FI" sz="3000" dirty="0">
                <a:solidFill>
                  <a:srgbClr val="378DC4"/>
                </a:solidFill>
              </a:rPr>
              <a:t>Työpaikkakyselyn (2022-2023) vastausjakaumat väittämään:</a:t>
            </a:r>
            <a:br>
              <a:rPr lang="fi-FI" sz="3000" dirty="0">
                <a:solidFill>
                  <a:srgbClr val="378DC4"/>
                </a:solidFill>
              </a:rPr>
            </a:br>
            <a:r>
              <a:rPr lang="fi-FI" sz="3000" i="1" dirty="0">
                <a:solidFill>
                  <a:srgbClr val="378DC4"/>
                </a:solidFill>
              </a:rPr>
              <a:t>”Oppilaitoksen tarjoamien tutkinnon osien sisältö vastaa alamme osaamistarpeita” </a:t>
            </a:r>
            <a:r>
              <a:rPr lang="fi-FI" sz="2200" dirty="0">
                <a:solidFill>
                  <a:srgbClr val="378DC4"/>
                </a:solidFill>
              </a:rPr>
              <a:t>(Vipunen) </a:t>
            </a:r>
          </a:p>
        </p:txBody>
      </p:sp>
      <p:sp>
        <p:nvSpPr>
          <p:cNvPr id="4" name="Päivämäärän paikkamerkki 3">
            <a:extLst>
              <a:ext uri="{FF2B5EF4-FFF2-40B4-BE49-F238E27FC236}">
                <a16:creationId xmlns:a16="http://schemas.microsoft.com/office/drawing/2014/main" id="{CBC22012-C4E4-ABE5-BBDE-779B0E2417ED}"/>
              </a:ext>
            </a:extLst>
          </p:cNvPr>
          <p:cNvSpPr>
            <a:spLocks noGrp="1"/>
          </p:cNvSpPr>
          <p:nvPr>
            <p:ph type="dt" sz="half" idx="15"/>
          </p:nvPr>
        </p:nvSpPr>
        <p:spPr/>
        <p:txBody>
          <a:bodyPr/>
          <a:lstStyle/>
          <a:p>
            <a:pPr>
              <a:defRPr/>
            </a:pPr>
            <a:fld id="{894D85A3-5928-4FA8-B074-1A44C471BF7F}" type="datetime1">
              <a:rPr lang="fi-FI" smtClean="0"/>
              <a:t>13.2.2024</a:t>
            </a:fld>
            <a:endParaRPr lang="fi-FI"/>
          </a:p>
        </p:txBody>
      </p:sp>
      <p:sp>
        <p:nvSpPr>
          <p:cNvPr id="5" name="Dian numeron paikkamerkki 4">
            <a:extLst>
              <a:ext uri="{FF2B5EF4-FFF2-40B4-BE49-F238E27FC236}">
                <a16:creationId xmlns:a16="http://schemas.microsoft.com/office/drawing/2014/main" id="{203189D3-FD49-1992-5352-65B6DFA490EE}"/>
              </a:ext>
            </a:extLst>
          </p:cNvPr>
          <p:cNvSpPr>
            <a:spLocks noGrp="1"/>
          </p:cNvSpPr>
          <p:nvPr>
            <p:ph type="sldNum" sz="quarter" idx="17"/>
          </p:nvPr>
        </p:nvSpPr>
        <p:spPr/>
        <p:txBody>
          <a:bodyPr/>
          <a:lstStyle/>
          <a:p>
            <a:pPr>
              <a:defRPr/>
            </a:pPr>
            <a:fld id="{1C07628F-9402-FB47-93B5-FC3C3BFEEBE0}" type="slidenum">
              <a:rPr lang="fi-FI" smtClean="0"/>
              <a:pPr>
                <a:defRPr/>
              </a:pPr>
              <a:t>27</a:t>
            </a:fld>
            <a:endParaRPr lang="fi-FI"/>
          </a:p>
        </p:txBody>
      </p:sp>
      <p:pic>
        <p:nvPicPr>
          <p:cNvPr id="9" name="Kuva 8">
            <a:extLst>
              <a:ext uri="{FF2B5EF4-FFF2-40B4-BE49-F238E27FC236}">
                <a16:creationId xmlns:a16="http://schemas.microsoft.com/office/drawing/2014/main" id="{A234BBAE-0F7B-1672-41B7-D7EEF900FC33}"/>
              </a:ext>
            </a:extLst>
          </p:cNvPr>
          <p:cNvPicPr>
            <a:picLocks noChangeAspect="1"/>
          </p:cNvPicPr>
          <p:nvPr/>
        </p:nvPicPr>
        <p:blipFill>
          <a:blip r:embed="rId2"/>
          <a:stretch>
            <a:fillRect/>
          </a:stretch>
        </p:blipFill>
        <p:spPr>
          <a:xfrm>
            <a:off x="671804" y="1556162"/>
            <a:ext cx="10741263" cy="4232642"/>
          </a:xfrm>
          <a:prstGeom prst="rect">
            <a:avLst/>
          </a:prstGeom>
        </p:spPr>
      </p:pic>
    </p:spTree>
    <p:extLst>
      <p:ext uri="{BB962C8B-B14F-4D97-AF65-F5344CB8AC3E}">
        <p14:creationId xmlns:p14="http://schemas.microsoft.com/office/powerpoint/2010/main" val="1912564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D3C60-B2DF-016B-2208-A3DF1930964F}"/>
              </a:ext>
            </a:extLst>
          </p:cNvPr>
          <p:cNvSpPr>
            <a:spLocks noGrp="1"/>
          </p:cNvSpPr>
          <p:nvPr>
            <p:ph type="ctrTitle"/>
          </p:nvPr>
        </p:nvSpPr>
        <p:spPr>
          <a:xfrm>
            <a:off x="315348" y="171338"/>
            <a:ext cx="10729383" cy="661489"/>
          </a:xfrm>
        </p:spPr>
        <p:txBody>
          <a:bodyPr/>
          <a:lstStyle/>
          <a:p>
            <a:r>
              <a:rPr lang="fi-FI" dirty="0">
                <a:solidFill>
                  <a:srgbClr val="378DC4"/>
                </a:solidFill>
              </a:rPr>
              <a:t>Paikalliset tutkinnon osat ja niiden suoritukset</a:t>
            </a:r>
          </a:p>
        </p:txBody>
      </p:sp>
      <p:sp>
        <p:nvSpPr>
          <p:cNvPr id="4" name="Päivämäärän paikkamerkki 3">
            <a:extLst>
              <a:ext uri="{FF2B5EF4-FFF2-40B4-BE49-F238E27FC236}">
                <a16:creationId xmlns:a16="http://schemas.microsoft.com/office/drawing/2014/main" id="{3D2F0607-8359-7373-8372-CB6A485D8D46}"/>
              </a:ext>
            </a:extLst>
          </p:cNvPr>
          <p:cNvSpPr>
            <a:spLocks noGrp="1"/>
          </p:cNvSpPr>
          <p:nvPr>
            <p:ph type="dt" sz="half" idx="15"/>
          </p:nvPr>
        </p:nvSpPr>
        <p:spPr/>
        <p:txBody>
          <a:bodyPr/>
          <a:lstStyle/>
          <a:p>
            <a:pPr>
              <a:defRPr/>
            </a:pPr>
            <a:fld id="{894D85A3-5928-4FA8-B074-1A44C471BF7F}" type="datetime1">
              <a:rPr lang="fi-FI" smtClean="0"/>
              <a:t>13.2.2024</a:t>
            </a:fld>
            <a:endParaRPr lang="fi-FI"/>
          </a:p>
        </p:txBody>
      </p:sp>
      <p:sp>
        <p:nvSpPr>
          <p:cNvPr id="5" name="Dian numeron paikkamerkki 4">
            <a:extLst>
              <a:ext uri="{FF2B5EF4-FFF2-40B4-BE49-F238E27FC236}">
                <a16:creationId xmlns:a16="http://schemas.microsoft.com/office/drawing/2014/main" id="{1BDD4005-40E1-80F7-07CF-457AC237554D}"/>
              </a:ext>
            </a:extLst>
          </p:cNvPr>
          <p:cNvSpPr>
            <a:spLocks noGrp="1"/>
          </p:cNvSpPr>
          <p:nvPr>
            <p:ph type="sldNum" sz="quarter" idx="17"/>
          </p:nvPr>
        </p:nvSpPr>
        <p:spPr/>
        <p:txBody>
          <a:bodyPr/>
          <a:lstStyle/>
          <a:p>
            <a:pPr>
              <a:defRPr/>
            </a:pPr>
            <a:fld id="{1C07628F-9402-FB47-93B5-FC3C3BFEEBE0}" type="slidenum">
              <a:rPr lang="fi-FI" smtClean="0"/>
              <a:pPr>
                <a:defRPr/>
              </a:pPr>
              <a:t>28</a:t>
            </a:fld>
            <a:endParaRPr lang="fi-FI"/>
          </a:p>
        </p:txBody>
      </p:sp>
      <p:sp>
        <p:nvSpPr>
          <p:cNvPr id="7" name="Rectangle 1">
            <a:extLst>
              <a:ext uri="{FF2B5EF4-FFF2-40B4-BE49-F238E27FC236}">
                <a16:creationId xmlns:a16="http://schemas.microsoft.com/office/drawing/2014/main" id="{04D22C1B-6C47-2888-7192-0E0D518BFB93}"/>
              </a:ext>
            </a:extLst>
          </p:cNvPr>
          <p:cNvSpPr>
            <a:spLocks noChangeArrowheads="1"/>
          </p:cNvSpPr>
          <p:nvPr/>
        </p:nvSpPr>
        <p:spPr bwMode="auto">
          <a:xfrm>
            <a:off x="3984625" y="33321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1800" b="0" i="0" u="none" strike="noStrike" cap="none" normalizeH="0" baseline="0">
                <a:ln>
                  <a:noFill/>
                </a:ln>
                <a:solidFill>
                  <a:schemeClr val="tx1"/>
                </a:solidFill>
                <a:effectLst/>
                <a:latin typeface="Arial" panose="020B0604020202020204" pitchFamily="34" charset="0"/>
              </a:rPr>
            </a:br>
            <a:endParaRPr kumimoji="0" lang="fi-FI" altLang="fi-FI" sz="1800" b="0" i="0" u="none" strike="noStrike" cap="none" normalizeH="0" baseline="0">
              <a:ln>
                <a:noFill/>
              </a:ln>
              <a:solidFill>
                <a:schemeClr val="tx1"/>
              </a:solidFill>
              <a:effectLst/>
              <a:latin typeface="Arial" panose="020B0604020202020204" pitchFamily="34" charset="0"/>
            </a:endParaRPr>
          </a:p>
        </p:txBody>
      </p:sp>
      <p:sp>
        <p:nvSpPr>
          <p:cNvPr id="11" name="Tekstiruutu 10">
            <a:extLst>
              <a:ext uri="{FF2B5EF4-FFF2-40B4-BE49-F238E27FC236}">
                <a16:creationId xmlns:a16="http://schemas.microsoft.com/office/drawing/2014/main" id="{F52E5461-DF25-48A8-9087-05FAE0F575CB}"/>
              </a:ext>
            </a:extLst>
          </p:cNvPr>
          <p:cNvSpPr txBox="1"/>
          <p:nvPr/>
        </p:nvSpPr>
        <p:spPr>
          <a:xfrm>
            <a:off x="154240" y="789423"/>
            <a:ext cx="6227509" cy="553998"/>
          </a:xfrm>
          <a:prstGeom prst="rect">
            <a:avLst/>
          </a:prstGeom>
          <a:noFill/>
        </p:spPr>
        <p:txBody>
          <a:bodyPr wrap="square">
            <a:spAutoFit/>
          </a:bodyPr>
          <a:lstStyle/>
          <a:p>
            <a:r>
              <a:rPr lang="fi-FI" sz="1500" b="1" dirty="0">
                <a:effectLst/>
                <a:latin typeface="+mn-lt"/>
                <a:ea typeface="Freya"/>
              </a:rPr>
              <a:t>Paikallisten tutkinnon osien suoritusten määrä eri vuosina tutkintotyypeittäin 1.1.2020–31.7.2023 (Lähde: Koski-tietovaranto</a:t>
            </a:r>
            <a:r>
              <a:rPr lang="fi-FI" sz="1400" b="1" dirty="0">
                <a:effectLst/>
                <a:latin typeface="+mn-lt"/>
                <a:ea typeface="Freya"/>
              </a:rPr>
              <a:t>)</a:t>
            </a:r>
            <a:endParaRPr lang="fi-FI" sz="1400" dirty="0">
              <a:latin typeface="+mn-lt"/>
            </a:endParaRPr>
          </a:p>
        </p:txBody>
      </p:sp>
      <p:graphicFrame>
        <p:nvGraphicFramePr>
          <p:cNvPr id="12" name="Taulukko 11">
            <a:extLst>
              <a:ext uri="{FF2B5EF4-FFF2-40B4-BE49-F238E27FC236}">
                <a16:creationId xmlns:a16="http://schemas.microsoft.com/office/drawing/2014/main" id="{58E0499B-B5F7-2A4A-D894-97D61535147E}"/>
              </a:ext>
            </a:extLst>
          </p:cNvPr>
          <p:cNvGraphicFramePr>
            <a:graphicFrameLocks noGrp="1"/>
          </p:cNvGraphicFramePr>
          <p:nvPr>
            <p:extLst>
              <p:ext uri="{D42A27DB-BD31-4B8C-83A1-F6EECF244321}">
                <p14:modId xmlns:p14="http://schemas.microsoft.com/office/powerpoint/2010/main" val="1423108634"/>
              </p:ext>
            </p:extLst>
          </p:nvPr>
        </p:nvGraphicFramePr>
        <p:xfrm>
          <a:off x="6381749" y="1978959"/>
          <a:ext cx="3957320" cy="1622236"/>
        </p:xfrm>
        <a:graphic>
          <a:graphicData uri="http://schemas.openxmlformats.org/drawingml/2006/table">
            <a:tbl>
              <a:tblPr firstRow="1" firstCol="1" bandRow="1">
                <a:tableStyleId>{5C22544A-7EE6-4342-B048-85BDC9FD1C3A}</a:tableStyleId>
              </a:tblPr>
              <a:tblGrid>
                <a:gridCol w="2357236">
                  <a:extLst>
                    <a:ext uri="{9D8B030D-6E8A-4147-A177-3AD203B41FA5}">
                      <a16:colId xmlns:a16="http://schemas.microsoft.com/office/drawing/2014/main" val="4264698128"/>
                    </a:ext>
                  </a:extLst>
                </a:gridCol>
                <a:gridCol w="833640">
                  <a:extLst>
                    <a:ext uri="{9D8B030D-6E8A-4147-A177-3AD203B41FA5}">
                      <a16:colId xmlns:a16="http://schemas.microsoft.com/office/drawing/2014/main" val="2957634605"/>
                    </a:ext>
                  </a:extLst>
                </a:gridCol>
                <a:gridCol w="766444">
                  <a:extLst>
                    <a:ext uri="{9D8B030D-6E8A-4147-A177-3AD203B41FA5}">
                      <a16:colId xmlns:a16="http://schemas.microsoft.com/office/drawing/2014/main" val="1583077815"/>
                    </a:ext>
                  </a:extLst>
                </a:gridCol>
              </a:tblGrid>
              <a:tr h="0">
                <a:tc>
                  <a:txBody>
                    <a:bodyPr/>
                    <a:lstStyle/>
                    <a:p>
                      <a:pPr algn="l">
                        <a:lnSpc>
                          <a:spcPct val="105000"/>
                        </a:lnSpc>
                      </a:pPr>
                      <a:r>
                        <a:rPr lang="fi-FI" sz="1800" dirty="0">
                          <a:effectLst/>
                          <a:latin typeface="Arial Narrow" panose="020B0606020202030204" pitchFamily="34" charset="0"/>
                        </a:rPr>
                        <a:t>Paikallisten tutkinnon osien määrä </a:t>
                      </a:r>
                      <a:endParaRPr lang="fi-FI" sz="1800" dirty="0">
                        <a:effectLst/>
                        <a:latin typeface="Arial Narrow" panose="020B0606020202030204" pitchFamily="34" charset="0"/>
                        <a:ea typeface="Freya"/>
                        <a:cs typeface="Calibri" panose="020F0502020204030204" pitchFamily="34" charset="0"/>
                      </a:endParaRPr>
                    </a:p>
                  </a:txBody>
                  <a:tcPr marL="68580" marR="68580" marT="0" marB="0"/>
                </a:tc>
                <a:tc>
                  <a:txBody>
                    <a:bodyPr/>
                    <a:lstStyle/>
                    <a:p>
                      <a:pPr algn="ctr">
                        <a:lnSpc>
                          <a:spcPct val="105000"/>
                        </a:lnSpc>
                      </a:pPr>
                      <a:r>
                        <a:rPr lang="fi-FI" sz="1800" dirty="0">
                          <a:effectLst/>
                          <a:latin typeface="Arial Narrow" panose="020B0606020202030204" pitchFamily="34" charset="0"/>
                        </a:rPr>
                        <a:t>n</a:t>
                      </a:r>
                      <a:endParaRPr lang="fi-FI" sz="1800" dirty="0">
                        <a:effectLst/>
                        <a:latin typeface="Arial Narrow" panose="020B0606020202030204" pitchFamily="34" charset="0"/>
                        <a:ea typeface="Freya"/>
                        <a:cs typeface="Calibri" panose="020F0502020204030204" pitchFamily="34" charset="0"/>
                      </a:endParaRPr>
                    </a:p>
                  </a:txBody>
                  <a:tcPr marL="68580" marR="68580" marT="0" marB="0"/>
                </a:tc>
                <a:tc>
                  <a:txBody>
                    <a:bodyPr/>
                    <a:lstStyle/>
                    <a:p>
                      <a:pPr algn="ctr">
                        <a:lnSpc>
                          <a:spcPct val="105000"/>
                        </a:lnSpc>
                      </a:pPr>
                      <a:r>
                        <a:rPr lang="fi-FI" sz="1800">
                          <a:effectLst/>
                          <a:latin typeface="Arial Narrow" panose="020B0606020202030204" pitchFamily="34" charset="0"/>
                        </a:rPr>
                        <a:t>%</a:t>
                      </a:r>
                      <a:endParaRPr lang="fi-FI" sz="1800">
                        <a:effectLst/>
                        <a:latin typeface="Arial Narrow" panose="020B0606020202030204" pitchFamily="34" charset="0"/>
                        <a:ea typeface="Freya"/>
                        <a:cs typeface="Calibri" panose="020F0502020204030204" pitchFamily="34" charset="0"/>
                      </a:endParaRPr>
                    </a:p>
                  </a:txBody>
                  <a:tcPr marL="68580" marR="68580" marT="0" marB="0"/>
                </a:tc>
                <a:extLst>
                  <a:ext uri="{0D108BD9-81ED-4DB2-BD59-A6C34878D82A}">
                    <a16:rowId xmlns:a16="http://schemas.microsoft.com/office/drawing/2014/main" val="3707230164"/>
                  </a:ext>
                </a:extLst>
              </a:tr>
              <a:tr h="0">
                <a:tc>
                  <a:txBody>
                    <a:bodyPr/>
                    <a:lstStyle/>
                    <a:p>
                      <a:pPr algn="just">
                        <a:lnSpc>
                          <a:spcPct val="105000"/>
                        </a:lnSpc>
                      </a:pPr>
                      <a:r>
                        <a:rPr lang="fi-FI" sz="1800" b="1" dirty="0">
                          <a:effectLst/>
                          <a:latin typeface="Arial Narrow" panose="020B0606020202030204" pitchFamily="34" charset="0"/>
                        </a:rPr>
                        <a:t>Alle 10</a:t>
                      </a:r>
                      <a:endParaRPr lang="fi-FI" sz="1800" b="1" dirty="0">
                        <a:effectLst/>
                        <a:latin typeface="Arial Narrow" panose="020B0606020202030204" pitchFamily="34" charset="0"/>
                        <a:ea typeface="Freya"/>
                        <a:cs typeface="Calibri" panose="020F0502020204030204" pitchFamily="34" charset="0"/>
                      </a:endParaRPr>
                    </a:p>
                  </a:txBody>
                  <a:tcPr marL="68580" marR="68580" marT="0" marB="0"/>
                </a:tc>
                <a:tc>
                  <a:txBody>
                    <a:bodyPr/>
                    <a:lstStyle/>
                    <a:p>
                      <a:pPr algn="ctr">
                        <a:lnSpc>
                          <a:spcPct val="105000"/>
                        </a:lnSpc>
                      </a:pPr>
                      <a:r>
                        <a:rPr lang="fi-FI" sz="1800" dirty="0">
                          <a:effectLst/>
                          <a:latin typeface="Arial Narrow" panose="020B0606020202030204" pitchFamily="34" charset="0"/>
                        </a:rPr>
                        <a:t>27</a:t>
                      </a:r>
                      <a:endParaRPr lang="fi-FI" sz="1800" dirty="0">
                        <a:effectLst/>
                        <a:latin typeface="Arial Narrow" panose="020B0606020202030204" pitchFamily="34" charset="0"/>
                        <a:ea typeface="Freya"/>
                        <a:cs typeface="Calibri" panose="020F0502020204030204" pitchFamily="34" charset="0"/>
                      </a:endParaRPr>
                    </a:p>
                  </a:txBody>
                  <a:tcPr marL="68580" marR="68580" marT="0" marB="0"/>
                </a:tc>
                <a:tc>
                  <a:txBody>
                    <a:bodyPr/>
                    <a:lstStyle/>
                    <a:p>
                      <a:pPr algn="ctr">
                        <a:lnSpc>
                          <a:spcPct val="105000"/>
                        </a:lnSpc>
                      </a:pPr>
                      <a:r>
                        <a:rPr lang="fi-FI" sz="1800" dirty="0">
                          <a:effectLst/>
                          <a:latin typeface="Arial Narrow" panose="020B0606020202030204" pitchFamily="34" charset="0"/>
                        </a:rPr>
                        <a:t>54</a:t>
                      </a:r>
                      <a:endParaRPr lang="fi-FI" sz="1800" dirty="0">
                        <a:effectLst/>
                        <a:latin typeface="Arial Narrow" panose="020B0606020202030204" pitchFamily="34" charset="0"/>
                        <a:ea typeface="Freya"/>
                        <a:cs typeface="Calibri" panose="020F0502020204030204" pitchFamily="34" charset="0"/>
                      </a:endParaRPr>
                    </a:p>
                  </a:txBody>
                  <a:tcPr marL="68580" marR="68580" marT="0" marB="0"/>
                </a:tc>
                <a:extLst>
                  <a:ext uri="{0D108BD9-81ED-4DB2-BD59-A6C34878D82A}">
                    <a16:rowId xmlns:a16="http://schemas.microsoft.com/office/drawing/2014/main" val="1066300751"/>
                  </a:ext>
                </a:extLst>
              </a:tr>
              <a:tr h="0">
                <a:tc>
                  <a:txBody>
                    <a:bodyPr/>
                    <a:lstStyle/>
                    <a:p>
                      <a:pPr algn="just">
                        <a:lnSpc>
                          <a:spcPct val="105000"/>
                        </a:lnSpc>
                      </a:pPr>
                      <a:r>
                        <a:rPr lang="fi-FI" sz="1800" b="1" dirty="0">
                          <a:effectLst/>
                          <a:latin typeface="Arial Narrow" panose="020B0606020202030204" pitchFamily="34" charset="0"/>
                        </a:rPr>
                        <a:t>10–20</a:t>
                      </a:r>
                      <a:endParaRPr lang="fi-FI" sz="1800" b="1" dirty="0">
                        <a:effectLst/>
                        <a:latin typeface="Arial Narrow" panose="020B0606020202030204" pitchFamily="34" charset="0"/>
                        <a:ea typeface="Freya"/>
                        <a:cs typeface="Calibri" panose="020F0502020204030204" pitchFamily="34" charset="0"/>
                      </a:endParaRPr>
                    </a:p>
                  </a:txBody>
                  <a:tcPr marL="68580" marR="68580" marT="0" marB="0"/>
                </a:tc>
                <a:tc>
                  <a:txBody>
                    <a:bodyPr/>
                    <a:lstStyle/>
                    <a:p>
                      <a:pPr algn="ctr">
                        <a:lnSpc>
                          <a:spcPct val="105000"/>
                        </a:lnSpc>
                      </a:pPr>
                      <a:r>
                        <a:rPr lang="fi-FI" sz="1800">
                          <a:effectLst/>
                          <a:latin typeface="Arial Narrow" panose="020B0606020202030204" pitchFamily="34" charset="0"/>
                        </a:rPr>
                        <a:t>10</a:t>
                      </a:r>
                      <a:endParaRPr lang="fi-FI" sz="1800">
                        <a:effectLst/>
                        <a:latin typeface="Arial Narrow" panose="020B0606020202030204" pitchFamily="34" charset="0"/>
                        <a:ea typeface="Freya"/>
                        <a:cs typeface="Calibri" panose="020F0502020204030204" pitchFamily="34" charset="0"/>
                      </a:endParaRPr>
                    </a:p>
                  </a:txBody>
                  <a:tcPr marL="68580" marR="68580" marT="0" marB="0"/>
                </a:tc>
                <a:tc>
                  <a:txBody>
                    <a:bodyPr/>
                    <a:lstStyle/>
                    <a:p>
                      <a:pPr algn="ctr">
                        <a:lnSpc>
                          <a:spcPct val="105000"/>
                        </a:lnSpc>
                      </a:pPr>
                      <a:r>
                        <a:rPr lang="fi-FI" sz="1800">
                          <a:effectLst/>
                          <a:latin typeface="Arial Narrow" panose="020B0606020202030204" pitchFamily="34" charset="0"/>
                        </a:rPr>
                        <a:t>20</a:t>
                      </a:r>
                      <a:endParaRPr lang="fi-FI" sz="1800">
                        <a:effectLst/>
                        <a:latin typeface="Arial Narrow" panose="020B0606020202030204" pitchFamily="34" charset="0"/>
                        <a:ea typeface="Freya"/>
                        <a:cs typeface="Calibri" panose="020F0502020204030204" pitchFamily="34" charset="0"/>
                      </a:endParaRPr>
                    </a:p>
                  </a:txBody>
                  <a:tcPr marL="68580" marR="68580" marT="0" marB="0"/>
                </a:tc>
                <a:extLst>
                  <a:ext uri="{0D108BD9-81ED-4DB2-BD59-A6C34878D82A}">
                    <a16:rowId xmlns:a16="http://schemas.microsoft.com/office/drawing/2014/main" val="2373935108"/>
                  </a:ext>
                </a:extLst>
              </a:tr>
              <a:tr h="0">
                <a:tc>
                  <a:txBody>
                    <a:bodyPr/>
                    <a:lstStyle/>
                    <a:p>
                      <a:pPr algn="just">
                        <a:lnSpc>
                          <a:spcPct val="105000"/>
                        </a:lnSpc>
                      </a:pPr>
                      <a:r>
                        <a:rPr lang="fi-FI" sz="1800" b="1" dirty="0">
                          <a:effectLst/>
                          <a:latin typeface="Arial Narrow" panose="020B0606020202030204" pitchFamily="34" charset="0"/>
                        </a:rPr>
                        <a:t>yli 20</a:t>
                      </a:r>
                      <a:endParaRPr lang="fi-FI" sz="1800" b="1" dirty="0">
                        <a:effectLst/>
                        <a:latin typeface="Arial Narrow" panose="020B0606020202030204" pitchFamily="34" charset="0"/>
                        <a:ea typeface="Freya"/>
                        <a:cs typeface="Calibri" panose="020F0502020204030204" pitchFamily="34" charset="0"/>
                      </a:endParaRPr>
                    </a:p>
                  </a:txBody>
                  <a:tcPr marL="68580" marR="68580" marT="0" marB="0"/>
                </a:tc>
                <a:tc>
                  <a:txBody>
                    <a:bodyPr/>
                    <a:lstStyle/>
                    <a:p>
                      <a:pPr algn="ctr">
                        <a:lnSpc>
                          <a:spcPct val="105000"/>
                        </a:lnSpc>
                      </a:pPr>
                      <a:r>
                        <a:rPr lang="fi-FI" sz="1800">
                          <a:effectLst/>
                          <a:latin typeface="Arial Narrow" panose="020B0606020202030204" pitchFamily="34" charset="0"/>
                        </a:rPr>
                        <a:t>13</a:t>
                      </a:r>
                      <a:endParaRPr lang="fi-FI" sz="1800">
                        <a:effectLst/>
                        <a:latin typeface="Arial Narrow" panose="020B0606020202030204" pitchFamily="34" charset="0"/>
                        <a:ea typeface="Freya"/>
                        <a:cs typeface="Calibri" panose="020F0502020204030204" pitchFamily="34" charset="0"/>
                      </a:endParaRPr>
                    </a:p>
                  </a:txBody>
                  <a:tcPr marL="68580" marR="68580" marT="0" marB="0"/>
                </a:tc>
                <a:tc>
                  <a:txBody>
                    <a:bodyPr/>
                    <a:lstStyle/>
                    <a:p>
                      <a:pPr algn="ctr">
                        <a:lnSpc>
                          <a:spcPct val="105000"/>
                        </a:lnSpc>
                      </a:pPr>
                      <a:r>
                        <a:rPr lang="fi-FI" sz="1800">
                          <a:effectLst/>
                          <a:latin typeface="Arial Narrow" panose="020B0606020202030204" pitchFamily="34" charset="0"/>
                        </a:rPr>
                        <a:t>26</a:t>
                      </a:r>
                      <a:endParaRPr lang="fi-FI" sz="1800">
                        <a:effectLst/>
                        <a:latin typeface="Arial Narrow" panose="020B0606020202030204" pitchFamily="34" charset="0"/>
                        <a:ea typeface="Freya"/>
                        <a:cs typeface="Calibri" panose="020F0502020204030204" pitchFamily="34" charset="0"/>
                      </a:endParaRPr>
                    </a:p>
                  </a:txBody>
                  <a:tcPr marL="68580" marR="68580" marT="0" marB="0"/>
                </a:tc>
                <a:extLst>
                  <a:ext uri="{0D108BD9-81ED-4DB2-BD59-A6C34878D82A}">
                    <a16:rowId xmlns:a16="http://schemas.microsoft.com/office/drawing/2014/main" val="2224916560"/>
                  </a:ext>
                </a:extLst>
              </a:tr>
              <a:tr h="0">
                <a:tc>
                  <a:txBody>
                    <a:bodyPr/>
                    <a:lstStyle/>
                    <a:p>
                      <a:pPr algn="just">
                        <a:lnSpc>
                          <a:spcPct val="105000"/>
                        </a:lnSpc>
                      </a:pPr>
                      <a:r>
                        <a:rPr lang="fi-FI" sz="1800" dirty="0">
                          <a:effectLst/>
                          <a:latin typeface="Arial Narrow" panose="020B0606020202030204" pitchFamily="34" charset="0"/>
                        </a:rPr>
                        <a:t>Yhteensä</a:t>
                      </a:r>
                      <a:endParaRPr lang="fi-FI" sz="1800" dirty="0">
                        <a:effectLst/>
                        <a:latin typeface="Arial Narrow" panose="020B0606020202030204" pitchFamily="34" charset="0"/>
                        <a:ea typeface="Freya"/>
                        <a:cs typeface="Calibri" panose="020F0502020204030204" pitchFamily="34" charset="0"/>
                      </a:endParaRPr>
                    </a:p>
                  </a:txBody>
                  <a:tcPr marL="68580" marR="68580" marT="0" marB="0"/>
                </a:tc>
                <a:tc>
                  <a:txBody>
                    <a:bodyPr/>
                    <a:lstStyle/>
                    <a:p>
                      <a:pPr algn="ctr">
                        <a:lnSpc>
                          <a:spcPct val="105000"/>
                        </a:lnSpc>
                      </a:pPr>
                      <a:r>
                        <a:rPr lang="fi-FI" sz="1800" b="1">
                          <a:effectLst/>
                          <a:latin typeface="Arial Narrow" panose="020B0606020202030204" pitchFamily="34" charset="0"/>
                        </a:rPr>
                        <a:t>50</a:t>
                      </a:r>
                      <a:endParaRPr lang="fi-FI" sz="1800" b="1">
                        <a:effectLst/>
                        <a:latin typeface="Arial Narrow" panose="020B0606020202030204" pitchFamily="34" charset="0"/>
                        <a:ea typeface="Freya"/>
                        <a:cs typeface="Calibri" panose="020F0502020204030204" pitchFamily="34" charset="0"/>
                      </a:endParaRPr>
                    </a:p>
                  </a:txBody>
                  <a:tcPr marL="68580" marR="68580" marT="0" marB="0"/>
                </a:tc>
                <a:tc>
                  <a:txBody>
                    <a:bodyPr/>
                    <a:lstStyle/>
                    <a:p>
                      <a:pPr algn="ctr">
                        <a:lnSpc>
                          <a:spcPct val="105000"/>
                        </a:lnSpc>
                      </a:pPr>
                      <a:r>
                        <a:rPr lang="fi-FI" sz="1800" b="1" dirty="0">
                          <a:effectLst/>
                          <a:latin typeface="Arial Narrow" panose="020B0606020202030204" pitchFamily="34" charset="0"/>
                        </a:rPr>
                        <a:t>100</a:t>
                      </a:r>
                      <a:endParaRPr lang="fi-FI" sz="1800" b="1" dirty="0">
                        <a:effectLst/>
                        <a:latin typeface="Arial Narrow" panose="020B0606020202030204" pitchFamily="34" charset="0"/>
                        <a:ea typeface="Freya"/>
                        <a:cs typeface="Calibri" panose="020F0502020204030204" pitchFamily="34" charset="0"/>
                      </a:endParaRPr>
                    </a:p>
                  </a:txBody>
                  <a:tcPr marL="68580" marR="68580" marT="0" marB="0"/>
                </a:tc>
                <a:extLst>
                  <a:ext uri="{0D108BD9-81ED-4DB2-BD59-A6C34878D82A}">
                    <a16:rowId xmlns:a16="http://schemas.microsoft.com/office/drawing/2014/main" val="434077284"/>
                  </a:ext>
                </a:extLst>
              </a:tr>
            </a:tbl>
          </a:graphicData>
        </a:graphic>
      </p:graphicFrame>
      <p:sp>
        <p:nvSpPr>
          <p:cNvPr id="14" name="Tekstiruutu 13">
            <a:extLst>
              <a:ext uri="{FF2B5EF4-FFF2-40B4-BE49-F238E27FC236}">
                <a16:creationId xmlns:a16="http://schemas.microsoft.com/office/drawing/2014/main" id="{EA38AC42-AE17-DC92-B57F-5EDA533F87A6}"/>
              </a:ext>
            </a:extLst>
          </p:cNvPr>
          <p:cNvSpPr txBox="1"/>
          <p:nvPr/>
        </p:nvSpPr>
        <p:spPr>
          <a:xfrm>
            <a:off x="6250241" y="755489"/>
            <a:ext cx="6096000" cy="1169551"/>
          </a:xfrm>
          <a:prstGeom prst="rect">
            <a:avLst/>
          </a:prstGeom>
          <a:noFill/>
        </p:spPr>
        <p:txBody>
          <a:bodyPr wrap="square">
            <a:spAutoFit/>
          </a:bodyPr>
          <a:lstStyle/>
          <a:p>
            <a:r>
              <a:rPr lang="fi-FI" sz="1400" b="1" dirty="0">
                <a:solidFill>
                  <a:srgbClr val="000000"/>
                </a:solidFill>
                <a:latin typeface="+mn-lt"/>
                <a:ea typeface="Times New Roman" panose="02020603050405020304" pitchFamily="18" charset="0"/>
                <a:cs typeface="Calibri" panose="020F0502020204030204" pitchFamily="34" charset="0"/>
              </a:rPr>
              <a:t>Arviointiin osallistuneista j</a:t>
            </a:r>
            <a:r>
              <a:rPr lang="fi-FI" sz="1400" b="1" dirty="0">
                <a:solidFill>
                  <a:srgbClr val="000000"/>
                </a:solidFill>
                <a:effectLst/>
                <a:latin typeface="+mn-lt"/>
                <a:ea typeface="Times New Roman" panose="02020603050405020304" pitchFamily="18" charset="0"/>
                <a:cs typeface="Calibri" panose="020F0502020204030204" pitchFamily="34" charset="0"/>
              </a:rPr>
              <a:t>ärjestäjistä 50 oli järjestänyt paikallisia tutkinnon osia viimeisen vuoden aikana. </a:t>
            </a:r>
          </a:p>
          <a:p>
            <a:pPr>
              <a:lnSpc>
                <a:spcPts val="1400"/>
              </a:lnSpc>
            </a:pPr>
            <a:endParaRPr lang="fi-FI" sz="1400" b="1" dirty="0">
              <a:solidFill>
                <a:srgbClr val="000000"/>
              </a:solidFill>
              <a:latin typeface="+mn-lt"/>
              <a:ea typeface="Times New Roman" panose="02020603050405020304" pitchFamily="18" charset="0"/>
              <a:cs typeface="Calibri" panose="020F0502020204030204" pitchFamily="34" charset="0"/>
            </a:endParaRPr>
          </a:p>
          <a:p>
            <a:r>
              <a:rPr lang="fi-FI" sz="1400" b="1" dirty="0">
                <a:solidFill>
                  <a:srgbClr val="000000"/>
                </a:solidFill>
                <a:effectLst/>
                <a:latin typeface="+mn-lt"/>
                <a:ea typeface="Times New Roman" panose="02020603050405020304" pitchFamily="18" charset="0"/>
                <a:cs typeface="Calibri" panose="020F0502020204030204" pitchFamily="34" charset="0"/>
              </a:rPr>
              <a:t>Kyselyn toteutushetkellä tarjottavien paikallisten tutkinnon osien määrä koulutuksen järjestäjillä </a:t>
            </a:r>
            <a:r>
              <a:rPr lang="fi-FI" sz="1400" b="1" dirty="0">
                <a:effectLst/>
                <a:latin typeface="+mn-lt"/>
                <a:ea typeface="Freya"/>
              </a:rPr>
              <a:t>(Lähde: Järjestäjäkysely)</a:t>
            </a:r>
            <a:endParaRPr lang="fi-FI" sz="1400" dirty="0">
              <a:latin typeface="+mn-lt"/>
              <a:cs typeface="Calibri" panose="020F0502020204030204" pitchFamily="34" charset="0"/>
            </a:endParaRPr>
          </a:p>
        </p:txBody>
      </p:sp>
      <p:sp>
        <p:nvSpPr>
          <p:cNvPr id="15" name="Tekstiruutu 14">
            <a:extLst>
              <a:ext uri="{FF2B5EF4-FFF2-40B4-BE49-F238E27FC236}">
                <a16:creationId xmlns:a16="http://schemas.microsoft.com/office/drawing/2014/main" id="{ABDBE9D0-DC81-3D5B-D8BD-879B7F27E875}"/>
              </a:ext>
            </a:extLst>
          </p:cNvPr>
          <p:cNvSpPr txBox="1"/>
          <p:nvPr/>
        </p:nvSpPr>
        <p:spPr>
          <a:xfrm>
            <a:off x="305429" y="4369114"/>
            <a:ext cx="5491092" cy="1508105"/>
          </a:xfrm>
          <a:prstGeom prst="rect">
            <a:avLst/>
          </a:prstGeom>
          <a:solidFill>
            <a:srgbClr val="A7D0B3"/>
          </a:solidFill>
        </p:spPr>
        <p:txBody>
          <a:bodyPr wrap="square" lIns="0" tIns="0" rIns="0" bIns="0" rtlCol="0" anchor="ctr" anchorCtr="1">
            <a:spAutoFit/>
          </a:bodyPr>
          <a:lstStyle/>
          <a:p>
            <a:pPr marL="342900" indent="-342900">
              <a:buFont typeface="Wingdings" panose="05000000000000000000" pitchFamily="2" charset="2"/>
              <a:buChar char="Ø"/>
            </a:pPr>
            <a:r>
              <a:rPr lang="fi-FI" sz="1600" dirty="0">
                <a:latin typeface="+mn-lt"/>
              </a:rPr>
              <a:t>Suoritusmäärissä on tapahtunut vuosittain selkeää laskua.</a:t>
            </a:r>
          </a:p>
          <a:p>
            <a:endParaRPr lang="fi-FI" sz="1600" dirty="0">
              <a:latin typeface="+mn-lt"/>
            </a:endParaRPr>
          </a:p>
          <a:p>
            <a:pPr marL="342900" indent="-342900">
              <a:buFont typeface="Wingdings" panose="05000000000000000000" pitchFamily="2" charset="2"/>
              <a:buChar char="Ø"/>
            </a:pPr>
            <a:r>
              <a:rPr lang="fi-FI" sz="1600" dirty="0">
                <a:latin typeface="+mn-lt"/>
              </a:rPr>
              <a:t>Koulutusaloittain tarkasteltuna eniten paikallisia tutkinnon osia oli tekniikan sekä kaupan ja hallinnon aloilla.</a:t>
            </a:r>
          </a:p>
          <a:p>
            <a:endParaRPr lang="fi-FI" sz="1800" b="1" dirty="0"/>
          </a:p>
        </p:txBody>
      </p:sp>
      <p:sp>
        <p:nvSpPr>
          <p:cNvPr id="3" name="Tekstiruutu 2">
            <a:extLst>
              <a:ext uri="{FF2B5EF4-FFF2-40B4-BE49-F238E27FC236}">
                <a16:creationId xmlns:a16="http://schemas.microsoft.com/office/drawing/2014/main" id="{B2743E3D-E6AE-E5A8-5B96-656A77BFEF9E}"/>
              </a:ext>
            </a:extLst>
          </p:cNvPr>
          <p:cNvSpPr txBox="1"/>
          <p:nvPr/>
        </p:nvSpPr>
        <p:spPr>
          <a:xfrm>
            <a:off x="6176865" y="3839602"/>
            <a:ext cx="5991174" cy="2154436"/>
          </a:xfrm>
          <a:prstGeom prst="rect">
            <a:avLst/>
          </a:prstGeom>
          <a:solidFill>
            <a:srgbClr val="A7D0B3"/>
          </a:solidFill>
        </p:spPr>
        <p:txBody>
          <a:bodyPr wrap="square" lIns="0" tIns="0" rIns="0" bIns="0" rtlCol="0" anchor="ctr" anchorCtr="1">
            <a:spAutoFit/>
          </a:bodyPr>
          <a:lstStyle/>
          <a:p>
            <a:pPr marL="342900" indent="-342900">
              <a:buFont typeface="Wingdings" panose="05000000000000000000" pitchFamily="2" charset="2"/>
              <a:buChar char="Ø"/>
            </a:pPr>
            <a:r>
              <a:rPr lang="fi-FI" sz="1500" dirty="0">
                <a:effectLst/>
                <a:latin typeface="+mn-lt"/>
                <a:ea typeface="Times New Roman" panose="02020603050405020304" pitchFamily="18" charset="0"/>
              </a:rPr>
              <a:t>Tyypillisimmin tarjottavien tutkinnon osien määrä oli kaksi.</a:t>
            </a:r>
          </a:p>
          <a:p>
            <a:pPr marL="342900" indent="-342900">
              <a:lnSpc>
                <a:spcPts val="1200"/>
              </a:lnSpc>
              <a:buFont typeface="Wingdings" panose="05000000000000000000" pitchFamily="2" charset="2"/>
              <a:buChar char="Ø"/>
            </a:pPr>
            <a:endParaRPr lang="fi-FI" sz="1500" dirty="0">
              <a:effectLst/>
              <a:latin typeface="+mn-lt"/>
              <a:ea typeface="Times New Roman" panose="02020603050405020304" pitchFamily="18" charset="0"/>
            </a:endParaRPr>
          </a:p>
          <a:p>
            <a:pPr marL="342900" indent="-342900">
              <a:buFont typeface="Wingdings" panose="05000000000000000000" pitchFamily="2" charset="2"/>
              <a:buChar char="Ø"/>
            </a:pPr>
            <a:r>
              <a:rPr lang="fi-FI" sz="1500" dirty="0">
                <a:latin typeface="+mn-lt"/>
              </a:rPr>
              <a:t>Keskeisimmät työelämän osaamistarpeet, joihin järjestäjät olivat laatineet paikallisia tutkinnon osia olivat alan erityisosaaminen (esim. aurinkosähköjärjestelmät, elintarvikkeiden varastointi, </a:t>
            </a:r>
            <a:r>
              <a:rPr lang="fi-FI" sz="1500" dirty="0" err="1">
                <a:latin typeface="+mn-lt"/>
              </a:rPr>
              <a:t>dronen</a:t>
            </a:r>
            <a:r>
              <a:rPr lang="fi-FI" sz="1500" dirty="0">
                <a:latin typeface="+mn-lt"/>
              </a:rPr>
              <a:t> käyttö) sekä digitaalinen osaaminen.</a:t>
            </a:r>
          </a:p>
          <a:p>
            <a:pPr>
              <a:lnSpc>
                <a:spcPts val="1200"/>
              </a:lnSpc>
            </a:pPr>
            <a:endParaRPr lang="fi-FI" sz="1500" dirty="0">
              <a:latin typeface="+mn-lt"/>
            </a:endParaRPr>
          </a:p>
          <a:p>
            <a:pPr marL="342900" indent="-342900">
              <a:buFont typeface="Wingdings" panose="05000000000000000000" pitchFamily="2" charset="2"/>
              <a:buChar char="Ø"/>
            </a:pPr>
            <a:r>
              <a:rPr lang="fi-FI" sz="1500" dirty="0">
                <a:solidFill>
                  <a:srgbClr val="000000"/>
                </a:solidFill>
                <a:effectLst/>
                <a:latin typeface="+mn-lt"/>
                <a:ea typeface="Times New Roman" panose="02020603050405020304" pitchFamily="18" charset="0"/>
              </a:rPr>
              <a:t>Vajaa viidesosa järjestäjistä kertoi järjestäneensä paikallisia tutkinnon osia yhteistyössä toisen ammatillisen koulutuksen järjestäjän kanssa.</a:t>
            </a:r>
            <a:endParaRPr lang="fi-FI" sz="1800" b="1" dirty="0"/>
          </a:p>
        </p:txBody>
      </p:sp>
      <p:graphicFrame>
        <p:nvGraphicFramePr>
          <p:cNvPr id="10" name="Taulukko 12">
            <a:extLst>
              <a:ext uri="{FF2B5EF4-FFF2-40B4-BE49-F238E27FC236}">
                <a16:creationId xmlns:a16="http://schemas.microsoft.com/office/drawing/2014/main" id="{37AC6663-D492-D87E-D274-87060107E346}"/>
              </a:ext>
            </a:extLst>
          </p:cNvPr>
          <p:cNvGraphicFramePr>
            <a:graphicFrameLocks noGrp="1"/>
          </p:cNvGraphicFramePr>
          <p:nvPr>
            <p:extLst>
              <p:ext uri="{D42A27DB-BD31-4B8C-83A1-F6EECF244321}">
                <p14:modId xmlns:p14="http://schemas.microsoft.com/office/powerpoint/2010/main" val="3618687318"/>
              </p:ext>
            </p:extLst>
          </p:nvPr>
        </p:nvGraphicFramePr>
        <p:xfrm>
          <a:off x="305429" y="1480638"/>
          <a:ext cx="4527239" cy="2617415"/>
        </p:xfrm>
        <a:graphic>
          <a:graphicData uri="http://schemas.openxmlformats.org/drawingml/2006/table">
            <a:tbl>
              <a:tblPr firstRow="1" bandRow="1">
                <a:tableStyleId>{5C22544A-7EE6-4342-B048-85BDC9FD1C3A}</a:tableStyleId>
              </a:tblPr>
              <a:tblGrid>
                <a:gridCol w="1121566">
                  <a:extLst>
                    <a:ext uri="{9D8B030D-6E8A-4147-A177-3AD203B41FA5}">
                      <a16:colId xmlns:a16="http://schemas.microsoft.com/office/drawing/2014/main" val="3696242954"/>
                    </a:ext>
                  </a:extLst>
                </a:gridCol>
                <a:gridCol w="1138335">
                  <a:extLst>
                    <a:ext uri="{9D8B030D-6E8A-4147-A177-3AD203B41FA5}">
                      <a16:colId xmlns:a16="http://schemas.microsoft.com/office/drawing/2014/main" val="1427217142"/>
                    </a:ext>
                  </a:extLst>
                </a:gridCol>
                <a:gridCol w="1156996">
                  <a:extLst>
                    <a:ext uri="{9D8B030D-6E8A-4147-A177-3AD203B41FA5}">
                      <a16:colId xmlns:a16="http://schemas.microsoft.com/office/drawing/2014/main" val="2876834975"/>
                    </a:ext>
                  </a:extLst>
                </a:gridCol>
                <a:gridCol w="1110342">
                  <a:extLst>
                    <a:ext uri="{9D8B030D-6E8A-4147-A177-3AD203B41FA5}">
                      <a16:colId xmlns:a16="http://schemas.microsoft.com/office/drawing/2014/main" val="1251021363"/>
                    </a:ext>
                  </a:extLst>
                </a:gridCol>
              </a:tblGrid>
              <a:tr h="336027">
                <a:tc>
                  <a:txBody>
                    <a:bodyPr/>
                    <a:lstStyle/>
                    <a:p>
                      <a:pPr algn="just">
                        <a:lnSpc>
                          <a:spcPct val="105000"/>
                        </a:lnSpc>
                        <a:spcAft>
                          <a:spcPts val="800"/>
                        </a:spcAft>
                      </a:pPr>
                      <a:r>
                        <a:rPr lang="fi-FI" sz="1500" b="1" kern="0" dirty="0">
                          <a:solidFill>
                            <a:srgbClr val="000000"/>
                          </a:solidFill>
                          <a:effectLst/>
                          <a:latin typeface="+mn-lt"/>
                          <a:ea typeface="Calibri" panose="020F0502020204030204" pitchFamily="34" charset="0"/>
                          <a:cs typeface="Times New Roman" panose="02020603050405020304" pitchFamily="18" charset="0"/>
                        </a:rPr>
                        <a:t> </a:t>
                      </a:r>
                      <a:endParaRPr lang="fi-FI" sz="1500" kern="100" dirty="0">
                        <a:effectLst/>
                        <a:latin typeface="+mn-lt"/>
                        <a:ea typeface="Calibri" panose="020F0502020204030204" pitchFamily="34" charset="0"/>
                        <a:cs typeface="Times New Roman" panose="02020603050405020304" pitchFamily="18" charset="0"/>
                      </a:endParaRPr>
                    </a:p>
                  </a:txBody>
                  <a:tcPr marL="68580" marR="68580" marT="0" marB="0">
                    <a:solidFill>
                      <a:srgbClr val="0D93D2"/>
                    </a:solidFill>
                  </a:tcPr>
                </a:tc>
                <a:tc>
                  <a:txBody>
                    <a:bodyPr/>
                    <a:lstStyle/>
                    <a:p>
                      <a:pPr algn="ctr">
                        <a:lnSpc>
                          <a:spcPct val="105000"/>
                        </a:lnSpc>
                        <a:spcAft>
                          <a:spcPts val="800"/>
                        </a:spcAft>
                      </a:pPr>
                      <a:r>
                        <a:rPr lang="fi-FI" sz="1500" b="1" kern="0" dirty="0">
                          <a:solidFill>
                            <a:schemeClr val="bg1"/>
                          </a:solidFill>
                          <a:effectLst/>
                          <a:latin typeface="+mn-lt"/>
                          <a:ea typeface="Calibri" panose="020F0502020204030204" pitchFamily="34" charset="0"/>
                          <a:cs typeface="Times New Roman" panose="02020603050405020304" pitchFamily="18" charset="0"/>
                        </a:rPr>
                        <a:t>PT</a:t>
                      </a:r>
                    </a:p>
                  </a:txBody>
                  <a:tcPr marL="68580" marR="68580" marT="0" marB="0">
                    <a:solidFill>
                      <a:srgbClr val="0D93D2"/>
                    </a:solidFill>
                  </a:tcPr>
                </a:tc>
                <a:tc>
                  <a:txBody>
                    <a:bodyPr/>
                    <a:lstStyle/>
                    <a:p>
                      <a:pPr algn="ctr">
                        <a:lnSpc>
                          <a:spcPct val="107000"/>
                        </a:lnSpc>
                        <a:spcAft>
                          <a:spcPts val="800"/>
                        </a:spcAft>
                      </a:pPr>
                      <a:r>
                        <a:rPr lang="fi-FI" sz="1500" b="1" kern="0" dirty="0">
                          <a:solidFill>
                            <a:schemeClr val="bg1"/>
                          </a:solidFill>
                          <a:effectLst/>
                          <a:latin typeface="+mn-lt"/>
                          <a:ea typeface="Calibri" panose="020F0502020204030204" pitchFamily="34" charset="0"/>
                          <a:cs typeface="Times New Roman" panose="02020603050405020304" pitchFamily="18" charset="0"/>
                        </a:rPr>
                        <a:t>AT</a:t>
                      </a:r>
                      <a:endParaRPr lang="fi-FI" sz="1500"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D93D2"/>
                    </a:solidFill>
                  </a:tcPr>
                </a:tc>
                <a:tc>
                  <a:txBody>
                    <a:bodyPr/>
                    <a:lstStyle/>
                    <a:p>
                      <a:pPr algn="ctr">
                        <a:lnSpc>
                          <a:spcPct val="107000"/>
                        </a:lnSpc>
                        <a:spcAft>
                          <a:spcPts val="800"/>
                        </a:spcAft>
                      </a:pPr>
                      <a:r>
                        <a:rPr lang="fi-FI" sz="1500" b="1" kern="0" dirty="0">
                          <a:solidFill>
                            <a:schemeClr val="bg1"/>
                          </a:solidFill>
                          <a:effectLst/>
                          <a:latin typeface="+mn-lt"/>
                          <a:ea typeface="Calibri" panose="020F0502020204030204" pitchFamily="34" charset="0"/>
                          <a:cs typeface="Times New Roman" panose="02020603050405020304" pitchFamily="18" charset="0"/>
                        </a:rPr>
                        <a:t>EAT</a:t>
                      </a:r>
                      <a:endParaRPr lang="fi-FI" sz="1500"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D93D2"/>
                    </a:solidFill>
                  </a:tcPr>
                </a:tc>
                <a:extLst>
                  <a:ext uri="{0D108BD9-81ED-4DB2-BD59-A6C34878D82A}">
                    <a16:rowId xmlns:a16="http://schemas.microsoft.com/office/drawing/2014/main" val="3154666696"/>
                  </a:ext>
                </a:extLst>
              </a:tr>
              <a:tr h="365042">
                <a:tc>
                  <a:txBody>
                    <a:bodyPr/>
                    <a:lstStyle/>
                    <a:p>
                      <a:pPr algn="just">
                        <a:lnSpc>
                          <a:spcPct val="105000"/>
                        </a:lnSpc>
                        <a:spcAft>
                          <a:spcPts val="800"/>
                        </a:spcAft>
                      </a:pPr>
                      <a:r>
                        <a:rPr lang="fi-FI" sz="1500" b="1" kern="0" dirty="0">
                          <a:solidFill>
                            <a:schemeClr val="bg1"/>
                          </a:solidFill>
                          <a:effectLst/>
                          <a:latin typeface="+mn-lt"/>
                          <a:ea typeface="Calibri" panose="020F0502020204030204" pitchFamily="34" charset="0"/>
                          <a:cs typeface="Times New Roman" panose="02020603050405020304" pitchFamily="18" charset="0"/>
                        </a:rPr>
                        <a:t>Vuosi</a:t>
                      </a:r>
                      <a:endParaRPr lang="fi-FI" sz="1500" b="1"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D93D2"/>
                    </a:solidFill>
                  </a:tcPr>
                </a:tc>
                <a:tc>
                  <a:txBody>
                    <a:bodyPr/>
                    <a:lstStyle/>
                    <a:p>
                      <a:pPr algn="ctr">
                        <a:lnSpc>
                          <a:spcPct val="105000"/>
                        </a:lnSpc>
                        <a:spcAft>
                          <a:spcPts val="800"/>
                        </a:spcAft>
                      </a:pPr>
                      <a:r>
                        <a:rPr lang="fi-FI" sz="1500" b="1" kern="0" dirty="0">
                          <a:solidFill>
                            <a:srgbClr val="000000"/>
                          </a:solidFill>
                          <a:effectLst/>
                          <a:latin typeface="+mn-lt"/>
                          <a:ea typeface="Calibri" panose="020F0502020204030204" pitchFamily="34" charset="0"/>
                          <a:cs typeface="Times New Roman" panose="02020603050405020304" pitchFamily="18" charset="0"/>
                        </a:rPr>
                        <a:t>n</a:t>
                      </a:r>
                      <a:endParaRPr lang="fi-FI" sz="15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i-FI" sz="1500" b="1" kern="0" dirty="0">
                          <a:solidFill>
                            <a:srgbClr val="000000"/>
                          </a:solidFill>
                          <a:effectLst/>
                          <a:latin typeface="+mn-lt"/>
                          <a:ea typeface="Calibri" panose="020F0502020204030204" pitchFamily="34" charset="0"/>
                          <a:cs typeface="Times New Roman" panose="02020603050405020304" pitchFamily="18" charset="0"/>
                        </a:rPr>
                        <a:t>n</a:t>
                      </a:r>
                      <a:endParaRPr lang="fi-FI" sz="15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i-FI" sz="1500" b="1" kern="0" dirty="0">
                          <a:solidFill>
                            <a:srgbClr val="000000"/>
                          </a:solidFill>
                          <a:effectLst/>
                          <a:latin typeface="+mn-lt"/>
                          <a:ea typeface="Calibri" panose="020F0502020204030204" pitchFamily="34" charset="0"/>
                          <a:cs typeface="Times New Roman" panose="02020603050405020304" pitchFamily="18" charset="0"/>
                        </a:rPr>
                        <a:t>n</a:t>
                      </a:r>
                      <a:endParaRPr lang="fi-FI" sz="15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414935"/>
                  </a:ext>
                </a:extLst>
              </a:tr>
              <a:tr h="365042">
                <a:tc>
                  <a:txBody>
                    <a:bodyPr/>
                    <a:lstStyle/>
                    <a:p>
                      <a:pPr algn="just">
                        <a:lnSpc>
                          <a:spcPct val="105000"/>
                        </a:lnSpc>
                        <a:spcAft>
                          <a:spcPts val="800"/>
                        </a:spcAft>
                      </a:pPr>
                      <a:r>
                        <a:rPr lang="fi-FI" sz="1500" b="1" kern="0" dirty="0">
                          <a:solidFill>
                            <a:schemeClr val="bg1"/>
                          </a:solidFill>
                          <a:effectLst/>
                          <a:latin typeface="+mn-lt"/>
                          <a:ea typeface="Calibri" panose="020F0502020204030204" pitchFamily="34" charset="0"/>
                          <a:cs typeface="Times New Roman" panose="02020603050405020304" pitchFamily="18" charset="0"/>
                        </a:rPr>
                        <a:t>2020</a:t>
                      </a:r>
                      <a:endParaRPr lang="fi-FI" sz="1500" b="1"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D93D2"/>
                    </a:solidFill>
                  </a:tcPr>
                </a:tc>
                <a:tc>
                  <a:txBody>
                    <a:bodyPr/>
                    <a:lstStyle/>
                    <a:p>
                      <a:pPr algn="ctr">
                        <a:lnSpc>
                          <a:spcPct val="105000"/>
                        </a:lnSpc>
                        <a:spcAft>
                          <a:spcPts val="800"/>
                        </a:spcAft>
                      </a:pPr>
                      <a:r>
                        <a:rPr lang="fi-FI" sz="1500" kern="0" dirty="0">
                          <a:solidFill>
                            <a:srgbClr val="000000"/>
                          </a:solidFill>
                          <a:effectLst/>
                          <a:latin typeface="+mn-lt"/>
                          <a:ea typeface="Calibri" panose="020F0502020204030204" pitchFamily="34" charset="0"/>
                          <a:cs typeface="Times New Roman" panose="02020603050405020304" pitchFamily="18" charset="0"/>
                        </a:rPr>
                        <a:t>41 812</a:t>
                      </a:r>
                      <a:endParaRPr lang="fi-FI" sz="15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i-FI" sz="1500" kern="0" dirty="0">
                          <a:solidFill>
                            <a:srgbClr val="000000"/>
                          </a:solidFill>
                          <a:effectLst/>
                          <a:latin typeface="+mn-lt"/>
                          <a:ea typeface="Calibri" panose="020F0502020204030204" pitchFamily="34" charset="0"/>
                          <a:cs typeface="Times New Roman" panose="02020603050405020304" pitchFamily="18" charset="0"/>
                        </a:rPr>
                        <a:t>1 850</a:t>
                      </a:r>
                      <a:endParaRPr lang="fi-FI" sz="15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i-FI" sz="1500" kern="0">
                          <a:solidFill>
                            <a:srgbClr val="000000"/>
                          </a:solidFill>
                          <a:effectLst/>
                          <a:latin typeface="+mn-lt"/>
                          <a:ea typeface="Calibri" panose="020F0502020204030204" pitchFamily="34" charset="0"/>
                          <a:cs typeface="Times New Roman" panose="02020603050405020304" pitchFamily="18" charset="0"/>
                        </a:rPr>
                        <a:t>629</a:t>
                      </a:r>
                      <a:endParaRPr lang="fi-FI" sz="15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2989704"/>
                  </a:ext>
                </a:extLst>
              </a:tr>
              <a:tr h="365042">
                <a:tc>
                  <a:txBody>
                    <a:bodyPr/>
                    <a:lstStyle/>
                    <a:p>
                      <a:pPr algn="just">
                        <a:lnSpc>
                          <a:spcPct val="105000"/>
                        </a:lnSpc>
                        <a:spcAft>
                          <a:spcPts val="800"/>
                        </a:spcAft>
                      </a:pPr>
                      <a:r>
                        <a:rPr lang="fi-FI" sz="1500" b="1" kern="0" dirty="0">
                          <a:solidFill>
                            <a:schemeClr val="bg1"/>
                          </a:solidFill>
                          <a:effectLst/>
                          <a:latin typeface="+mn-lt"/>
                          <a:ea typeface="Calibri" panose="020F0502020204030204" pitchFamily="34" charset="0"/>
                          <a:cs typeface="Times New Roman" panose="02020603050405020304" pitchFamily="18" charset="0"/>
                        </a:rPr>
                        <a:t>2021</a:t>
                      </a:r>
                      <a:endParaRPr lang="fi-FI" sz="1500" b="1"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D93D2"/>
                    </a:solidFill>
                  </a:tcPr>
                </a:tc>
                <a:tc>
                  <a:txBody>
                    <a:bodyPr/>
                    <a:lstStyle/>
                    <a:p>
                      <a:pPr algn="ctr">
                        <a:lnSpc>
                          <a:spcPct val="105000"/>
                        </a:lnSpc>
                        <a:spcAft>
                          <a:spcPts val="800"/>
                        </a:spcAft>
                      </a:pPr>
                      <a:r>
                        <a:rPr lang="fi-FI" sz="1500" kern="0">
                          <a:solidFill>
                            <a:srgbClr val="000000"/>
                          </a:solidFill>
                          <a:effectLst/>
                          <a:latin typeface="+mn-lt"/>
                          <a:ea typeface="Calibri" panose="020F0502020204030204" pitchFamily="34" charset="0"/>
                          <a:cs typeface="Times New Roman" panose="02020603050405020304" pitchFamily="18" charset="0"/>
                        </a:rPr>
                        <a:t>24 647</a:t>
                      </a:r>
                      <a:endParaRPr lang="fi-FI" sz="15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i-FI" sz="1500" kern="0" dirty="0">
                          <a:solidFill>
                            <a:srgbClr val="000000"/>
                          </a:solidFill>
                          <a:effectLst/>
                          <a:latin typeface="+mn-lt"/>
                          <a:ea typeface="Calibri" panose="020F0502020204030204" pitchFamily="34" charset="0"/>
                          <a:cs typeface="Times New Roman" panose="02020603050405020304" pitchFamily="18" charset="0"/>
                        </a:rPr>
                        <a:t>1 370</a:t>
                      </a:r>
                      <a:endParaRPr lang="fi-FI" sz="15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i-FI" sz="1500" kern="0">
                          <a:solidFill>
                            <a:srgbClr val="000000"/>
                          </a:solidFill>
                          <a:effectLst/>
                          <a:latin typeface="+mn-lt"/>
                          <a:ea typeface="Calibri" panose="020F0502020204030204" pitchFamily="34" charset="0"/>
                          <a:cs typeface="Times New Roman" panose="02020603050405020304" pitchFamily="18" charset="0"/>
                        </a:rPr>
                        <a:t>362</a:t>
                      </a:r>
                      <a:endParaRPr lang="fi-FI" sz="15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8180924"/>
                  </a:ext>
                </a:extLst>
              </a:tr>
              <a:tr h="365042">
                <a:tc>
                  <a:txBody>
                    <a:bodyPr/>
                    <a:lstStyle/>
                    <a:p>
                      <a:pPr algn="just">
                        <a:lnSpc>
                          <a:spcPct val="105000"/>
                        </a:lnSpc>
                        <a:spcAft>
                          <a:spcPts val="800"/>
                        </a:spcAft>
                      </a:pPr>
                      <a:r>
                        <a:rPr lang="fi-FI" sz="1500" b="1" kern="0" dirty="0">
                          <a:solidFill>
                            <a:schemeClr val="bg1"/>
                          </a:solidFill>
                          <a:effectLst/>
                          <a:latin typeface="+mn-lt"/>
                          <a:ea typeface="Calibri" panose="020F0502020204030204" pitchFamily="34" charset="0"/>
                          <a:cs typeface="Times New Roman" panose="02020603050405020304" pitchFamily="18" charset="0"/>
                        </a:rPr>
                        <a:t>2022</a:t>
                      </a:r>
                      <a:endParaRPr lang="fi-FI" sz="1500" b="1"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D93D2"/>
                    </a:solidFill>
                  </a:tcPr>
                </a:tc>
                <a:tc>
                  <a:txBody>
                    <a:bodyPr/>
                    <a:lstStyle/>
                    <a:p>
                      <a:pPr algn="ctr">
                        <a:lnSpc>
                          <a:spcPct val="105000"/>
                        </a:lnSpc>
                        <a:spcAft>
                          <a:spcPts val="800"/>
                        </a:spcAft>
                      </a:pPr>
                      <a:r>
                        <a:rPr lang="fi-FI" sz="1500" kern="0">
                          <a:solidFill>
                            <a:srgbClr val="000000"/>
                          </a:solidFill>
                          <a:effectLst/>
                          <a:latin typeface="+mn-lt"/>
                          <a:ea typeface="Calibri" panose="020F0502020204030204" pitchFamily="34" charset="0"/>
                          <a:cs typeface="Times New Roman" panose="02020603050405020304" pitchFamily="18" charset="0"/>
                        </a:rPr>
                        <a:t>20 307</a:t>
                      </a:r>
                      <a:endParaRPr lang="fi-FI" sz="15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i-FI" sz="1500" kern="0" dirty="0">
                          <a:solidFill>
                            <a:srgbClr val="000000"/>
                          </a:solidFill>
                          <a:effectLst/>
                          <a:latin typeface="+mn-lt"/>
                          <a:ea typeface="Calibri" panose="020F0502020204030204" pitchFamily="34" charset="0"/>
                          <a:cs typeface="Times New Roman" panose="02020603050405020304" pitchFamily="18" charset="0"/>
                        </a:rPr>
                        <a:t>1 282</a:t>
                      </a:r>
                      <a:endParaRPr lang="fi-FI" sz="15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i-FI" sz="1500" kern="0" dirty="0">
                          <a:solidFill>
                            <a:srgbClr val="000000"/>
                          </a:solidFill>
                          <a:effectLst/>
                          <a:latin typeface="+mn-lt"/>
                          <a:ea typeface="Calibri" panose="020F0502020204030204" pitchFamily="34" charset="0"/>
                          <a:cs typeface="Times New Roman" panose="02020603050405020304" pitchFamily="18" charset="0"/>
                        </a:rPr>
                        <a:t>399</a:t>
                      </a:r>
                      <a:endParaRPr lang="fi-FI" sz="15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0999799"/>
                  </a:ext>
                </a:extLst>
              </a:tr>
              <a:tr h="365042">
                <a:tc>
                  <a:txBody>
                    <a:bodyPr/>
                    <a:lstStyle/>
                    <a:p>
                      <a:pPr algn="just">
                        <a:lnSpc>
                          <a:spcPct val="105000"/>
                        </a:lnSpc>
                        <a:spcAft>
                          <a:spcPts val="800"/>
                        </a:spcAft>
                      </a:pPr>
                      <a:r>
                        <a:rPr lang="fi-FI" sz="1500" b="1" kern="0" dirty="0">
                          <a:solidFill>
                            <a:schemeClr val="bg1"/>
                          </a:solidFill>
                          <a:effectLst/>
                          <a:latin typeface="+mn-lt"/>
                          <a:ea typeface="Calibri" panose="020F0502020204030204" pitchFamily="34" charset="0"/>
                          <a:cs typeface="Times New Roman" panose="02020603050405020304" pitchFamily="18" charset="0"/>
                        </a:rPr>
                        <a:t>2023</a:t>
                      </a:r>
                      <a:endParaRPr lang="fi-FI" sz="1500" b="1"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D93D2"/>
                    </a:solidFill>
                  </a:tcPr>
                </a:tc>
                <a:tc>
                  <a:txBody>
                    <a:bodyPr/>
                    <a:lstStyle/>
                    <a:p>
                      <a:pPr algn="ctr">
                        <a:lnSpc>
                          <a:spcPct val="105000"/>
                        </a:lnSpc>
                        <a:spcAft>
                          <a:spcPts val="800"/>
                        </a:spcAft>
                      </a:pPr>
                      <a:r>
                        <a:rPr lang="fi-FI" sz="1500" kern="0" dirty="0">
                          <a:solidFill>
                            <a:srgbClr val="000000"/>
                          </a:solidFill>
                          <a:effectLst/>
                          <a:latin typeface="+mn-lt"/>
                          <a:ea typeface="Calibri" panose="020F0502020204030204" pitchFamily="34" charset="0"/>
                          <a:cs typeface="Times New Roman" panose="02020603050405020304" pitchFamily="18" charset="0"/>
                        </a:rPr>
                        <a:t>11 584</a:t>
                      </a:r>
                      <a:endParaRPr lang="fi-FI" sz="15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i-FI" sz="1500" kern="0" dirty="0">
                          <a:solidFill>
                            <a:srgbClr val="000000"/>
                          </a:solidFill>
                          <a:effectLst/>
                          <a:latin typeface="+mn-lt"/>
                          <a:ea typeface="Calibri" panose="020F0502020204030204" pitchFamily="34" charset="0"/>
                          <a:cs typeface="Times New Roman" panose="02020603050405020304" pitchFamily="18" charset="0"/>
                        </a:rPr>
                        <a:t>646</a:t>
                      </a:r>
                      <a:endParaRPr lang="fi-FI" sz="15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i-FI" sz="1500" kern="0" dirty="0">
                          <a:solidFill>
                            <a:srgbClr val="000000"/>
                          </a:solidFill>
                          <a:effectLst/>
                          <a:latin typeface="+mn-lt"/>
                          <a:ea typeface="Calibri" panose="020F0502020204030204" pitchFamily="34" charset="0"/>
                          <a:cs typeface="Times New Roman" panose="02020603050405020304" pitchFamily="18" charset="0"/>
                        </a:rPr>
                        <a:t>190</a:t>
                      </a:r>
                      <a:endParaRPr lang="fi-FI" sz="15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4193103"/>
                  </a:ext>
                </a:extLst>
              </a:tr>
              <a:tr h="456178">
                <a:tc>
                  <a:txBody>
                    <a:bodyPr/>
                    <a:lstStyle/>
                    <a:p>
                      <a:pPr algn="just">
                        <a:lnSpc>
                          <a:spcPct val="105000"/>
                        </a:lnSpc>
                        <a:spcAft>
                          <a:spcPts val="800"/>
                        </a:spcAft>
                      </a:pPr>
                      <a:r>
                        <a:rPr lang="fi-FI" sz="1500" b="1" kern="0" dirty="0">
                          <a:solidFill>
                            <a:schemeClr val="bg1"/>
                          </a:solidFill>
                          <a:effectLst/>
                          <a:latin typeface="+mn-lt"/>
                          <a:ea typeface="Calibri" panose="020F0502020204030204" pitchFamily="34" charset="0"/>
                          <a:cs typeface="Times New Roman" panose="02020603050405020304" pitchFamily="18" charset="0"/>
                        </a:rPr>
                        <a:t>Yhteensä</a:t>
                      </a:r>
                      <a:endParaRPr lang="fi-FI" sz="1500" kern="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D93D2"/>
                    </a:solidFill>
                  </a:tcPr>
                </a:tc>
                <a:tc>
                  <a:txBody>
                    <a:bodyPr/>
                    <a:lstStyle/>
                    <a:p>
                      <a:pPr algn="ctr">
                        <a:lnSpc>
                          <a:spcPct val="107000"/>
                        </a:lnSpc>
                        <a:spcAft>
                          <a:spcPts val="800"/>
                        </a:spcAft>
                      </a:pPr>
                      <a:r>
                        <a:rPr lang="fi-FI" sz="1500" b="1" kern="0" dirty="0">
                          <a:solidFill>
                            <a:srgbClr val="000000"/>
                          </a:solidFill>
                          <a:effectLst/>
                          <a:latin typeface="+mn-lt"/>
                          <a:ea typeface="Calibri" panose="020F0502020204030204" pitchFamily="34" charset="0"/>
                          <a:cs typeface="Times New Roman" panose="02020603050405020304" pitchFamily="18" charset="0"/>
                        </a:rPr>
                        <a:t>98 350</a:t>
                      </a:r>
                      <a:endParaRPr lang="fi-FI" sz="15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i-FI" sz="1500" b="1" kern="0" dirty="0">
                          <a:solidFill>
                            <a:srgbClr val="000000"/>
                          </a:solidFill>
                          <a:effectLst/>
                          <a:latin typeface="+mn-lt"/>
                          <a:ea typeface="Calibri" panose="020F0502020204030204" pitchFamily="34" charset="0"/>
                          <a:cs typeface="Times New Roman" panose="02020603050405020304" pitchFamily="18" charset="0"/>
                        </a:rPr>
                        <a:t>5 148</a:t>
                      </a:r>
                      <a:endParaRPr lang="fi-FI" sz="15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i-FI" sz="1500" b="1" kern="0" dirty="0">
                          <a:solidFill>
                            <a:srgbClr val="000000"/>
                          </a:solidFill>
                          <a:effectLst/>
                          <a:latin typeface="+mn-lt"/>
                          <a:ea typeface="Calibri" panose="020F0502020204030204" pitchFamily="34" charset="0"/>
                          <a:cs typeface="Times New Roman" panose="02020603050405020304" pitchFamily="18" charset="0"/>
                        </a:rPr>
                        <a:t>1 580</a:t>
                      </a:r>
                      <a:endParaRPr lang="fi-FI" sz="15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2803100"/>
                  </a:ext>
                </a:extLst>
              </a:tr>
            </a:tbl>
          </a:graphicData>
        </a:graphic>
      </p:graphicFrame>
    </p:spTree>
    <p:extLst>
      <p:ext uri="{BB962C8B-B14F-4D97-AF65-F5344CB8AC3E}">
        <p14:creationId xmlns:p14="http://schemas.microsoft.com/office/powerpoint/2010/main" val="1518823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63CA6-4E0E-2968-A5C0-CCEF4FD5D16B}"/>
              </a:ext>
            </a:extLst>
          </p:cNvPr>
          <p:cNvSpPr>
            <a:spLocks noGrp="1"/>
          </p:cNvSpPr>
          <p:nvPr>
            <p:ph type="ctrTitle"/>
          </p:nvPr>
        </p:nvSpPr>
        <p:spPr>
          <a:xfrm>
            <a:off x="288844" y="181908"/>
            <a:ext cx="11614312" cy="957011"/>
          </a:xfrm>
        </p:spPr>
        <p:txBody>
          <a:bodyPr/>
          <a:lstStyle/>
          <a:p>
            <a:r>
              <a:rPr lang="fi-FI" sz="2800" b="1" dirty="0">
                <a:solidFill>
                  <a:srgbClr val="378DC4"/>
                </a:solidFill>
                <a:effectLst/>
                <a:latin typeface="+mn-lt"/>
                <a:ea typeface="Times New Roman" panose="02020603050405020304" pitchFamily="18" charset="0"/>
              </a:rPr>
              <a:t>Koulutuksen järjestäjien arviot siitä, missä määrin eri tekijät ovat vaikuttaneet siihen, että järjestäjä tarjoaa paikallisia tutkinnon osia (n=50) </a:t>
            </a:r>
            <a:br>
              <a:rPr lang="fi-FI" sz="2800" dirty="0">
                <a:solidFill>
                  <a:srgbClr val="378DC4"/>
                </a:solidFill>
                <a:latin typeface="+mn-lt"/>
              </a:rPr>
            </a:br>
            <a:endParaRPr lang="fi-FI" sz="2800" dirty="0">
              <a:solidFill>
                <a:srgbClr val="378DC4"/>
              </a:solidFill>
            </a:endParaRPr>
          </a:p>
        </p:txBody>
      </p:sp>
      <p:sp>
        <p:nvSpPr>
          <p:cNvPr id="4" name="Päivämäärän paikkamerkki 3">
            <a:extLst>
              <a:ext uri="{FF2B5EF4-FFF2-40B4-BE49-F238E27FC236}">
                <a16:creationId xmlns:a16="http://schemas.microsoft.com/office/drawing/2014/main" id="{8803127A-6598-DB7A-6D24-16481502352E}"/>
              </a:ext>
            </a:extLst>
          </p:cNvPr>
          <p:cNvSpPr>
            <a:spLocks noGrp="1"/>
          </p:cNvSpPr>
          <p:nvPr>
            <p:ph type="dt" sz="half" idx="15"/>
          </p:nvPr>
        </p:nvSpPr>
        <p:spPr/>
        <p:txBody>
          <a:bodyPr/>
          <a:lstStyle/>
          <a:p>
            <a:pPr>
              <a:defRPr/>
            </a:pPr>
            <a:fld id="{894D85A3-5928-4FA8-B074-1A44C471BF7F}" type="datetime1">
              <a:rPr lang="fi-FI" smtClean="0"/>
              <a:t>13.2.2024</a:t>
            </a:fld>
            <a:endParaRPr lang="fi-FI" dirty="0"/>
          </a:p>
        </p:txBody>
      </p:sp>
      <p:sp>
        <p:nvSpPr>
          <p:cNvPr id="5" name="Dian numeron paikkamerkki 4">
            <a:extLst>
              <a:ext uri="{FF2B5EF4-FFF2-40B4-BE49-F238E27FC236}">
                <a16:creationId xmlns:a16="http://schemas.microsoft.com/office/drawing/2014/main" id="{C69FE460-606B-5CDD-3899-05238888C887}"/>
              </a:ext>
            </a:extLst>
          </p:cNvPr>
          <p:cNvSpPr>
            <a:spLocks noGrp="1"/>
          </p:cNvSpPr>
          <p:nvPr>
            <p:ph type="sldNum" sz="quarter" idx="17"/>
          </p:nvPr>
        </p:nvSpPr>
        <p:spPr/>
        <p:txBody>
          <a:bodyPr/>
          <a:lstStyle/>
          <a:p>
            <a:pPr>
              <a:defRPr/>
            </a:pPr>
            <a:fld id="{1C07628F-9402-FB47-93B5-FC3C3BFEEBE0}" type="slidenum">
              <a:rPr lang="fi-FI" smtClean="0"/>
              <a:pPr>
                <a:defRPr/>
              </a:pPr>
              <a:t>29</a:t>
            </a:fld>
            <a:endParaRPr lang="fi-FI"/>
          </a:p>
        </p:txBody>
      </p:sp>
      <p:sp>
        <p:nvSpPr>
          <p:cNvPr id="24" name="Tekstiruutu 23">
            <a:extLst>
              <a:ext uri="{FF2B5EF4-FFF2-40B4-BE49-F238E27FC236}">
                <a16:creationId xmlns:a16="http://schemas.microsoft.com/office/drawing/2014/main" id="{56761D00-94B5-C43D-C665-D7ACD7A2FF5E}"/>
              </a:ext>
            </a:extLst>
          </p:cNvPr>
          <p:cNvSpPr txBox="1"/>
          <p:nvPr/>
        </p:nvSpPr>
        <p:spPr>
          <a:xfrm>
            <a:off x="8343900" y="1128370"/>
            <a:ext cx="3733918" cy="4601260"/>
          </a:xfrm>
          <a:prstGeom prst="rect">
            <a:avLst/>
          </a:prstGeom>
          <a:solidFill>
            <a:srgbClr val="A7D0B3"/>
          </a:solidFill>
        </p:spPr>
        <p:txBody>
          <a:bodyPr wrap="square" lIns="0" tIns="0" rIns="0" bIns="0" rtlCol="0" anchor="ctr" anchorCtr="1">
            <a:spAutoFit/>
          </a:bodyPr>
          <a:lstStyle/>
          <a:p>
            <a:r>
              <a:rPr lang="fi-FI" sz="1500" dirty="0">
                <a:latin typeface="+mn-lt"/>
              </a:rPr>
              <a:t>Lisäksi:</a:t>
            </a:r>
          </a:p>
          <a:p>
            <a:endParaRPr lang="fi-FI" sz="1500" dirty="0">
              <a:latin typeface="+mn-lt"/>
            </a:endParaRPr>
          </a:p>
          <a:p>
            <a:r>
              <a:rPr lang="fi-FI" sz="1500" dirty="0">
                <a:latin typeface="+mn-lt"/>
              </a:rPr>
              <a:t>72 % järjestäjistä oli tehnyt linjauksen tai ohjeen, millaisilla periaatteilla tai kriteereillä paikallisia tutkinnon osia voidaan laatia järjestäjä koulutusaloilla ja tutkinnoissa.</a:t>
            </a:r>
          </a:p>
          <a:p>
            <a:endParaRPr lang="fi-FI" sz="1500" dirty="0">
              <a:latin typeface="+mn-lt"/>
            </a:endParaRPr>
          </a:p>
          <a:p>
            <a:r>
              <a:rPr lang="fi-FI" sz="1500" dirty="0">
                <a:latin typeface="+mn-lt"/>
              </a:rPr>
              <a:t>Keskeisimmät periaatteet/kriteerit:</a:t>
            </a:r>
          </a:p>
          <a:p>
            <a:r>
              <a:rPr lang="fi-FI" sz="1500" dirty="0">
                <a:latin typeface="+mn-lt"/>
              </a:rPr>
              <a:t> </a:t>
            </a:r>
            <a:r>
              <a:rPr lang="fi-FI" sz="1500" dirty="0">
                <a:solidFill>
                  <a:srgbClr val="000000"/>
                </a:solidFill>
                <a:effectLst/>
                <a:latin typeface="+mn-lt"/>
                <a:ea typeface="Freya"/>
              </a:rPr>
              <a:t> </a:t>
            </a:r>
          </a:p>
          <a:p>
            <a:pPr marL="342900" indent="-342900">
              <a:buFont typeface="+mj-lt"/>
              <a:buAutoNum type="arabicPeriod"/>
            </a:pPr>
            <a:r>
              <a:rPr lang="fi-FI" sz="1500" dirty="0">
                <a:solidFill>
                  <a:srgbClr val="000000"/>
                </a:solidFill>
                <a:latin typeface="+mn-lt"/>
                <a:ea typeface="Freya"/>
                <a:cs typeface="Calibri" panose="020F0502020204030204" pitchFamily="34" charset="0"/>
              </a:rPr>
              <a:t>V</a:t>
            </a:r>
            <a:r>
              <a:rPr lang="fi-FI" sz="1500" dirty="0">
                <a:solidFill>
                  <a:srgbClr val="000000"/>
                </a:solidFill>
                <a:effectLst/>
                <a:latin typeface="+mn-lt"/>
                <a:ea typeface="Freya"/>
                <a:cs typeface="Calibri" panose="020F0502020204030204" pitchFamily="34" charset="0"/>
              </a:rPr>
              <a:t>astattava alueen työelämän tarpeisiin</a:t>
            </a:r>
          </a:p>
          <a:p>
            <a:pPr marL="342900" indent="-342900">
              <a:buFont typeface="+mj-lt"/>
              <a:buAutoNum type="arabicPeriod"/>
            </a:pPr>
            <a:r>
              <a:rPr lang="fi-FI" sz="1500" dirty="0">
                <a:solidFill>
                  <a:srgbClr val="000000"/>
                </a:solidFill>
                <a:latin typeface="+mn-lt"/>
                <a:ea typeface="Freya"/>
                <a:cs typeface="Calibri" panose="020F0502020204030204" pitchFamily="34" charset="0"/>
              </a:rPr>
              <a:t>L</a:t>
            </a:r>
            <a:r>
              <a:rPr lang="fi-FI" sz="1500" dirty="0">
                <a:solidFill>
                  <a:srgbClr val="000000"/>
                </a:solidFill>
                <a:effectLst/>
                <a:latin typeface="+mn-lt"/>
                <a:ea typeface="Freya"/>
                <a:cs typeface="Calibri" panose="020F0502020204030204" pitchFamily="34" charset="0"/>
              </a:rPr>
              <a:t>aadinnassa noudatettava </a:t>
            </a:r>
            <a:r>
              <a:rPr lang="fi-FI" sz="1500" dirty="0" err="1">
                <a:solidFill>
                  <a:srgbClr val="000000"/>
                </a:solidFill>
                <a:effectLst/>
                <a:latin typeface="+mn-lt"/>
                <a:ea typeface="Freya"/>
                <a:cs typeface="Calibri" panose="020F0502020204030204" pitchFamily="34" charset="0"/>
              </a:rPr>
              <a:t>OPHn</a:t>
            </a:r>
            <a:r>
              <a:rPr lang="fi-FI" sz="1500" dirty="0">
                <a:solidFill>
                  <a:srgbClr val="000000"/>
                </a:solidFill>
                <a:effectLst/>
                <a:latin typeface="+mn-lt"/>
                <a:ea typeface="Freya"/>
                <a:cs typeface="Calibri" panose="020F0502020204030204" pitchFamily="34" charset="0"/>
              </a:rPr>
              <a:t> ohjeita / tutkinnon perusteiden muodostumissääntöjä.</a:t>
            </a:r>
          </a:p>
          <a:p>
            <a:pPr marL="342900" indent="-342900">
              <a:buFont typeface="+mj-lt"/>
              <a:buAutoNum type="arabicPeriod"/>
            </a:pPr>
            <a:r>
              <a:rPr lang="fi-FI" sz="1500" dirty="0">
                <a:solidFill>
                  <a:srgbClr val="000000"/>
                </a:solidFill>
                <a:effectLst/>
                <a:latin typeface="+mn-lt"/>
                <a:ea typeface="Freya"/>
                <a:cs typeface="Calibri" panose="020F0502020204030204" pitchFamily="34" charset="0"/>
              </a:rPr>
              <a:t>Tarvittavaa osaamista ei löydy olemassa olevista tutkinnoista.</a:t>
            </a:r>
          </a:p>
          <a:p>
            <a:pPr marL="342900" indent="-342900">
              <a:buFont typeface="+mj-lt"/>
              <a:buAutoNum type="arabicPeriod"/>
            </a:pPr>
            <a:r>
              <a:rPr lang="fi-FI" sz="1500" dirty="0">
                <a:solidFill>
                  <a:srgbClr val="000000"/>
                </a:solidFill>
                <a:latin typeface="+mn-lt"/>
                <a:ea typeface="Freya"/>
                <a:cs typeface="Calibri" panose="020F0502020204030204" pitchFamily="34" charset="0"/>
              </a:rPr>
              <a:t>Laadittava useamman kuin yhden työpaikan tarpeisiin.</a:t>
            </a:r>
          </a:p>
          <a:p>
            <a:pPr marL="342900" indent="-342900">
              <a:buFont typeface="+mj-lt"/>
              <a:buAutoNum type="arabicPeriod"/>
            </a:pPr>
            <a:r>
              <a:rPr lang="fi-FI" sz="1500" dirty="0">
                <a:solidFill>
                  <a:srgbClr val="000000"/>
                </a:solidFill>
                <a:effectLst/>
                <a:latin typeface="+mn-lt"/>
                <a:ea typeface="Freya"/>
                <a:cs typeface="Calibri" panose="020F0502020204030204" pitchFamily="34" charset="0"/>
              </a:rPr>
              <a:t>Hyväksyttävä johtoryhmällä tai muulla vastaavalla toimielimellä / rehtorilla.</a:t>
            </a:r>
          </a:p>
          <a:p>
            <a:pPr marL="285750" indent="-285750">
              <a:buFont typeface="Wingdings" panose="05000000000000000000" pitchFamily="2" charset="2"/>
              <a:buChar char="Ø"/>
            </a:pPr>
            <a:endParaRPr lang="fi-FI" sz="1400" dirty="0">
              <a:solidFill>
                <a:srgbClr val="000000"/>
              </a:solidFill>
              <a:effectLst/>
              <a:latin typeface="+mn-lt"/>
              <a:ea typeface="Freya"/>
            </a:endParaRPr>
          </a:p>
        </p:txBody>
      </p:sp>
      <p:pic>
        <p:nvPicPr>
          <p:cNvPr id="3" name="Kuva 2">
            <a:extLst>
              <a:ext uri="{FF2B5EF4-FFF2-40B4-BE49-F238E27FC236}">
                <a16:creationId xmlns:a16="http://schemas.microsoft.com/office/drawing/2014/main" id="{CD76D368-1F3B-4D09-7B51-C2E946C84A33}"/>
              </a:ext>
            </a:extLst>
          </p:cNvPr>
          <p:cNvPicPr>
            <a:picLocks noChangeAspect="1"/>
          </p:cNvPicPr>
          <p:nvPr/>
        </p:nvPicPr>
        <p:blipFill>
          <a:blip r:embed="rId2"/>
          <a:stretch>
            <a:fillRect/>
          </a:stretch>
        </p:blipFill>
        <p:spPr>
          <a:xfrm>
            <a:off x="420550" y="1057679"/>
            <a:ext cx="7748688" cy="4883319"/>
          </a:xfrm>
          <a:prstGeom prst="rect">
            <a:avLst/>
          </a:prstGeom>
        </p:spPr>
      </p:pic>
    </p:spTree>
    <p:extLst>
      <p:ext uri="{BB962C8B-B14F-4D97-AF65-F5344CB8AC3E}">
        <p14:creationId xmlns:p14="http://schemas.microsoft.com/office/powerpoint/2010/main" val="48120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BB9F071-1B4F-A35F-B557-3D7B0F698325}"/>
              </a:ext>
            </a:extLst>
          </p:cNvPr>
          <p:cNvSpPr>
            <a:spLocks noGrp="1"/>
          </p:cNvSpPr>
          <p:nvPr>
            <p:ph sz="quarter" idx="14"/>
          </p:nvPr>
        </p:nvSpPr>
        <p:spPr>
          <a:xfrm>
            <a:off x="721151" y="374178"/>
            <a:ext cx="11172501" cy="5829034"/>
          </a:xfrm>
        </p:spPr>
        <p:txBody>
          <a:bodyPr/>
          <a:lstStyle/>
          <a:p>
            <a:pPr>
              <a:spcBef>
                <a:spcPts val="0"/>
              </a:spcBef>
            </a:pPr>
            <a:r>
              <a:rPr kumimoji="0" lang="fi-FI" sz="3500" b="1" i="0" u="none" strike="noStrike" kern="1200" cap="none" spc="-100" normalizeH="0" baseline="0" noProof="0" dirty="0">
                <a:ln>
                  <a:noFill/>
                </a:ln>
                <a:solidFill>
                  <a:srgbClr val="378DC4"/>
                </a:solidFill>
                <a:effectLst/>
                <a:uLnTx/>
                <a:uFillTx/>
                <a:latin typeface="Arial"/>
                <a:ea typeface="ＭＳ Ｐゴシック" charset="0"/>
              </a:rPr>
              <a:t>Tutkintojärjestelmä:</a:t>
            </a:r>
          </a:p>
          <a:p>
            <a:pPr>
              <a:lnSpc>
                <a:spcPts val="2600"/>
              </a:lnSpc>
              <a:spcBef>
                <a:spcPts val="0"/>
              </a:spcBef>
            </a:pPr>
            <a:endParaRPr kumimoji="0" lang="fi-FI" sz="2800" b="1" i="0" u="none" strike="noStrike" kern="1200" cap="none" spc="-100" normalizeH="0" baseline="0" noProof="0" dirty="0">
              <a:ln>
                <a:noFill/>
              </a:ln>
              <a:solidFill>
                <a:srgbClr val="0D93D2"/>
              </a:solidFill>
              <a:effectLst/>
              <a:uLnTx/>
              <a:uFillTx/>
              <a:latin typeface="Arial"/>
              <a:ea typeface="ＭＳ Ｐゴシック" charset="0"/>
            </a:endParaRPr>
          </a:p>
          <a:p>
            <a:pPr marL="330200" lvl="2" indent="0">
              <a:spcBef>
                <a:spcPts val="0"/>
              </a:spcBef>
              <a:buNone/>
            </a:pPr>
            <a:r>
              <a:rPr lang="fi-FI" sz="2200" b="0" i="0" dirty="0">
                <a:latin typeface="Arial" panose="020B0604020202020204" pitchFamily="34" charset="0"/>
                <a:cs typeface="Arial" panose="020B0604020202020204" pitchFamily="34" charset="0"/>
              </a:rPr>
              <a:t>Ammatillisten tutkintojen muodostama kokonaisuus, joka kattaa mm:</a:t>
            </a:r>
          </a:p>
          <a:p>
            <a:pPr marL="944563" lvl="2" indent="-342900">
              <a:spcBef>
                <a:spcPts val="0"/>
              </a:spcBef>
              <a:buFontTx/>
              <a:buChar char="-"/>
            </a:pPr>
            <a:r>
              <a:rPr lang="fi-FI" sz="2200" b="0" i="0" dirty="0">
                <a:latin typeface="Arial" panose="020B0604020202020204" pitchFamily="34" charset="0"/>
                <a:cs typeface="Arial" panose="020B0604020202020204" pitchFamily="34" charset="0"/>
              </a:rPr>
              <a:t>tutkintorakenteen (pt, at, </a:t>
            </a:r>
            <a:r>
              <a:rPr lang="fi-FI" sz="2200" b="0" i="0" dirty="0" err="1">
                <a:latin typeface="Arial" panose="020B0604020202020204" pitchFamily="34" charset="0"/>
                <a:cs typeface="Arial" panose="020B0604020202020204" pitchFamily="34" charset="0"/>
              </a:rPr>
              <a:t>eat</a:t>
            </a:r>
            <a:r>
              <a:rPr lang="fi-FI" sz="2200" b="0" i="0" dirty="0">
                <a:latin typeface="Arial" panose="020B0604020202020204" pitchFamily="34" charset="0"/>
                <a:cs typeface="Arial" panose="020B0604020202020204" pitchFamily="34" charset="0"/>
              </a:rPr>
              <a:t>),</a:t>
            </a:r>
          </a:p>
          <a:p>
            <a:pPr marL="944563" lvl="2" indent="-342900">
              <a:spcBef>
                <a:spcPts val="0"/>
              </a:spcBef>
              <a:buFontTx/>
              <a:buChar char="-"/>
            </a:pPr>
            <a:r>
              <a:rPr lang="fi-FI" sz="2200" b="0" i="0" dirty="0">
                <a:latin typeface="Arial" panose="020B0604020202020204" pitchFamily="34" charset="0"/>
                <a:cs typeface="Arial" panose="020B0604020202020204" pitchFamily="34" charset="0"/>
              </a:rPr>
              <a:t>tutkintojen keskinäiset suhteet, </a:t>
            </a:r>
          </a:p>
          <a:p>
            <a:pPr marL="944563" lvl="2" indent="-342900">
              <a:spcBef>
                <a:spcPts val="0"/>
              </a:spcBef>
              <a:buFontTx/>
              <a:buChar char="-"/>
            </a:pPr>
            <a:r>
              <a:rPr lang="fi-FI" sz="2200" b="0" i="0" dirty="0">
                <a:latin typeface="Arial" panose="020B0604020202020204" pitchFamily="34" charset="0"/>
                <a:cs typeface="Arial" panose="020B0604020202020204" pitchFamily="34" charset="0"/>
              </a:rPr>
              <a:t>tutkintojen muodostumisen periaatteet ja </a:t>
            </a:r>
          </a:p>
          <a:p>
            <a:pPr marL="944563" lvl="2" indent="-342900">
              <a:spcBef>
                <a:spcPts val="0"/>
              </a:spcBef>
              <a:buFontTx/>
              <a:buChar char="-"/>
            </a:pPr>
            <a:r>
              <a:rPr lang="fi-FI" sz="2200" b="0" i="0" dirty="0">
                <a:latin typeface="Arial" panose="020B0604020202020204" pitchFamily="34" charset="0"/>
                <a:cs typeface="Arial" panose="020B0604020202020204" pitchFamily="34" charset="0"/>
              </a:rPr>
              <a:t>tutkintojen perusteet. </a:t>
            </a:r>
          </a:p>
          <a:p>
            <a:pPr>
              <a:lnSpc>
                <a:spcPts val="3500"/>
              </a:lnSpc>
              <a:spcBef>
                <a:spcPts val="0"/>
              </a:spcBef>
            </a:pPr>
            <a:endParaRPr kumimoji="0" lang="fi-FI" sz="2800" b="1" i="0" u="none" strike="noStrike" kern="1200" cap="none" spc="-100" normalizeH="0" baseline="0" noProof="0" dirty="0">
              <a:ln>
                <a:noFill/>
              </a:ln>
              <a:solidFill>
                <a:srgbClr val="0D93D2"/>
              </a:solidFill>
              <a:effectLst/>
              <a:uLnTx/>
              <a:uFillTx/>
              <a:latin typeface="Arial"/>
              <a:ea typeface="ＭＳ Ｐゴシック" charset="0"/>
            </a:endParaRPr>
          </a:p>
          <a:p>
            <a:pPr>
              <a:spcBef>
                <a:spcPts val="0"/>
              </a:spcBef>
            </a:pPr>
            <a:r>
              <a:rPr kumimoji="0" lang="fi-FI" sz="3500" b="1" i="0" u="none" strike="noStrike" kern="1200" cap="none" spc="-100" normalizeH="0" baseline="0" noProof="0" dirty="0">
                <a:ln>
                  <a:noFill/>
                </a:ln>
                <a:solidFill>
                  <a:srgbClr val="378DC4"/>
                </a:solidFill>
                <a:effectLst/>
                <a:uLnTx/>
                <a:uFillTx/>
                <a:latin typeface="Arial"/>
                <a:ea typeface="ＭＳ Ｐゴシック" charset="0"/>
              </a:rPr>
              <a:t>Tutkintojärjestelmän kehittäminen:</a:t>
            </a:r>
          </a:p>
          <a:p>
            <a:pPr marL="944563" marR="0" lvl="2" indent="-342900" algn="l" defTabSz="457200" rtl="0" eaLnBrk="1" fontAlgn="base" latinLnBrk="0" hangingPunct="1">
              <a:lnSpc>
                <a:spcPct val="100000"/>
              </a:lnSpc>
              <a:spcBef>
                <a:spcPts val="0"/>
              </a:spcBef>
              <a:spcAft>
                <a:spcPct val="0"/>
              </a:spcAft>
              <a:buClrTx/>
              <a:buSzTx/>
              <a:buFontTx/>
              <a:buChar char="-"/>
              <a:tabLst/>
              <a:defRPr/>
            </a:pPr>
            <a:endParaRPr lang="fi-FI" sz="2200" b="0" i="0" dirty="0">
              <a:latin typeface="Arial" panose="020B0604020202020204" pitchFamily="34" charset="0"/>
              <a:cs typeface="Arial" panose="020B0604020202020204" pitchFamily="34" charset="0"/>
            </a:endParaRPr>
          </a:p>
          <a:p>
            <a:pPr marL="944563" marR="0" lvl="2" indent="-342900" algn="l" defTabSz="457200" rtl="0" eaLnBrk="1" fontAlgn="base" latinLnBrk="0" hangingPunct="1">
              <a:lnSpc>
                <a:spcPct val="100000"/>
              </a:lnSpc>
              <a:spcBef>
                <a:spcPts val="0"/>
              </a:spcBef>
              <a:spcAft>
                <a:spcPct val="0"/>
              </a:spcAft>
              <a:buClrTx/>
              <a:buSzTx/>
              <a:buFontTx/>
              <a:buChar char="-"/>
              <a:tabLst/>
              <a:defRPr/>
            </a:pPr>
            <a:r>
              <a:rPr lang="fi-FI" sz="2200" b="0" i="0" dirty="0">
                <a:latin typeface="Arial" panose="020B0604020202020204" pitchFamily="34" charset="0"/>
                <a:cs typeface="Arial" panose="020B0604020202020204" pitchFamily="34" charset="0"/>
              </a:rPr>
              <a:t>Toiminnot ja prosessit, joilla tutkintojärjestelmää ja sen osa-alueita kansallisesti kehitetään, ja joilla uudistuksia ja muutoksia toimeenpannaan. </a:t>
            </a:r>
            <a:endParaRPr lang="fi-FI" sz="2200" i="0" dirty="0"/>
          </a:p>
          <a:p>
            <a:pPr marL="944563" marR="0" lvl="2" indent="-342900" algn="l" defTabSz="457200" rtl="0" eaLnBrk="1" fontAlgn="base" latinLnBrk="0" hangingPunct="1">
              <a:lnSpc>
                <a:spcPct val="100000"/>
              </a:lnSpc>
              <a:spcBef>
                <a:spcPts val="0"/>
              </a:spcBef>
              <a:spcAft>
                <a:spcPct val="0"/>
              </a:spcAft>
              <a:buClrTx/>
              <a:buSzTx/>
              <a:buFontTx/>
              <a:buChar char="-"/>
              <a:tabLst/>
              <a:defRPr/>
            </a:pPr>
            <a:r>
              <a:rPr lang="fi-FI" sz="2200" b="0" i="0" dirty="0">
                <a:latin typeface="Arial" panose="020B0604020202020204" pitchFamily="34" charset="0"/>
                <a:cs typeface="Arial" panose="020B0604020202020204" pitchFamily="34" charset="0"/>
              </a:rPr>
              <a:t>Keskeisiä vastuutahoja ovat opetus- ja kulttuuriministeriö, Opetushallitus ja työelämätoimikunnat. Kehittämiseen </a:t>
            </a:r>
            <a:r>
              <a:rPr lang="fi-FI" sz="2200" b="0" i="0" dirty="0" err="1">
                <a:latin typeface="Arial" panose="020B0604020202020204" pitchFamily="34" charset="0"/>
                <a:cs typeface="Arial" panose="020B0604020202020204" pitchFamily="34" charset="0"/>
              </a:rPr>
              <a:t>osallistetaan</a:t>
            </a:r>
            <a:r>
              <a:rPr lang="fi-FI" sz="2200" b="0" i="0" dirty="0">
                <a:latin typeface="Arial" panose="020B0604020202020204" pitchFamily="34" charset="0"/>
                <a:cs typeface="Arial" panose="020B0604020202020204" pitchFamily="34" charset="0"/>
              </a:rPr>
              <a:t> koulutuksen järjestäjiä, työelämää ja muita sidosryhmiä</a:t>
            </a:r>
            <a:r>
              <a:rPr lang="fi-FI" sz="2200" b="0" dirty="0">
                <a:latin typeface="Arial" panose="020B0604020202020204" pitchFamily="34" charset="0"/>
                <a:cs typeface="Arial" panose="020B0604020202020204" pitchFamily="34" charset="0"/>
              </a:rPr>
              <a:t>. </a:t>
            </a:r>
          </a:p>
          <a:p>
            <a:endParaRPr lang="fi-FI" dirty="0"/>
          </a:p>
        </p:txBody>
      </p:sp>
      <p:sp>
        <p:nvSpPr>
          <p:cNvPr id="4" name="Päivämäärän paikkamerkki 3">
            <a:extLst>
              <a:ext uri="{FF2B5EF4-FFF2-40B4-BE49-F238E27FC236}">
                <a16:creationId xmlns:a16="http://schemas.microsoft.com/office/drawing/2014/main" id="{C59EA2FC-3213-D754-DD78-C5CCEF32A26F}"/>
              </a:ext>
            </a:extLst>
          </p:cNvPr>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94D85A3-5928-4FA8-B074-1A44C471BF7F}" type="datetime1">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13.2.2024</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5" name="Dian numeron paikkamerkki 4">
            <a:extLst>
              <a:ext uri="{FF2B5EF4-FFF2-40B4-BE49-F238E27FC236}">
                <a16:creationId xmlns:a16="http://schemas.microsoft.com/office/drawing/2014/main" id="{1F37D89E-20E4-647D-3BD5-4E6684F49D16}"/>
              </a:ext>
            </a:extLst>
          </p:cNvPr>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C07628F-9402-FB47-93B5-FC3C3BFEEBE0}"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Tree>
    <p:extLst>
      <p:ext uri="{BB962C8B-B14F-4D97-AF65-F5344CB8AC3E}">
        <p14:creationId xmlns:p14="http://schemas.microsoft.com/office/powerpoint/2010/main" val="2828113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63CA6-4E0E-2968-A5C0-CCEF4FD5D16B}"/>
              </a:ext>
            </a:extLst>
          </p:cNvPr>
          <p:cNvSpPr>
            <a:spLocks noGrp="1"/>
          </p:cNvSpPr>
          <p:nvPr>
            <p:ph type="ctrTitle"/>
          </p:nvPr>
        </p:nvSpPr>
        <p:spPr>
          <a:xfrm>
            <a:off x="217291" y="1982"/>
            <a:ext cx="11443486" cy="316164"/>
          </a:xfrm>
        </p:spPr>
        <p:txBody>
          <a:bodyPr/>
          <a:lstStyle/>
          <a:p>
            <a:pPr algn="just">
              <a:lnSpc>
                <a:spcPct val="105000"/>
              </a:lnSpc>
            </a:pPr>
            <a:r>
              <a:rPr lang="fi-FI" sz="1200" b="1" dirty="0">
                <a:effectLst/>
                <a:latin typeface="Calibri" panose="020F0502020204030204" pitchFamily="34" charset="0"/>
                <a:ea typeface="Freya"/>
                <a:cs typeface="Calibri" panose="020F0502020204030204" pitchFamily="34" charset="0"/>
              </a:rPr>
              <a:t> </a:t>
            </a:r>
            <a:br>
              <a:rPr lang="fi-FI" sz="1200" dirty="0">
                <a:effectLst/>
                <a:latin typeface="Calibri" panose="020F0502020204030204" pitchFamily="34" charset="0"/>
                <a:ea typeface="Freya"/>
                <a:cs typeface="Calibri" panose="020F0502020204030204" pitchFamily="34" charset="0"/>
              </a:rPr>
            </a:br>
            <a:r>
              <a:rPr lang="fi-FI" sz="2800" dirty="0">
                <a:solidFill>
                  <a:srgbClr val="0B7DB1"/>
                </a:solidFill>
                <a:effectLst/>
                <a:latin typeface="+mn-lt"/>
                <a:ea typeface="Vinkel Rg"/>
                <a:cs typeface="Vinkel Rg"/>
              </a:rPr>
              <a:t>Tutkintoa lyhyemmät koulutuskokonaisuudet </a:t>
            </a:r>
            <a:r>
              <a:rPr lang="fi-FI" sz="2000" dirty="0">
                <a:solidFill>
                  <a:srgbClr val="0B7DB1"/>
                </a:solidFill>
                <a:effectLst/>
                <a:latin typeface="+mn-lt"/>
                <a:ea typeface="Vinkel Rg"/>
                <a:cs typeface="Vinkel Rg"/>
              </a:rPr>
              <a:t>(lähde: järjestäjäkysely) </a:t>
            </a:r>
          </a:p>
        </p:txBody>
      </p:sp>
      <p:sp>
        <p:nvSpPr>
          <p:cNvPr id="4" name="Päivämäärän paikkamerkki 3">
            <a:extLst>
              <a:ext uri="{FF2B5EF4-FFF2-40B4-BE49-F238E27FC236}">
                <a16:creationId xmlns:a16="http://schemas.microsoft.com/office/drawing/2014/main" id="{8803127A-6598-DB7A-6D24-16481502352E}"/>
              </a:ext>
            </a:extLst>
          </p:cNvPr>
          <p:cNvSpPr>
            <a:spLocks noGrp="1"/>
          </p:cNvSpPr>
          <p:nvPr>
            <p:ph type="dt" sz="half" idx="15"/>
          </p:nvPr>
        </p:nvSpPr>
        <p:spPr/>
        <p:txBody>
          <a:bodyPr/>
          <a:lstStyle/>
          <a:p>
            <a:pPr>
              <a:defRPr/>
            </a:pPr>
            <a:fld id="{894D85A3-5928-4FA8-B074-1A44C471BF7F}" type="datetime1">
              <a:rPr lang="fi-FI" smtClean="0"/>
              <a:t>13.2.2024</a:t>
            </a:fld>
            <a:endParaRPr lang="fi-FI"/>
          </a:p>
        </p:txBody>
      </p:sp>
      <p:sp>
        <p:nvSpPr>
          <p:cNvPr id="5" name="Dian numeron paikkamerkki 4">
            <a:extLst>
              <a:ext uri="{FF2B5EF4-FFF2-40B4-BE49-F238E27FC236}">
                <a16:creationId xmlns:a16="http://schemas.microsoft.com/office/drawing/2014/main" id="{C69FE460-606B-5CDD-3899-05238888C887}"/>
              </a:ext>
            </a:extLst>
          </p:cNvPr>
          <p:cNvSpPr>
            <a:spLocks noGrp="1"/>
          </p:cNvSpPr>
          <p:nvPr>
            <p:ph type="sldNum" sz="quarter" idx="17"/>
          </p:nvPr>
        </p:nvSpPr>
        <p:spPr/>
        <p:txBody>
          <a:bodyPr/>
          <a:lstStyle/>
          <a:p>
            <a:pPr>
              <a:defRPr/>
            </a:pPr>
            <a:fld id="{1C07628F-9402-FB47-93B5-FC3C3BFEEBE0}" type="slidenum">
              <a:rPr lang="fi-FI" smtClean="0"/>
              <a:pPr>
                <a:defRPr/>
              </a:pPr>
              <a:t>30</a:t>
            </a:fld>
            <a:endParaRPr lang="fi-FI"/>
          </a:p>
        </p:txBody>
      </p:sp>
      <p:sp>
        <p:nvSpPr>
          <p:cNvPr id="21" name="Tekstiruutu 20">
            <a:extLst>
              <a:ext uri="{FF2B5EF4-FFF2-40B4-BE49-F238E27FC236}">
                <a16:creationId xmlns:a16="http://schemas.microsoft.com/office/drawing/2014/main" id="{4E24604B-0B2C-0546-2AD5-4C10BB4A6084}"/>
              </a:ext>
            </a:extLst>
          </p:cNvPr>
          <p:cNvSpPr txBox="1"/>
          <p:nvPr/>
        </p:nvSpPr>
        <p:spPr>
          <a:xfrm>
            <a:off x="6587066" y="964983"/>
            <a:ext cx="5267433" cy="1938992"/>
          </a:xfrm>
          <a:prstGeom prst="rect">
            <a:avLst/>
          </a:prstGeom>
          <a:solidFill>
            <a:srgbClr val="A7D0B3"/>
          </a:solidFill>
        </p:spPr>
        <p:txBody>
          <a:bodyPr wrap="square" lIns="0" tIns="0" rIns="0" bIns="0" rtlCol="0" anchor="ctr" anchorCtr="1">
            <a:spAutoFit/>
          </a:bodyPr>
          <a:lstStyle/>
          <a:p>
            <a:r>
              <a:rPr lang="fi-FI" sz="1600" dirty="0">
                <a:latin typeface="+mn-lt"/>
              </a:rPr>
              <a:t>Koulutuksen järjestäjien arvio siitä, minkä verran kokonaisia tutkintoja lyhyemmille koulutuskokonaisuuksille on tarvetta alueensa työ- ja elinkeinoelämässä: </a:t>
            </a:r>
          </a:p>
          <a:p>
            <a:pPr marL="285750" indent="-285750">
              <a:buFont typeface="Arial" panose="020B0604020202020204" pitchFamily="34" charset="0"/>
              <a:buChar char="•"/>
            </a:pPr>
            <a:endParaRPr lang="fi-FI" sz="1600" dirty="0">
              <a:latin typeface="+mn-lt"/>
            </a:endParaRPr>
          </a:p>
          <a:p>
            <a:pPr marL="285750" indent="-285750">
              <a:buFont typeface="Courier New" panose="02070309020205020404" pitchFamily="49" charset="0"/>
              <a:buChar char="o"/>
            </a:pPr>
            <a:r>
              <a:rPr lang="fi-FI" sz="1600" dirty="0">
                <a:latin typeface="+mn-lt"/>
              </a:rPr>
              <a:t>Paljon tai erittäin paljon	51 %</a:t>
            </a:r>
          </a:p>
          <a:p>
            <a:pPr marL="285750" indent="-285750">
              <a:buFont typeface="Courier New" panose="02070309020205020404" pitchFamily="49" charset="0"/>
              <a:buChar char="o"/>
            </a:pPr>
            <a:r>
              <a:rPr lang="fi-FI" sz="1600" dirty="0">
                <a:latin typeface="+mn-lt"/>
              </a:rPr>
              <a:t>Jonkin verran 			35 %</a:t>
            </a:r>
          </a:p>
          <a:p>
            <a:pPr marL="285750" indent="-285750">
              <a:buFont typeface="Courier New" panose="02070309020205020404" pitchFamily="49" charset="0"/>
              <a:buChar char="o"/>
            </a:pPr>
            <a:r>
              <a:rPr lang="fi-FI" sz="1600" dirty="0">
                <a:latin typeface="+mn-lt"/>
              </a:rPr>
              <a:t>Vähän tai ei lainkaan 		14 %</a:t>
            </a:r>
          </a:p>
          <a:p>
            <a:pPr marL="285750" indent="-285750">
              <a:buFont typeface="Arial" panose="020B0604020202020204" pitchFamily="34" charset="0"/>
              <a:buChar char="•"/>
            </a:pPr>
            <a:endParaRPr lang="fi-FI" sz="1400" dirty="0">
              <a:latin typeface="+mn-lt"/>
            </a:endParaRPr>
          </a:p>
        </p:txBody>
      </p:sp>
      <p:sp>
        <p:nvSpPr>
          <p:cNvPr id="9" name="Tekstiruutu 8">
            <a:extLst>
              <a:ext uri="{FF2B5EF4-FFF2-40B4-BE49-F238E27FC236}">
                <a16:creationId xmlns:a16="http://schemas.microsoft.com/office/drawing/2014/main" id="{9860CC10-A413-256F-C668-9E854CC36924}"/>
              </a:ext>
            </a:extLst>
          </p:cNvPr>
          <p:cNvSpPr txBox="1"/>
          <p:nvPr/>
        </p:nvSpPr>
        <p:spPr>
          <a:xfrm>
            <a:off x="7581900" y="3478181"/>
            <a:ext cx="4272599" cy="2431435"/>
          </a:xfrm>
          <a:prstGeom prst="rect">
            <a:avLst/>
          </a:prstGeom>
          <a:solidFill>
            <a:srgbClr val="A7D0B3"/>
          </a:solidFill>
        </p:spPr>
        <p:txBody>
          <a:bodyPr wrap="square" lIns="0" tIns="0" rIns="0" bIns="0" rtlCol="0" anchor="ctr" anchorCtr="1">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Arial"/>
                <a:ea typeface="Freya"/>
              </a:rPr>
              <a:t>Liittyivät useimmiten: </a:t>
            </a:r>
          </a:p>
          <a:p>
            <a:pPr marL="0" marR="0" lvl="0" indent="0" algn="l" defTabSz="457200" rtl="0" eaLnBrk="1" fontAlgn="base" latinLnBrk="0" hangingPunct="1">
              <a:lnSpc>
                <a:spcPct val="100000"/>
              </a:lnSpc>
              <a:spcBef>
                <a:spcPct val="0"/>
              </a:spcBef>
              <a:spcAft>
                <a:spcPct val="0"/>
              </a:spcAft>
              <a:buClrTx/>
              <a:buSzTx/>
              <a:buFontTx/>
              <a:buNone/>
              <a:tabLst/>
              <a:defRPr/>
            </a:pPr>
            <a:endParaRPr lang="fi-FI" sz="1600" dirty="0">
              <a:solidFill>
                <a:prstClr val="black"/>
              </a:solidFill>
              <a:latin typeface="Arial"/>
              <a:ea typeface="Freya"/>
            </a:endParaRP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i-FI" sz="1600" b="0" i="0" u="none" strike="noStrike" kern="1200" cap="none" spc="0" normalizeH="0" baseline="0" noProof="0" dirty="0">
                <a:ln>
                  <a:noFill/>
                </a:ln>
                <a:solidFill>
                  <a:prstClr val="black"/>
                </a:solidFill>
                <a:effectLst/>
                <a:uLnTx/>
                <a:uFillTx/>
                <a:latin typeface="Arial"/>
                <a:ea typeface="Freya"/>
              </a:rPr>
              <a:t>palvelualojen ja siellä erityisesti matkailu-, ravintola- ja cateringalan sekä puhtaus- ja kiinteistöalan sisältöihin</a:t>
            </a:r>
          </a:p>
          <a:p>
            <a:pPr marR="0" lvl="0" algn="l" defTabSz="457200" rtl="0" eaLnBrk="1" fontAlgn="base" latinLnBrk="0" hangingPunct="1">
              <a:lnSpc>
                <a:spcPct val="100000"/>
              </a:lnSpc>
              <a:spcBef>
                <a:spcPct val="0"/>
              </a:spcBef>
              <a:spcAft>
                <a:spcPct val="0"/>
              </a:spcAft>
              <a:buClrTx/>
              <a:buSzTx/>
              <a:tabLst/>
              <a:defRPr/>
            </a:pPr>
            <a:endParaRPr kumimoji="0" lang="fi-FI" sz="1600" b="0" i="0" u="none" strike="noStrike" kern="1200" cap="none" spc="0" normalizeH="0" baseline="0" noProof="0" dirty="0">
              <a:ln>
                <a:noFill/>
              </a:ln>
              <a:solidFill>
                <a:prstClr val="black"/>
              </a:solidFill>
              <a:effectLst/>
              <a:uLnTx/>
              <a:uFillTx/>
              <a:latin typeface="Arial"/>
              <a:ea typeface="Freya"/>
            </a:endParaRP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i-FI" sz="1600" b="0" i="0" u="none" strike="noStrike" kern="1200" cap="none" spc="0" normalizeH="0" baseline="0" noProof="0" dirty="0">
                <a:ln>
                  <a:noFill/>
                </a:ln>
                <a:solidFill>
                  <a:prstClr val="black"/>
                </a:solidFill>
                <a:effectLst/>
                <a:uLnTx/>
                <a:uFillTx/>
                <a:latin typeface="Arial"/>
                <a:ea typeface="Freya"/>
              </a:rPr>
              <a:t>kaupan ja hallinnon alaan ja siellä esimerkiksi taloushallinnon, kirjanpidon ja yrittäjyyden sisältöihin</a:t>
            </a:r>
          </a:p>
          <a:p>
            <a:pPr marR="0" lvl="0" algn="l" defTabSz="457200" rtl="0" eaLnBrk="1" fontAlgn="base" latinLnBrk="0" hangingPunct="1">
              <a:lnSpc>
                <a:spcPct val="100000"/>
              </a:lnSpc>
              <a:spcBef>
                <a:spcPct val="0"/>
              </a:spcBef>
              <a:spcAft>
                <a:spcPct val="0"/>
              </a:spcAft>
              <a:buClrTx/>
              <a:buSzTx/>
              <a:tabLst/>
              <a:defRPr/>
            </a:pPr>
            <a:endParaRPr kumimoji="0" lang="fi-FI" sz="1400" b="0" i="0" u="none" strike="noStrike" kern="1200" cap="none" spc="0" normalizeH="0" baseline="0" noProof="0" dirty="0">
              <a:ln>
                <a:noFill/>
              </a:ln>
              <a:solidFill>
                <a:prstClr val="black"/>
              </a:solidFill>
              <a:effectLst/>
              <a:uLnTx/>
              <a:uFillTx/>
              <a:latin typeface="Arial"/>
              <a:ea typeface="Freya"/>
            </a:endParaRPr>
          </a:p>
        </p:txBody>
      </p:sp>
      <p:pic>
        <p:nvPicPr>
          <p:cNvPr id="12" name="Kuva 11">
            <a:extLst>
              <a:ext uri="{FF2B5EF4-FFF2-40B4-BE49-F238E27FC236}">
                <a16:creationId xmlns:a16="http://schemas.microsoft.com/office/drawing/2014/main" id="{C517B75F-F3B3-54D1-4071-2A6ECFE5A15A}"/>
              </a:ext>
            </a:extLst>
          </p:cNvPr>
          <p:cNvPicPr>
            <a:picLocks noChangeAspect="1"/>
          </p:cNvPicPr>
          <p:nvPr/>
        </p:nvPicPr>
        <p:blipFill>
          <a:blip r:embed="rId2"/>
          <a:stretch>
            <a:fillRect/>
          </a:stretch>
        </p:blipFill>
        <p:spPr>
          <a:xfrm>
            <a:off x="337499" y="690278"/>
            <a:ext cx="6011929" cy="2095284"/>
          </a:xfrm>
          <a:prstGeom prst="rect">
            <a:avLst/>
          </a:prstGeom>
        </p:spPr>
      </p:pic>
      <p:pic>
        <p:nvPicPr>
          <p:cNvPr id="24" name="Kuva 23">
            <a:extLst>
              <a:ext uri="{FF2B5EF4-FFF2-40B4-BE49-F238E27FC236}">
                <a16:creationId xmlns:a16="http://schemas.microsoft.com/office/drawing/2014/main" id="{56BCD12E-E2EC-586C-2C1B-B8F45C3136C5}"/>
              </a:ext>
            </a:extLst>
          </p:cNvPr>
          <p:cNvPicPr>
            <a:picLocks noChangeAspect="1"/>
          </p:cNvPicPr>
          <p:nvPr/>
        </p:nvPicPr>
        <p:blipFill>
          <a:blip r:embed="rId3"/>
          <a:stretch>
            <a:fillRect/>
          </a:stretch>
        </p:blipFill>
        <p:spPr>
          <a:xfrm>
            <a:off x="337499" y="3080728"/>
            <a:ext cx="6011574" cy="2870101"/>
          </a:xfrm>
          <a:prstGeom prst="rect">
            <a:avLst/>
          </a:prstGeom>
        </p:spPr>
      </p:pic>
      <p:sp>
        <p:nvSpPr>
          <p:cNvPr id="10" name="Nuoli: Oikea 9">
            <a:extLst>
              <a:ext uri="{FF2B5EF4-FFF2-40B4-BE49-F238E27FC236}">
                <a16:creationId xmlns:a16="http://schemas.microsoft.com/office/drawing/2014/main" id="{F5F80B95-BD78-C900-81A0-6DF0FCEC4EE4}"/>
              </a:ext>
            </a:extLst>
          </p:cNvPr>
          <p:cNvSpPr/>
          <p:nvPr/>
        </p:nvSpPr>
        <p:spPr>
          <a:xfrm>
            <a:off x="6298273" y="4441657"/>
            <a:ext cx="1151303" cy="382789"/>
          </a:xfrm>
          <a:prstGeom prst="rightArrow">
            <a:avLst/>
          </a:prstGeom>
          <a:solidFill>
            <a:srgbClr val="0D93D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spTree>
    <p:extLst>
      <p:ext uri="{BB962C8B-B14F-4D97-AF65-F5344CB8AC3E}">
        <p14:creationId xmlns:p14="http://schemas.microsoft.com/office/powerpoint/2010/main" val="3470647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63CA6-4E0E-2968-A5C0-CCEF4FD5D16B}"/>
              </a:ext>
            </a:extLst>
          </p:cNvPr>
          <p:cNvSpPr>
            <a:spLocks noGrp="1"/>
          </p:cNvSpPr>
          <p:nvPr>
            <p:ph type="ctrTitle"/>
          </p:nvPr>
        </p:nvSpPr>
        <p:spPr>
          <a:xfrm>
            <a:off x="217291" y="1982"/>
            <a:ext cx="11443486" cy="316164"/>
          </a:xfrm>
        </p:spPr>
        <p:txBody>
          <a:bodyPr/>
          <a:lstStyle/>
          <a:p>
            <a:pPr algn="just">
              <a:lnSpc>
                <a:spcPct val="105000"/>
              </a:lnSpc>
            </a:pPr>
            <a:r>
              <a:rPr lang="fi-FI" sz="1200" b="1" dirty="0">
                <a:effectLst/>
                <a:latin typeface="Calibri" panose="020F0502020204030204" pitchFamily="34" charset="0"/>
                <a:ea typeface="Freya"/>
                <a:cs typeface="Calibri" panose="020F0502020204030204" pitchFamily="34" charset="0"/>
              </a:rPr>
              <a:t> </a:t>
            </a:r>
            <a:br>
              <a:rPr lang="fi-FI" sz="1200" dirty="0">
                <a:effectLst/>
                <a:latin typeface="Calibri" panose="020F0502020204030204" pitchFamily="34" charset="0"/>
                <a:ea typeface="Freya"/>
                <a:cs typeface="Calibri" panose="020F0502020204030204" pitchFamily="34" charset="0"/>
              </a:rPr>
            </a:br>
            <a:r>
              <a:rPr lang="fi-FI" sz="2800" dirty="0">
                <a:solidFill>
                  <a:srgbClr val="0B7DB1"/>
                </a:solidFill>
                <a:effectLst/>
                <a:latin typeface="+mn-lt"/>
                <a:ea typeface="Vinkel Rg"/>
                <a:cs typeface="Vinkel Rg"/>
              </a:rPr>
              <a:t>Tutkinnon osaa pienemmät osaamiskokonaisuudet</a:t>
            </a:r>
            <a:endParaRPr lang="fi-FI" sz="2000" dirty="0">
              <a:solidFill>
                <a:srgbClr val="0B7DB1"/>
              </a:solidFill>
              <a:effectLst/>
              <a:latin typeface="+mn-lt"/>
              <a:ea typeface="Vinkel Rg"/>
              <a:cs typeface="Vinkel Rg"/>
            </a:endParaRPr>
          </a:p>
        </p:txBody>
      </p:sp>
      <p:sp>
        <p:nvSpPr>
          <p:cNvPr id="4" name="Päivämäärän paikkamerkki 3">
            <a:extLst>
              <a:ext uri="{FF2B5EF4-FFF2-40B4-BE49-F238E27FC236}">
                <a16:creationId xmlns:a16="http://schemas.microsoft.com/office/drawing/2014/main" id="{8803127A-6598-DB7A-6D24-16481502352E}"/>
              </a:ext>
            </a:extLst>
          </p:cNvPr>
          <p:cNvSpPr>
            <a:spLocks noGrp="1"/>
          </p:cNvSpPr>
          <p:nvPr>
            <p:ph type="dt" sz="half" idx="15"/>
          </p:nvPr>
        </p:nvSpPr>
        <p:spPr/>
        <p:txBody>
          <a:bodyPr/>
          <a:lstStyle/>
          <a:p>
            <a:pPr>
              <a:defRPr/>
            </a:pPr>
            <a:fld id="{894D85A3-5928-4FA8-B074-1A44C471BF7F}" type="datetime1">
              <a:rPr lang="fi-FI" smtClean="0"/>
              <a:t>13.2.2024</a:t>
            </a:fld>
            <a:endParaRPr lang="fi-FI"/>
          </a:p>
        </p:txBody>
      </p:sp>
      <p:sp>
        <p:nvSpPr>
          <p:cNvPr id="5" name="Dian numeron paikkamerkki 4">
            <a:extLst>
              <a:ext uri="{FF2B5EF4-FFF2-40B4-BE49-F238E27FC236}">
                <a16:creationId xmlns:a16="http://schemas.microsoft.com/office/drawing/2014/main" id="{C69FE460-606B-5CDD-3899-05238888C887}"/>
              </a:ext>
            </a:extLst>
          </p:cNvPr>
          <p:cNvSpPr>
            <a:spLocks noGrp="1"/>
          </p:cNvSpPr>
          <p:nvPr>
            <p:ph type="sldNum" sz="quarter" idx="17"/>
          </p:nvPr>
        </p:nvSpPr>
        <p:spPr/>
        <p:txBody>
          <a:bodyPr/>
          <a:lstStyle/>
          <a:p>
            <a:pPr>
              <a:defRPr/>
            </a:pPr>
            <a:fld id="{1C07628F-9402-FB47-93B5-FC3C3BFEEBE0}" type="slidenum">
              <a:rPr lang="fi-FI" smtClean="0"/>
              <a:pPr>
                <a:defRPr/>
              </a:pPr>
              <a:t>31</a:t>
            </a:fld>
            <a:endParaRPr lang="fi-FI"/>
          </a:p>
        </p:txBody>
      </p:sp>
      <p:sp>
        <p:nvSpPr>
          <p:cNvPr id="15" name="Tekstiruutu 14">
            <a:extLst>
              <a:ext uri="{FF2B5EF4-FFF2-40B4-BE49-F238E27FC236}">
                <a16:creationId xmlns:a16="http://schemas.microsoft.com/office/drawing/2014/main" id="{C6D1DD93-9FCE-DA7F-DCF9-6010B21CF5C0}"/>
              </a:ext>
            </a:extLst>
          </p:cNvPr>
          <p:cNvSpPr txBox="1"/>
          <p:nvPr/>
        </p:nvSpPr>
        <p:spPr>
          <a:xfrm>
            <a:off x="277738" y="792184"/>
            <a:ext cx="8577942" cy="492443"/>
          </a:xfrm>
          <a:prstGeom prst="rect">
            <a:avLst/>
          </a:prstGeom>
          <a:noFill/>
        </p:spPr>
        <p:txBody>
          <a:bodyPr wrap="square" lIns="0" tIns="0" rIns="0" bIns="0" rtlCol="0">
            <a:spAutoFit/>
          </a:bodyPr>
          <a:lstStyle/>
          <a:p>
            <a:r>
              <a:rPr lang="fi-FI" sz="1600" b="1" dirty="0"/>
              <a:t>Tutkinnon osaa pienempien osaamiskokonaisuuksien suoritukset</a:t>
            </a:r>
          </a:p>
          <a:p>
            <a:r>
              <a:rPr lang="fi-FI" sz="1600" b="1" dirty="0"/>
              <a:t> tutkinnon osittain vuosina 1.1.2019–31.7.2023 (Lähde: Koski-tietovaranto)</a:t>
            </a:r>
          </a:p>
        </p:txBody>
      </p:sp>
      <p:sp>
        <p:nvSpPr>
          <p:cNvPr id="16" name="Tekstiruutu 15">
            <a:extLst>
              <a:ext uri="{FF2B5EF4-FFF2-40B4-BE49-F238E27FC236}">
                <a16:creationId xmlns:a16="http://schemas.microsoft.com/office/drawing/2014/main" id="{0F6D645B-1B17-DE05-CEE8-5676AE30ED98}"/>
              </a:ext>
            </a:extLst>
          </p:cNvPr>
          <p:cNvSpPr txBox="1"/>
          <p:nvPr/>
        </p:nvSpPr>
        <p:spPr>
          <a:xfrm>
            <a:off x="5467351" y="1522658"/>
            <a:ext cx="6520270" cy="3380413"/>
          </a:xfrm>
          <a:prstGeom prst="rect">
            <a:avLst/>
          </a:prstGeom>
          <a:solidFill>
            <a:srgbClr val="A7D0B3"/>
          </a:solidFill>
        </p:spPr>
        <p:txBody>
          <a:bodyPr wrap="square" lIns="0" tIns="0" rIns="0" bIns="0" rtlCol="0" anchor="ctr" anchorCtr="1">
            <a:spAutoFit/>
          </a:bodyPr>
          <a:lstStyle/>
          <a:p>
            <a:pPr marL="285750" indent="-285750">
              <a:buFont typeface="Wingdings" panose="05000000000000000000" pitchFamily="2" charset="2"/>
              <a:buChar char="Ø"/>
            </a:pPr>
            <a:r>
              <a:rPr lang="fi-FI" sz="1600" dirty="0">
                <a:solidFill>
                  <a:srgbClr val="000000"/>
                </a:solidFill>
                <a:latin typeface="+mn-lt"/>
                <a:ea typeface="Freya"/>
                <a:cs typeface="Myriad Pro"/>
              </a:rPr>
              <a:t>Järjestäjäkyselyssä kysyttiin, minkä verran </a:t>
            </a:r>
            <a:r>
              <a:rPr lang="fi-FI" sz="1600" dirty="0">
                <a:solidFill>
                  <a:srgbClr val="000000"/>
                </a:solidFill>
                <a:effectLst/>
                <a:latin typeface="+mn-lt"/>
                <a:ea typeface="Freya"/>
                <a:cs typeface="Myriad Pro"/>
              </a:rPr>
              <a:t>työ- ja elinkeinoelämässä järjestäjien toiminta-alueella on tarvetta tutkinnon osaa lyhyemmille osaamiskokonaisuuksille:</a:t>
            </a:r>
          </a:p>
          <a:p>
            <a:pPr>
              <a:lnSpc>
                <a:spcPts val="1400"/>
              </a:lnSpc>
            </a:pPr>
            <a:endParaRPr lang="fi-FI" sz="1600" dirty="0">
              <a:solidFill>
                <a:srgbClr val="000000"/>
              </a:solidFill>
              <a:effectLst/>
              <a:latin typeface="+mn-lt"/>
              <a:ea typeface="Freya"/>
              <a:cs typeface="Myriad Pro"/>
            </a:endParaRPr>
          </a:p>
          <a:p>
            <a:pPr marL="742950" lvl="1" indent="-285750">
              <a:buFont typeface="Courier New" panose="02070309020205020404" pitchFamily="49" charset="0"/>
              <a:buChar char="o"/>
            </a:pPr>
            <a:r>
              <a:rPr lang="fi-FI" sz="1600" dirty="0">
                <a:solidFill>
                  <a:srgbClr val="000000"/>
                </a:solidFill>
                <a:latin typeface="+mn-lt"/>
                <a:ea typeface="Freya"/>
                <a:cs typeface="Myriad Pro"/>
              </a:rPr>
              <a:t>Paljon tai erittäin paljon  34 %</a:t>
            </a:r>
          </a:p>
          <a:p>
            <a:pPr marL="742950" lvl="1" indent="-285750">
              <a:buFont typeface="Courier New" panose="02070309020205020404" pitchFamily="49" charset="0"/>
              <a:buChar char="o"/>
            </a:pPr>
            <a:r>
              <a:rPr lang="fi-FI" sz="1600" dirty="0">
                <a:solidFill>
                  <a:srgbClr val="000000"/>
                </a:solidFill>
                <a:effectLst/>
                <a:latin typeface="+mn-lt"/>
                <a:ea typeface="Freya"/>
                <a:cs typeface="Myriad Pro"/>
              </a:rPr>
              <a:t>Jonkin verran                 4</a:t>
            </a:r>
            <a:r>
              <a:rPr lang="fi-FI" sz="1600" dirty="0">
                <a:solidFill>
                  <a:srgbClr val="000000"/>
                </a:solidFill>
                <a:latin typeface="+mn-lt"/>
                <a:ea typeface="Freya"/>
                <a:cs typeface="Myriad Pro"/>
              </a:rPr>
              <a:t>2 %</a:t>
            </a:r>
          </a:p>
          <a:p>
            <a:pPr marL="742950" lvl="1" indent="-285750">
              <a:buFont typeface="Courier New" panose="02070309020205020404" pitchFamily="49" charset="0"/>
              <a:buChar char="o"/>
            </a:pPr>
            <a:r>
              <a:rPr lang="fi-FI" sz="1600" dirty="0">
                <a:solidFill>
                  <a:srgbClr val="000000"/>
                </a:solidFill>
                <a:effectLst/>
                <a:latin typeface="+mn-lt"/>
                <a:ea typeface="Freya"/>
                <a:cs typeface="Myriad Pro"/>
              </a:rPr>
              <a:t>Vähän tai ei lainkaan     24 %</a:t>
            </a:r>
          </a:p>
          <a:p>
            <a:pPr marL="285750" indent="-285750">
              <a:buFont typeface="Wingdings" panose="05000000000000000000" pitchFamily="2" charset="2"/>
              <a:buChar char="Ø"/>
            </a:pPr>
            <a:endParaRPr lang="fi-FI" sz="1600" dirty="0">
              <a:solidFill>
                <a:srgbClr val="000000"/>
              </a:solidFill>
              <a:latin typeface="+mn-lt"/>
              <a:ea typeface="Freya"/>
              <a:cs typeface="Myriad Pro"/>
            </a:endParaRPr>
          </a:p>
          <a:p>
            <a:pPr marL="285750" indent="-285750">
              <a:buFont typeface="Wingdings" panose="05000000000000000000" pitchFamily="2" charset="2"/>
              <a:buChar char="Ø"/>
            </a:pPr>
            <a:r>
              <a:rPr lang="fi-FI" sz="1600" dirty="0">
                <a:solidFill>
                  <a:srgbClr val="000000"/>
                </a:solidFill>
                <a:effectLst/>
                <a:latin typeface="+mn-lt"/>
                <a:ea typeface="Freya"/>
                <a:cs typeface="Myriad Pro"/>
              </a:rPr>
              <a:t>Järjestäjäkyselyyn vastanneista </a:t>
            </a:r>
            <a:r>
              <a:rPr lang="fi-FI" sz="1600" dirty="0">
                <a:effectLst/>
                <a:latin typeface="+mn-lt"/>
                <a:ea typeface="Freya"/>
              </a:rPr>
              <a:t>46 % oli </a:t>
            </a:r>
            <a:r>
              <a:rPr lang="fi-FI" sz="1600" dirty="0">
                <a:solidFill>
                  <a:srgbClr val="000000"/>
                </a:solidFill>
                <a:effectLst/>
                <a:latin typeface="+mn-lt"/>
                <a:ea typeface="Times New Roman" panose="02020603050405020304" pitchFamily="18" charset="0"/>
              </a:rPr>
              <a:t>järjestänyt </a:t>
            </a:r>
            <a:r>
              <a:rPr lang="fi-FI" sz="1600" dirty="0">
                <a:effectLst/>
                <a:latin typeface="+mn-lt"/>
                <a:ea typeface="Freya"/>
              </a:rPr>
              <a:t>tutkinnon osaa pienempiä osaamiskokonaisuuksia viimeisen vuoden aikana.</a:t>
            </a:r>
            <a:endParaRPr lang="fi-FI" sz="1600" dirty="0">
              <a:latin typeface="+mn-lt"/>
              <a:ea typeface="Freya"/>
            </a:endParaRPr>
          </a:p>
          <a:p>
            <a:pPr marL="285750" indent="-285750">
              <a:buFont typeface="Wingdings" panose="05000000000000000000" pitchFamily="2" charset="2"/>
              <a:buChar char="Ø"/>
            </a:pPr>
            <a:r>
              <a:rPr lang="fi-FI" sz="1600" dirty="0">
                <a:solidFill>
                  <a:srgbClr val="000000"/>
                </a:solidFill>
                <a:latin typeface="+mn-lt"/>
                <a:ea typeface="Times New Roman" panose="02020603050405020304" pitchFamily="18" charset="0"/>
              </a:rPr>
              <a:t>Tyypillisesti ilmoitettiin erilaisia kortti-, lupa- ja ammattipätevyyskoulutuksia, kuten esimerkiksi ensiapu-, hygienia-, anniskelupassi- ja järjestyksenvalvojan koulutuksia </a:t>
            </a:r>
          </a:p>
          <a:p>
            <a:pPr marL="285750" indent="-285750">
              <a:buFont typeface="Arial" panose="020B0604020202020204" pitchFamily="34" charset="0"/>
              <a:buChar char="•"/>
            </a:pPr>
            <a:endParaRPr lang="fi-FI" sz="1600" dirty="0">
              <a:latin typeface="+mn-lt"/>
              <a:ea typeface="Freya"/>
            </a:endParaRPr>
          </a:p>
        </p:txBody>
      </p:sp>
      <p:sp>
        <p:nvSpPr>
          <p:cNvPr id="19" name="Tekstiruutu 18">
            <a:extLst>
              <a:ext uri="{FF2B5EF4-FFF2-40B4-BE49-F238E27FC236}">
                <a16:creationId xmlns:a16="http://schemas.microsoft.com/office/drawing/2014/main" id="{C65FEC29-2DA6-AF4A-9757-C5EF551C7981}"/>
              </a:ext>
            </a:extLst>
          </p:cNvPr>
          <p:cNvSpPr txBox="1"/>
          <p:nvPr/>
        </p:nvSpPr>
        <p:spPr>
          <a:xfrm>
            <a:off x="365882" y="5311374"/>
            <a:ext cx="6691721" cy="954107"/>
          </a:xfrm>
          <a:prstGeom prst="rect">
            <a:avLst/>
          </a:prstGeom>
          <a:noFill/>
        </p:spPr>
        <p:txBody>
          <a:bodyPr wrap="square" lIns="0" tIns="0" rIns="0" bIns="0" rtlCol="0">
            <a:spAutoFit/>
          </a:bodyPr>
          <a:lstStyle/>
          <a:p>
            <a:pPr marL="285750" indent="-285750">
              <a:buFont typeface="Wingdings" panose="05000000000000000000" pitchFamily="2" charset="2"/>
              <a:buChar char="Ø"/>
            </a:pPr>
            <a:r>
              <a:rPr lang="fi-FI" sz="1600" dirty="0">
                <a:solidFill>
                  <a:srgbClr val="000000"/>
                </a:solidFill>
                <a:effectLst/>
                <a:latin typeface="+mn-lt"/>
                <a:ea typeface="Freya"/>
                <a:cs typeface="Myriad Pro"/>
              </a:rPr>
              <a:t>Koski-tietovarannon tietojen mukaan s</a:t>
            </a:r>
            <a:r>
              <a:rPr lang="fi-FI" sz="1600" dirty="0">
                <a:effectLst/>
                <a:latin typeface="+mn-lt"/>
                <a:ea typeface="Freya"/>
                <a:cs typeface="Segoe UI" panose="020B0502040204020203" pitchFamily="34" charset="0"/>
              </a:rPr>
              <a:t>uurin osa (76 %) tutkinnon osaa pienemmistä osaamiskokonaisuuksista liittyi yhteisiin tutkinnon osiin.</a:t>
            </a:r>
          </a:p>
          <a:p>
            <a:pPr marL="285750" indent="-285750">
              <a:buFont typeface="Wingdings" panose="05000000000000000000" pitchFamily="2" charset="2"/>
              <a:buChar char="Ø"/>
            </a:pPr>
            <a:r>
              <a:rPr lang="fi-FI" sz="1600" dirty="0">
                <a:latin typeface="+mn-lt"/>
                <a:ea typeface="Freya"/>
                <a:cs typeface="Segoe UI" panose="020B0502040204020203" pitchFamily="34" charset="0"/>
              </a:rPr>
              <a:t>Vuosina 2019-2023 niitä oli järjestänyt kaikkiaan 74 järjestäjää.</a:t>
            </a:r>
            <a:endParaRPr lang="fi-FI" sz="1600" dirty="0">
              <a:effectLst/>
              <a:latin typeface="+mn-lt"/>
              <a:ea typeface="Freya"/>
              <a:cs typeface="Calibri" panose="020F0502020204030204" pitchFamily="34" charset="0"/>
            </a:endParaRPr>
          </a:p>
          <a:p>
            <a:pPr marL="285750" indent="-285750">
              <a:buFont typeface="Arial" panose="020B0604020202020204" pitchFamily="34" charset="0"/>
              <a:buChar char="•"/>
            </a:pPr>
            <a:endParaRPr lang="fi-FI" sz="1400" dirty="0">
              <a:latin typeface="+mn-lt"/>
              <a:ea typeface="Freya"/>
            </a:endParaRPr>
          </a:p>
        </p:txBody>
      </p:sp>
      <p:pic>
        <p:nvPicPr>
          <p:cNvPr id="14" name="Kuva 13">
            <a:extLst>
              <a:ext uri="{FF2B5EF4-FFF2-40B4-BE49-F238E27FC236}">
                <a16:creationId xmlns:a16="http://schemas.microsoft.com/office/drawing/2014/main" id="{1C1A2FF5-9D6A-011D-4B31-0B2404CBA428}"/>
              </a:ext>
            </a:extLst>
          </p:cNvPr>
          <p:cNvPicPr>
            <a:picLocks noChangeAspect="1"/>
          </p:cNvPicPr>
          <p:nvPr/>
        </p:nvPicPr>
        <p:blipFill>
          <a:blip r:embed="rId2"/>
          <a:stretch>
            <a:fillRect/>
          </a:stretch>
        </p:blipFill>
        <p:spPr>
          <a:xfrm>
            <a:off x="365882" y="1387590"/>
            <a:ext cx="4653793" cy="3860326"/>
          </a:xfrm>
          <a:prstGeom prst="rect">
            <a:avLst/>
          </a:prstGeom>
        </p:spPr>
      </p:pic>
    </p:spTree>
    <p:extLst>
      <p:ext uri="{BB962C8B-B14F-4D97-AF65-F5344CB8AC3E}">
        <p14:creationId xmlns:p14="http://schemas.microsoft.com/office/powerpoint/2010/main" val="1471553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302872-133A-9E5B-3273-3EE17CB5D949}"/>
              </a:ext>
            </a:extLst>
          </p:cNvPr>
          <p:cNvSpPr>
            <a:spLocks noGrp="1"/>
          </p:cNvSpPr>
          <p:nvPr>
            <p:ph type="ctrTitle"/>
          </p:nvPr>
        </p:nvSpPr>
        <p:spPr>
          <a:xfrm>
            <a:off x="540810" y="212252"/>
            <a:ext cx="11308290" cy="757420"/>
          </a:xfrm>
        </p:spPr>
        <p:txBody>
          <a:bodyPr/>
          <a:lstStyle/>
          <a:p>
            <a:r>
              <a:rPr kumimoji="0" lang="fi-FI" sz="2800" b="1" i="0" u="none" strike="noStrike" kern="1200" cap="none" spc="-100" normalizeH="0" baseline="0" noProof="0" dirty="0">
                <a:ln>
                  <a:noFill/>
                </a:ln>
                <a:solidFill>
                  <a:srgbClr val="0B7DB1"/>
                </a:solidFill>
                <a:effectLst/>
                <a:uLnTx/>
                <a:uFillTx/>
                <a:latin typeface="Arial"/>
                <a:ea typeface="Freya"/>
                <a:cs typeface="Calibri" panose="020F0502020204030204" pitchFamily="34" charset="0"/>
              </a:rPr>
              <a:t>Henkilöstökoulutuksen järjestäminen, opiskelijat ja </a:t>
            </a:r>
            <a:r>
              <a:rPr lang="fi-FI" sz="2800" dirty="0">
                <a:solidFill>
                  <a:srgbClr val="0B7DB1"/>
                </a:solidFill>
                <a:ea typeface="Freya"/>
                <a:cs typeface="Calibri" panose="020F0502020204030204" pitchFamily="34" charset="0"/>
              </a:rPr>
              <a:t>opiskeluoikeudet 1.1.2019-31.7.2023 Koski-varannon tietojen mukaan</a:t>
            </a:r>
            <a:endParaRPr lang="fi-FI" sz="2800" dirty="0"/>
          </a:p>
        </p:txBody>
      </p:sp>
      <p:sp>
        <p:nvSpPr>
          <p:cNvPr id="3" name="Sisällön paikkamerkki 2">
            <a:extLst>
              <a:ext uri="{FF2B5EF4-FFF2-40B4-BE49-F238E27FC236}">
                <a16:creationId xmlns:a16="http://schemas.microsoft.com/office/drawing/2014/main" id="{A45220B6-713A-6BF6-0D61-0F4C83F4DA3E}"/>
              </a:ext>
            </a:extLst>
          </p:cNvPr>
          <p:cNvSpPr>
            <a:spLocks noGrp="1"/>
          </p:cNvSpPr>
          <p:nvPr>
            <p:ph sz="quarter" idx="14"/>
          </p:nvPr>
        </p:nvSpPr>
        <p:spPr>
          <a:xfrm>
            <a:off x="540810" y="1303554"/>
            <a:ext cx="11384491" cy="4250891"/>
          </a:xfrm>
        </p:spPr>
        <p:txBody>
          <a:bodyPr/>
          <a:lstStyle/>
          <a:p>
            <a:pPr marL="342900" indent="-342900">
              <a:buFont typeface="Wingdings" panose="05000000000000000000" pitchFamily="2" charset="2"/>
              <a:buChar char="Ø"/>
            </a:pPr>
            <a:r>
              <a:rPr lang="fi-FI" sz="1960" b="0" dirty="0">
                <a:latin typeface="+mn-lt"/>
              </a:rPr>
              <a:t>Henkilöstökoulutuksena tutkintoa tai tutkinnon osia suorittavia opiskelijoita oli kaikkiaan 5 746 ja opiskeluoikeuksia 5 802. Tutkintoja tai tutkinnon osia järjesti 37 koulutuksen järjestäjää.</a:t>
            </a:r>
          </a:p>
          <a:p>
            <a:endParaRPr lang="fi-FI" sz="1960" b="0" dirty="0">
              <a:latin typeface="+mn-lt"/>
            </a:endParaRPr>
          </a:p>
          <a:p>
            <a:pPr marL="342900" indent="-342900">
              <a:buFont typeface="Wingdings" panose="05000000000000000000" pitchFamily="2" charset="2"/>
              <a:buChar char="Ø"/>
            </a:pPr>
            <a:r>
              <a:rPr lang="fi-FI" sz="1960" b="0" dirty="0">
                <a:latin typeface="+mn-lt"/>
              </a:rPr>
              <a:t>Muussa ammatillisessa koulutuksessa opiskelijoita oli kyseisellä ajanjaksolla 29 211 ja opiskeluoikeuksia 166 698. Muuta koulutusta järjesti 16 järjestäjää. </a:t>
            </a:r>
          </a:p>
          <a:p>
            <a:pPr marL="342900" indent="-342900">
              <a:buFont typeface="Wingdings" panose="05000000000000000000" pitchFamily="2" charset="2"/>
              <a:buChar char="Ø"/>
            </a:pPr>
            <a:endParaRPr lang="fi-FI" sz="1960" b="0" dirty="0">
              <a:latin typeface="+mn-lt"/>
            </a:endParaRPr>
          </a:p>
          <a:p>
            <a:pPr marL="342900" indent="-342900">
              <a:buFont typeface="Wingdings" panose="05000000000000000000" pitchFamily="2" charset="2"/>
              <a:buChar char="Ø"/>
            </a:pPr>
            <a:r>
              <a:rPr lang="fi-FI" sz="1960" b="0" dirty="0">
                <a:latin typeface="+mn-lt"/>
              </a:rPr>
              <a:t>Tutkintokoulutukseen liittyvän henkilöstökoulutuksen osalta vajaa 40 % oli tutkintotavoitteisessa koulutuksessa ja reilu 60 % suoritti tutkinnon osaa tai osia. </a:t>
            </a:r>
          </a:p>
          <a:p>
            <a:pPr>
              <a:lnSpc>
                <a:spcPts val="1200"/>
              </a:lnSpc>
            </a:pPr>
            <a:endParaRPr lang="fi-FI" sz="1960" b="0" dirty="0">
              <a:latin typeface="+mn-lt"/>
            </a:endParaRPr>
          </a:p>
          <a:p>
            <a:pPr marL="639763" lvl="1" indent="-342900">
              <a:buFont typeface="Courier New" panose="02070309020205020404" pitchFamily="49" charset="0"/>
              <a:buChar char="o"/>
            </a:pPr>
            <a:r>
              <a:rPr lang="fi-FI" sz="1960" b="0" dirty="0">
                <a:latin typeface="+mn-lt"/>
              </a:rPr>
              <a:t>Tutkintotavoitteisessa henkilöstökoulutuksessa opinnot liittyivät useimmin ammattitutkintoihin ja erikoisammattitutkintoihin. Yleisimmin suoritettiin lähiesimiestyön ammattitutkintoa sekä johtamisen ja yritysjohtamisen erikoisammattitutkintoa. </a:t>
            </a:r>
          </a:p>
          <a:p>
            <a:pPr lvl="1" indent="0">
              <a:lnSpc>
                <a:spcPts val="1200"/>
              </a:lnSpc>
              <a:buNone/>
            </a:pPr>
            <a:endParaRPr lang="fi-FI" sz="1960" b="0" dirty="0">
              <a:latin typeface="+mn-lt"/>
            </a:endParaRPr>
          </a:p>
          <a:p>
            <a:pPr marL="639763" lvl="1" indent="-342900">
              <a:buFont typeface="Courier New" panose="02070309020205020404" pitchFamily="49" charset="0"/>
              <a:buChar char="o"/>
            </a:pPr>
            <a:r>
              <a:rPr lang="fi-FI" sz="1960" b="0" dirty="0">
                <a:latin typeface="+mn-lt"/>
              </a:rPr>
              <a:t>Tutkinnon osia henkilöstökoulutuksena suorittavien opinnot liittyivät useimmin ammattitutkintoihin. Yleisimmin suoritettiin tutkinnon osia turvallisuusalan ja talonrakennusalan ammattitutkinnoista.</a:t>
            </a:r>
          </a:p>
        </p:txBody>
      </p:sp>
      <p:sp>
        <p:nvSpPr>
          <p:cNvPr id="4" name="Päivämäärän paikkamerkki 3">
            <a:extLst>
              <a:ext uri="{FF2B5EF4-FFF2-40B4-BE49-F238E27FC236}">
                <a16:creationId xmlns:a16="http://schemas.microsoft.com/office/drawing/2014/main" id="{5670DA9B-4AAE-0E72-B5EB-A4FD966C09AE}"/>
              </a:ext>
            </a:extLst>
          </p:cNvPr>
          <p:cNvSpPr>
            <a:spLocks noGrp="1"/>
          </p:cNvSpPr>
          <p:nvPr>
            <p:ph type="dt" sz="half" idx="15"/>
          </p:nvPr>
        </p:nvSpPr>
        <p:spPr/>
        <p:txBody>
          <a:bodyPr/>
          <a:lstStyle/>
          <a:p>
            <a:pPr>
              <a:defRPr/>
            </a:pPr>
            <a:fld id="{894D85A3-5928-4FA8-B074-1A44C471BF7F}" type="datetime1">
              <a:rPr lang="fi-FI" smtClean="0"/>
              <a:t>13.2.2024</a:t>
            </a:fld>
            <a:endParaRPr lang="fi-FI"/>
          </a:p>
        </p:txBody>
      </p:sp>
      <p:sp>
        <p:nvSpPr>
          <p:cNvPr id="5" name="Dian numeron paikkamerkki 4">
            <a:extLst>
              <a:ext uri="{FF2B5EF4-FFF2-40B4-BE49-F238E27FC236}">
                <a16:creationId xmlns:a16="http://schemas.microsoft.com/office/drawing/2014/main" id="{EAD323CE-F132-0FA5-B60E-FAC7EA20A502}"/>
              </a:ext>
            </a:extLst>
          </p:cNvPr>
          <p:cNvSpPr>
            <a:spLocks noGrp="1"/>
          </p:cNvSpPr>
          <p:nvPr>
            <p:ph type="sldNum" sz="quarter" idx="17"/>
          </p:nvPr>
        </p:nvSpPr>
        <p:spPr/>
        <p:txBody>
          <a:bodyPr/>
          <a:lstStyle/>
          <a:p>
            <a:pPr>
              <a:defRPr/>
            </a:pPr>
            <a:fld id="{1C07628F-9402-FB47-93B5-FC3C3BFEEBE0}" type="slidenum">
              <a:rPr lang="fi-FI" smtClean="0"/>
              <a:pPr>
                <a:defRPr/>
              </a:pPr>
              <a:t>32</a:t>
            </a:fld>
            <a:endParaRPr lang="fi-FI"/>
          </a:p>
        </p:txBody>
      </p:sp>
    </p:spTree>
    <p:extLst>
      <p:ext uri="{BB962C8B-B14F-4D97-AF65-F5344CB8AC3E}">
        <p14:creationId xmlns:p14="http://schemas.microsoft.com/office/powerpoint/2010/main" val="3463123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70B0A36-5AB4-6558-274F-02B5CEF99CAD}"/>
              </a:ext>
            </a:extLst>
          </p:cNvPr>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94D85A3-5928-4FA8-B074-1A44C471BF7F}" type="datetime1">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13.2.2024</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5" name="Dian numeron paikkamerkki 4">
            <a:extLst>
              <a:ext uri="{FF2B5EF4-FFF2-40B4-BE49-F238E27FC236}">
                <a16:creationId xmlns:a16="http://schemas.microsoft.com/office/drawing/2014/main" id="{0787294C-00F8-147F-A385-E11FE0951E7D}"/>
              </a:ext>
            </a:extLst>
          </p:cNvPr>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C07628F-9402-FB47-93B5-FC3C3BFEEBE0}"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6" name="Sisällön paikkamerkki 2">
            <a:extLst>
              <a:ext uri="{FF2B5EF4-FFF2-40B4-BE49-F238E27FC236}">
                <a16:creationId xmlns:a16="http://schemas.microsoft.com/office/drawing/2014/main" id="{1D2CE957-13FE-96D7-A2DE-B22BFC26CE71}"/>
              </a:ext>
            </a:extLst>
          </p:cNvPr>
          <p:cNvSpPr>
            <a:spLocks noGrp="1"/>
          </p:cNvSpPr>
          <p:nvPr>
            <p:ph sz="quarter" idx="14"/>
          </p:nvPr>
        </p:nvSpPr>
        <p:spPr>
          <a:xfrm>
            <a:off x="581333" y="1400687"/>
            <a:ext cx="11483422" cy="4318599"/>
          </a:xfrm>
        </p:spPr>
        <p:txBody>
          <a:bodyPr/>
          <a:lstStyle/>
          <a:p>
            <a:pPr marL="342900" indent="-342900">
              <a:buFont typeface="Arial" panose="020B0604020202020204" pitchFamily="34" charset="0"/>
              <a:buChar char="•"/>
            </a:pPr>
            <a:r>
              <a:rPr lang="fi-FI" sz="2400" b="0" dirty="0">
                <a:latin typeface="+mn-lt"/>
              </a:rPr>
              <a:t>Reformissa tehdyt muutokset ovat olleet oikeansuuntaisia.</a:t>
            </a:r>
          </a:p>
          <a:p>
            <a:pPr marL="342900" indent="-342900">
              <a:buFont typeface="Arial" panose="020B0604020202020204" pitchFamily="34" charset="0"/>
              <a:buChar char="•"/>
            </a:pPr>
            <a:r>
              <a:rPr lang="fi-FI" sz="2400" b="0" dirty="0">
                <a:latin typeface="+mn-lt"/>
              </a:rPr>
              <a:t>Tutkintojärjestelmä vastaa rakenteeltaan ja sisällöiltään melko hyvin työelämän osaamistarpeisiin </a:t>
            </a:r>
          </a:p>
          <a:p>
            <a:pPr marL="342900" indent="-342900">
              <a:buFont typeface="Arial" panose="020B0604020202020204" pitchFamily="34" charset="0"/>
              <a:buChar char="•"/>
            </a:pPr>
            <a:r>
              <a:rPr lang="fi-FI" sz="2400" b="0" dirty="0">
                <a:latin typeface="+mn-lt"/>
              </a:rPr>
              <a:t>Kolmiportainen tutkintorakenne koetaan toimivaksi ja tarkoituksenmukaiseksi</a:t>
            </a:r>
          </a:p>
          <a:p>
            <a:pPr marL="342900" indent="-342900">
              <a:buFont typeface="Arial" panose="020B0604020202020204" pitchFamily="34" charset="0"/>
              <a:buChar char="•"/>
            </a:pPr>
            <a:r>
              <a:rPr lang="fi-FI" sz="2400" b="0" dirty="0">
                <a:latin typeface="+mn-lt"/>
              </a:rPr>
              <a:t>Tutkinnon osiin perustuva rakenne parantaa koulutuksen saavutettavuutta työelämässä.</a:t>
            </a:r>
          </a:p>
          <a:p>
            <a:pPr marL="342900" indent="-342900">
              <a:buFont typeface="Arial" panose="020B0604020202020204" pitchFamily="34" charset="0"/>
              <a:buChar char="•"/>
            </a:pPr>
            <a:r>
              <a:rPr lang="fi-FI" sz="2400" b="0" dirty="0">
                <a:latin typeface="+mn-lt"/>
              </a:rPr>
              <a:t>Tutkintoa lyhyemmät koulutuskokonaisuudet ovat toimiva keino vasta uusiin osaamistarpeisiin</a:t>
            </a:r>
          </a:p>
          <a:p>
            <a:pPr marL="342900" indent="-342900">
              <a:buFont typeface="Arial" panose="020B0604020202020204" pitchFamily="34" charset="0"/>
              <a:buChar char="•"/>
            </a:pPr>
            <a:r>
              <a:rPr lang="fi-FI" sz="2400" b="0" dirty="0">
                <a:latin typeface="+mn-lt"/>
              </a:rPr>
              <a:t>Paikalliset tutkinnon osat ovat tärkeä osa tutkintojärjestelmää, joilla koulutuksen järjestäjät voivat vastata alueensa työelämän tarpeisiin</a:t>
            </a:r>
          </a:p>
          <a:p>
            <a:pPr lvl="0">
              <a:lnSpc>
                <a:spcPct val="107000"/>
              </a:lnSpc>
              <a:spcAft>
                <a:spcPts val="800"/>
              </a:spcAft>
            </a:pPr>
            <a:endParaRPr lang="fi-FI" sz="2200" b="0" dirty="0">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pPr>
            <a:endParaRPr lang="fi-FI" sz="1900" dirty="0">
              <a:cs typeface="Times New Roman" panose="02020603050405020304" pitchFamily="18" charset="0"/>
            </a:endParaRPr>
          </a:p>
        </p:txBody>
      </p:sp>
      <p:sp>
        <p:nvSpPr>
          <p:cNvPr id="2" name="Tekstiruutu 1">
            <a:extLst>
              <a:ext uri="{FF2B5EF4-FFF2-40B4-BE49-F238E27FC236}">
                <a16:creationId xmlns:a16="http://schemas.microsoft.com/office/drawing/2014/main" id="{EA8335B6-69B1-6D2C-D935-282B0D195915}"/>
              </a:ext>
            </a:extLst>
          </p:cNvPr>
          <p:cNvSpPr txBox="1"/>
          <p:nvPr/>
        </p:nvSpPr>
        <p:spPr>
          <a:xfrm>
            <a:off x="465192" y="637300"/>
            <a:ext cx="11261615" cy="430887"/>
          </a:xfrm>
          <a:prstGeom prst="rect">
            <a:avLst/>
          </a:prstGeom>
          <a:noFill/>
        </p:spPr>
        <p:txBody>
          <a:bodyPr wrap="square" lIns="0" tIns="0" rIns="0" bIns="0" rtlCol="0">
            <a:spAutoFit/>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fi-FI" sz="2800" b="1" i="0" u="none" strike="noStrike" kern="1200" cap="none" spc="0" normalizeH="0" baseline="0" noProof="0" dirty="0">
                <a:ln>
                  <a:noFill/>
                </a:ln>
                <a:solidFill>
                  <a:srgbClr val="378DC4"/>
                </a:solidFill>
                <a:effectLst/>
                <a:uLnTx/>
                <a:uFillTx/>
                <a:latin typeface="+mj-lt"/>
                <a:ea typeface="ＭＳ Ｐゴシック" charset="0"/>
              </a:rPr>
              <a:t>Vahvuuksia ja edistäviä tekijöitä:</a:t>
            </a:r>
            <a:endParaRPr kumimoji="0" lang="fi-FI" sz="2800" b="1" i="0" u="none" strike="noStrike" kern="1200" cap="none" spc="0" normalizeH="0" baseline="0" noProof="0" dirty="0">
              <a:ln>
                <a:noFill/>
              </a:ln>
              <a:solidFill>
                <a:srgbClr val="FF0000"/>
              </a:solidFill>
              <a:effectLst/>
              <a:uLnTx/>
              <a:uFillTx/>
              <a:latin typeface="+mj-lt"/>
              <a:ea typeface="ＭＳ Ｐゴシック" charset="0"/>
            </a:endParaRPr>
          </a:p>
        </p:txBody>
      </p:sp>
    </p:spTree>
    <p:extLst>
      <p:ext uri="{BB962C8B-B14F-4D97-AF65-F5344CB8AC3E}">
        <p14:creationId xmlns:p14="http://schemas.microsoft.com/office/powerpoint/2010/main" val="1188132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9736CD-7460-459A-F6B7-7CC75041B495}"/>
              </a:ext>
            </a:extLst>
          </p:cNvPr>
          <p:cNvSpPr>
            <a:spLocks noGrp="1"/>
          </p:cNvSpPr>
          <p:nvPr>
            <p:ph type="ctrTitle"/>
          </p:nvPr>
        </p:nvSpPr>
        <p:spPr>
          <a:xfrm>
            <a:off x="242277" y="192299"/>
            <a:ext cx="10757096" cy="363758"/>
          </a:xfrm>
        </p:spPr>
        <p:txBody>
          <a:bodyPr/>
          <a:lstStyle/>
          <a:p>
            <a:r>
              <a:rPr lang="fi-FI" sz="2400" dirty="0">
                <a:effectLst/>
                <a:latin typeface="+mn-lt"/>
                <a:ea typeface="Times New Roman" panose="02020603050405020304" pitchFamily="18" charset="0"/>
                <a:cs typeface="Calibri" panose="020F0502020204030204" pitchFamily="34" charset="0"/>
              </a:rPr>
              <a:t>Kehittämissuosituksia:</a:t>
            </a:r>
          </a:p>
        </p:txBody>
      </p:sp>
      <p:sp>
        <p:nvSpPr>
          <p:cNvPr id="3" name="Sisällön paikkamerkki 2">
            <a:extLst>
              <a:ext uri="{FF2B5EF4-FFF2-40B4-BE49-F238E27FC236}">
                <a16:creationId xmlns:a16="http://schemas.microsoft.com/office/drawing/2014/main" id="{DBB9F071-1B4F-A35F-B557-3D7B0F698325}"/>
              </a:ext>
            </a:extLst>
          </p:cNvPr>
          <p:cNvSpPr>
            <a:spLocks noGrp="1"/>
          </p:cNvSpPr>
          <p:nvPr>
            <p:ph sz="quarter" idx="14"/>
          </p:nvPr>
        </p:nvSpPr>
        <p:spPr>
          <a:xfrm>
            <a:off x="511745" y="659438"/>
            <a:ext cx="11384980" cy="5475639"/>
          </a:xfrm>
        </p:spPr>
        <p:txBody>
          <a:bodyPr/>
          <a:lstStyle/>
          <a:p>
            <a:r>
              <a:rPr lang="fi-FI" sz="1800" dirty="0">
                <a:solidFill>
                  <a:srgbClr val="378DC4"/>
                </a:solidFill>
                <a:effectLst/>
                <a:latin typeface="+mn-lt"/>
                <a:ea typeface="Times New Roman" panose="02020603050405020304" pitchFamily="18" charset="0"/>
                <a:cs typeface="Courier New" panose="02070309020205020404" pitchFamily="49" charset="0"/>
              </a:rPr>
              <a:t>Tutkinnon osien ja niistä koostuvien tutkintoa lyhyempien kokonaisuuksien tarjoamista ja suorittamista tulee edistää. </a:t>
            </a:r>
          </a:p>
          <a:p>
            <a:pPr>
              <a:lnSpc>
                <a:spcPts val="1000"/>
              </a:lnSpc>
            </a:pPr>
            <a:endParaRPr lang="fi-FI" sz="1800" dirty="0">
              <a:solidFill>
                <a:srgbClr val="378DC4"/>
              </a:solidFill>
              <a:effectLst/>
              <a:latin typeface="+mn-lt"/>
              <a:ea typeface="Times New Roman" panose="02020603050405020304" pitchFamily="18" charset="0"/>
              <a:cs typeface="Courier New" panose="02070309020205020404" pitchFamily="49" charset="0"/>
            </a:endParaRPr>
          </a:p>
          <a:p>
            <a:pPr marL="285750" indent="-285750">
              <a:buFont typeface="Wingdings" panose="05000000000000000000" pitchFamily="2" charset="2"/>
              <a:buChar char="Ø"/>
            </a:pPr>
            <a:r>
              <a:rPr lang="fi-FI" sz="1600" b="0" dirty="0">
                <a:effectLst/>
                <a:latin typeface="+mn-lt"/>
                <a:ea typeface="Times New Roman" panose="02020603050405020304" pitchFamily="18" charset="0"/>
                <a:cs typeface="Courier New" panose="02070309020205020404" pitchFamily="49" charset="0"/>
              </a:rPr>
              <a:t>Tutkintojärjestelmän mahdollisuuksia ja tutkinnon osia tulee saada entistä tunnetummaksi ja helpommin löydettäväksi työelämälle. Koulutuksen järjestäjien taholta tämä edellyttää aktiivisempaa tiedottamista työelämän suuntaan ja tutkinnon osien sekä niistä koostuvien osaamiskokonaisuuksien parempaa näkyväksi tekemistä esimerkiksi Opintopolku- </a:t>
            </a:r>
            <a:r>
              <a:rPr lang="fi-FI" sz="1600" b="0" dirty="0">
                <a:solidFill>
                  <a:srgbClr val="000000"/>
                </a:solidFill>
                <a:effectLst/>
                <a:latin typeface="+mn-lt"/>
                <a:ea typeface="Times New Roman" panose="02020603050405020304" pitchFamily="18" charset="0"/>
                <a:cs typeface="Courier New" panose="02070309020205020404" pitchFamily="49" charset="0"/>
              </a:rPr>
              <a:t>ja </a:t>
            </a:r>
            <a:r>
              <a:rPr lang="fi-FI" sz="1600" b="0" dirty="0" err="1">
                <a:effectLst/>
                <a:latin typeface="+mn-lt"/>
                <a:ea typeface="Times New Roman" panose="02020603050405020304" pitchFamily="18" charset="0"/>
                <a:cs typeface="Courier New" panose="02070309020205020404" pitchFamily="49" charset="0"/>
              </a:rPr>
              <a:t>ePeruste</a:t>
            </a:r>
            <a:r>
              <a:rPr lang="fi-FI" sz="1600" b="0" dirty="0">
                <a:effectLst/>
                <a:latin typeface="+mn-lt"/>
                <a:ea typeface="Times New Roman" panose="02020603050405020304" pitchFamily="18" charset="0"/>
                <a:cs typeface="Courier New" panose="02070309020205020404" pitchFamily="49" charset="0"/>
              </a:rPr>
              <a:t> -palveluissa. </a:t>
            </a:r>
          </a:p>
          <a:p>
            <a:pPr marL="285750" indent="-285750">
              <a:buFont typeface="Wingdings" panose="05000000000000000000" pitchFamily="2" charset="2"/>
              <a:buChar char="Ø"/>
            </a:pPr>
            <a:r>
              <a:rPr lang="fi-FI" sz="1600" b="0" dirty="0">
                <a:latin typeface="+mn-lt"/>
                <a:ea typeface="Times New Roman" panose="02020603050405020304" pitchFamily="18" charset="0"/>
                <a:cs typeface="Courier New" panose="02070309020205020404" pitchFamily="49" charset="0"/>
              </a:rPr>
              <a:t>U</a:t>
            </a:r>
            <a:r>
              <a:rPr lang="fi-FI" sz="1600" b="0" dirty="0">
                <a:effectLst/>
                <a:latin typeface="+mn-lt"/>
                <a:ea typeface="Times New Roman" panose="02020603050405020304" pitchFamily="18" charset="0"/>
                <a:cs typeface="Courier New" panose="02070309020205020404" pitchFamily="49" charset="0"/>
              </a:rPr>
              <a:t>seat koulutuksen järjestäjät ovat kehittäneet tutkintoa lyhyempiä kokonaisuuksia työelämän uusiin osaamistarpeisiin. Tietoa ja kokemuksia näistä tulee jakaa ja välittää myös muille koulutuksen järjestäjille. </a:t>
            </a:r>
          </a:p>
          <a:p>
            <a:pPr marL="285750" indent="-285750">
              <a:buFont typeface="Wingdings" panose="05000000000000000000" pitchFamily="2" charset="2"/>
              <a:buChar char="Ø"/>
            </a:pPr>
            <a:r>
              <a:rPr lang="fi-FI" sz="1600" b="0" dirty="0">
                <a:effectLst/>
                <a:latin typeface="+mn-lt"/>
                <a:ea typeface="Times New Roman" panose="02020603050405020304" pitchFamily="18" charset="0"/>
                <a:cs typeface="Courier New" panose="02070309020205020404" pitchFamily="49" charset="0"/>
              </a:rPr>
              <a:t>Tutkinnon osien ja tutkintoa lyhyempien kokonaisuuksien tarjonnan ja suorittamisen lisääminen edellyttää myös rahoituskannustimien kehittämistä, joita hallitusohjelmassa ja tutkintojärjestelmän kehittämistyöryhmän väli- ja loppuraporteissa on ehdotettu. </a:t>
            </a:r>
          </a:p>
          <a:p>
            <a:pPr marL="285750" indent="-285750">
              <a:lnSpc>
                <a:spcPts val="1200"/>
              </a:lnSpc>
              <a:buFont typeface="Wingdings" panose="05000000000000000000" pitchFamily="2" charset="2"/>
              <a:buChar char="Ø"/>
            </a:pPr>
            <a:endParaRPr lang="fi-FI" sz="1600" b="0" dirty="0">
              <a:effectLst/>
              <a:latin typeface="+mn-lt"/>
              <a:ea typeface="Freya"/>
              <a:cs typeface="Calibri" panose="020F0502020204030204" pitchFamily="34" charset="0"/>
            </a:endParaRPr>
          </a:p>
          <a:p>
            <a:r>
              <a:rPr lang="fi-FI" sz="1800" b="1" dirty="0">
                <a:solidFill>
                  <a:srgbClr val="378DC4"/>
                </a:solidFill>
                <a:effectLst/>
                <a:latin typeface="+mn-lt"/>
                <a:ea typeface="Times New Roman" panose="02020603050405020304" pitchFamily="18" charset="0"/>
                <a:cs typeface="Courier New" panose="02070309020205020404" pitchFamily="49" charset="0"/>
              </a:rPr>
              <a:t>Paikallisten tutkinnon osien näkyvyyttä tulee parantaa ja ohjeita niiden laatimiseen tarkentaa</a:t>
            </a:r>
            <a:r>
              <a:rPr lang="fi-FI" sz="1800" b="1" dirty="0">
                <a:solidFill>
                  <a:schemeClr val="accent4">
                    <a:lumMod val="75000"/>
                  </a:schemeClr>
                </a:solidFill>
                <a:effectLst/>
                <a:latin typeface="+mn-lt"/>
                <a:ea typeface="Times New Roman" panose="02020603050405020304" pitchFamily="18" charset="0"/>
                <a:cs typeface="Courier New" panose="02070309020205020404" pitchFamily="49" charset="0"/>
              </a:rPr>
              <a:t>.</a:t>
            </a:r>
          </a:p>
          <a:p>
            <a:pPr>
              <a:lnSpc>
                <a:spcPts val="1000"/>
              </a:lnSpc>
            </a:pPr>
            <a:endParaRPr lang="fi-FI" sz="1600" dirty="0">
              <a:solidFill>
                <a:schemeClr val="accent4">
                  <a:lumMod val="75000"/>
                </a:schemeClr>
              </a:solidFill>
              <a:effectLst/>
              <a:latin typeface="+mn-lt"/>
              <a:ea typeface="Freya"/>
              <a:cs typeface="Calibri" panose="020F0502020204030204" pitchFamily="34" charset="0"/>
            </a:endParaRPr>
          </a:p>
          <a:p>
            <a:pPr marL="285750" indent="-285750">
              <a:buFont typeface="Wingdings" panose="05000000000000000000" pitchFamily="2" charset="2"/>
              <a:buChar char="Ø"/>
            </a:pPr>
            <a:r>
              <a:rPr lang="fi-FI" sz="1600" b="0" dirty="0">
                <a:effectLst/>
                <a:latin typeface="Arial" panose="020B0604020202020204" pitchFamily="34" charset="0"/>
                <a:ea typeface="Times New Roman" panose="02020603050405020304" pitchFamily="18" charset="0"/>
                <a:cs typeface="Arial" panose="020B0604020202020204" pitchFamily="34" charset="0"/>
              </a:rPr>
              <a:t>Paikalliset tutkinnon osat tulee julkaista </a:t>
            </a:r>
            <a:r>
              <a:rPr lang="fi-FI" sz="1600" b="0" dirty="0" err="1">
                <a:effectLst/>
                <a:latin typeface="Arial" panose="020B0604020202020204" pitchFamily="34" charset="0"/>
                <a:ea typeface="Times New Roman" panose="02020603050405020304" pitchFamily="18" charset="0"/>
                <a:cs typeface="Arial" panose="020B0604020202020204" pitchFamily="34" charset="0"/>
              </a:rPr>
              <a:t>ePeruste</a:t>
            </a:r>
            <a:r>
              <a:rPr lang="fi-FI" sz="1600" b="0" dirty="0">
                <a:effectLst/>
                <a:latin typeface="Arial" panose="020B0604020202020204" pitchFamily="34" charset="0"/>
                <a:ea typeface="Times New Roman" panose="02020603050405020304" pitchFamily="18" charset="0"/>
                <a:cs typeface="Arial" panose="020B0604020202020204" pitchFamily="34" charset="0"/>
              </a:rPr>
              <a:t> -palvelussa. Näin niiden sisällöistä hahmottuisi paremmin kokonaiskuva muille koulutuksen järjestäjille sekä tutkintojärjestelmän kansallisesta kehittämisestä vastaaville tahoille.</a:t>
            </a:r>
          </a:p>
          <a:p>
            <a:pPr marL="285750" indent="-285750">
              <a:buFont typeface="Wingdings" panose="05000000000000000000" pitchFamily="2" charset="2"/>
              <a:buChar char="Ø"/>
            </a:pPr>
            <a:r>
              <a:rPr lang="fi-FI" sz="1600" b="0" dirty="0">
                <a:effectLst/>
                <a:latin typeface="Arial" panose="020B0604020202020204" pitchFamily="34" charset="0"/>
                <a:ea typeface="Times New Roman" panose="02020603050405020304" pitchFamily="18" charset="0"/>
                <a:cs typeface="Arial" panose="020B0604020202020204" pitchFamily="34" charset="0"/>
              </a:rPr>
              <a:t>Paikallisten tutkinnon osien laadinnan periaatteita tulee käydä yhteisesti läpi Opetushallituksen ja koulutuksen järjestäjien kesken. Enemmistö järjestäjistä </a:t>
            </a:r>
            <a:r>
              <a:rPr lang="fi-FI" sz="1600" b="0" dirty="0">
                <a:latin typeface="Arial" panose="020B0604020202020204" pitchFamily="34" charset="0"/>
                <a:ea typeface="Times New Roman" panose="02020603050405020304" pitchFamily="18" charset="0"/>
                <a:cs typeface="Arial" panose="020B0604020202020204" pitchFamily="34" charset="0"/>
              </a:rPr>
              <a:t> on tehnyt linjaukset ja ohjeet paikallisten tutkinnon osien laadintaan, mutta osalta ne puuttuvat. </a:t>
            </a:r>
            <a:r>
              <a:rPr lang="fi-FI" sz="1600" b="0" dirty="0">
                <a:effectLst/>
                <a:latin typeface="Arial" panose="020B0604020202020204" pitchFamily="34" charset="0"/>
                <a:ea typeface="Times New Roman" panose="02020603050405020304" pitchFamily="18" charset="0"/>
                <a:cs typeface="Arial" panose="020B0604020202020204" pitchFamily="34" charset="0"/>
              </a:rPr>
              <a:t>Kaikkien järjestäjien tulee laatia linjaukset tai ohjeet paikallisten tutkinnon osien laadintaan. Tämä auttaa varmistamaan, että paikallisten tutkinnon osien laatimisen perusteet ovat yhtenäisiä eri koulutusaloilla ja tutkinnoissa</a:t>
            </a:r>
            <a:r>
              <a:rPr lang="fi-FI" sz="1600" dirty="0">
                <a:effectLst/>
                <a:latin typeface="Arial" panose="020B0604020202020204" pitchFamily="34" charset="0"/>
                <a:ea typeface="Times New Roman" panose="02020603050405020304" pitchFamily="18" charset="0"/>
                <a:cs typeface="Arial" panose="020B0604020202020204" pitchFamily="34" charset="0"/>
              </a:rPr>
              <a:t>. </a:t>
            </a:r>
            <a:endParaRPr lang="fi-FI" sz="1600" dirty="0">
              <a:effectLst/>
              <a:latin typeface="Arial" panose="020B0604020202020204" pitchFamily="34" charset="0"/>
              <a:ea typeface="Freya"/>
              <a:cs typeface="Arial" panose="020B0604020202020204" pitchFamily="34" charset="0"/>
            </a:endParaRPr>
          </a:p>
          <a:p>
            <a:pPr marL="285750" indent="-285750">
              <a:buFont typeface="Wingdings" panose="05000000000000000000" pitchFamily="2" charset="2"/>
              <a:buChar char="Ø"/>
            </a:pPr>
            <a:endParaRPr lang="fi-FI" sz="1600" b="0" dirty="0">
              <a:solidFill>
                <a:schemeClr val="accent4">
                  <a:lumMod val="75000"/>
                </a:schemeClr>
              </a:solidFill>
              <a:latin typeface="+mn-lt"/>
            </a:endParaRPr>
          </a:p>
        </p:txBody>
      </p:sp>
      <p:sp>
        <p:nvSpPr>
          <p:cNvPr id="4" name="Päivämäärän paikkamerkki 3">
            <a:extLst>
              <a:ext uri="{FF2B5EF4-FFF2-40B4-BE49-F238E27FC236}">
                <a16:creationId xmlns:a16="http://schemas.microsoft.com/office/drawing/2014/main" id="{C59EA2FC-3213-D754-DD78-C5CCEF32A26F}"/>
              </a:ext>
            </a:extLst>
          </p:cNvPr>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94D85A3-5928-4FA8-B074-1A44C471BF7F}" type="datetime1">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13.2.2024</a:t>
            </a:fld>
            <a:endParaRPr kumimoji="0" lang="fi-FI" sz="900" b="0" i="0" u="none" strike="noStrike" kern="1200" cap="none" spc="0" normalizeH="0" baseline="0" noProof="0" dirty="0">
              <a:ln>
                <a:noFill/>
              </a:ln>
              <a:solidFill>
                <a:prstClr val="black">
                  <a:tint val="75000"/>
                </a:prstClr>
              </a:solidFill>
              <a:effectLst/>
              <a:uLnTx/>
              <a:uFillTx/>
              <a:latin typeface="Arial" charset="0"/>
              <a:ea typeface="ＭＳ Ｐゴシック" charset="0"/>
            </a:endParaRPr>
          </a:p>
        </p:txBody>
      </p:sp>
      <p:sp>
        <p:nvSpPr>
          <p:cNvPr id="5" name="Dian numeron paikkamerkki 4">
            <a:extLst>
              <a:ext uri="{FF2B5EF4-FFF2-40B4-BE49-F238E27FC236}">
                <a16:creationId xmlns:a16="http://schemas.microsoft.com/office/drawing/2014/main" id="{1F37D89E-20E4-647D-3BD5-4E6684F49D16}"/>
              </a:ext>
            </a:extLst>
          </p:cNvPr>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C07628F-9402-FB47-93B5-FC3C3BFEEBE0}"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Tree>
    <p:extLst>
      <p:ext uri="{BB962C8B-B14F-4D97-AF65-F5344CB8AC3E}">
        <p14:creationId xmlns:p14="http://schemas.microsoft.com/office/powerpoint/2010/main" val="3063713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B0C615-4956-0640-3368-4CFBEABD2FD9}"/>
              </a:ext>
            </a:extLst>
          </p:cNvPr>
          <p:cNvSpPr>
            <a:spLocks noGrp="1"/>
          </p:cNvSpPr>
          <p:nvPr>
            <p:ph type="ctrTitle"/>
          </p:nvPr>
        </p:nvSpPr>
        <p:spPr>
          <a:xfrm>
            <a:off x="311239" y="137842"/>
            <a:ext cx="10729383" cy="374780"/>
          </a:xfrm>
        </p:spPr>
        <p: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fi-FI" sz="3000" spc="0" dirty="0">
                <a:solidFill>
                  <a:srgbClr val="378DC4"/>
                </a:solidFill>
                <a:latin typeface="Arial"/>
                <a:ea typeface="Times New Roman" panose="02020603050405020304" pitchFamily="18" charset="0"/>
                <a:cs typeface="Courier New" panose="02070309020205020404" pitchFamily="49" charset="0"/>
              </a:rPr>
              <a:t>U</a:t>
            </a:r>
            <a:r>
              <a:rPr kumimoji="0" lang="fi-FI" sz="3000" b="1" i="0" u="none" strike="noStrike" kern="1200" cap="none" spc="0" normalizeH="0" baseline="0" noProof="0" dirty="0" err="1">
                <a:ln>
                  <a:noFill/>
                </a:ln>
                <a:solidFill>
                  <a:srgbClr val="378DC4"/>
                </a:solidFill>
                <a:effectLst/>
                <a:uLnTx/>
                <a:uFillTx/>
                <a:latin typeface="Arial"/>
                <a:ea typeface="Times New Roman" panose="02020603050405020304" pitchFamily="18" charset="0"/>
                <a:cs typeface="Courier New" panose="02070309020205020404" pitchFamily="49" charset="0"/>
              </a:rPr>
              <a:t>tvecklingsrekommendationer</a:t>
            </a:r>
            <a:endParaRPr kumimoji="0" lang="fi-FI" sz="3000" b="1" i="0" u="none" strike="noStrike" kern="1200" cap="none" spc="0" normalizeH="0" baseline="0" noProof="0" dirty="0">
              <a:ln>
                <a:noFill/>
              </a:ln>
              <a:solidFill>
                <a:srgbClr val="378DC4"/>
              </a:solidFill>
              <a:effectLst/>
              <a:uLnTx/>
              <a:uFillTx/>
              <a:latin typeface="Arial"/>
              <a:ea typeface="Times New Roman" panose="02020603050405020304" pitchFamily="18" charset="0"/>
              <a:cs typeface="Courier New" panose="02070309020205020404" pitchFamily="49" charset="0"/>
            </a:endParaRPr>
          </a:p>
        </p:txBody>
      </p:sp>
      <p:sp>
        <p:nvSpPr>
          <p:cNvPr id="3" name="Sisällön paikkamerkki 2">
            <a:extLst>
              <a:ext uri="{FF2B5EF4-FFF2-40B4-BE49-F238E27FC236}">
                <a16:creationId xmlns:a16="http://schemas.microsoft.com/office/drawing/2014/main" id="{4389A4F1-299A-2233-5A11-5C8A31DD834F}"/>
              </a:ext>
            </a:extLst>
          </p:cNvPr>
          <p:cNvSpPr>
            <a:spLocks noGrp="1"/>
          </p:cNvSpPr>
          <p:nvPr>
            <p:ph sz="quarter" idx="14"/>
          </p:nvPr>
        </p:nvSpPr>
        <p:spPr>
          <a:xfrm>
            <a:off x="423206" y="830425"/>
            <a:ext cx="11687929" cy="4954555"/>
          </a:xfrm>
        </p:spPr>
        <p:txBody>
          <a:bodyPr/>
          <a:lstStyle/>
          <a:p>
            <a:pPr marL="342900" indent="-342900">
              <a:spcBef>
                <a:spcPts val="0"/>
              </a:spcBef>
              <a:spcAft>
                <a:spcPts val="1000"/>
              </a:spcAft>
              <a:buFont typeface="+mj-lt"/>
              <a:buAutoNum type="arabicPeriod"/>
            </a:pPr>
            <a:r>
              <a:rPr lang="sv-SE" sz="1600" b="0" dirty="0"/>
              <a:t>Man bör utveckla användbarheten för prognostiseringsinformationen och för produktionen av information i anslutning till identifieringen av examenssystemets utvecklings- och ändringsbehov.</a:t>
            </a:r>
          </a:p>
          <a:p>
            <a:pPr marL="342900" indent="-342900">
              <a:spcBef>
                <a:spcPts val="0"/>
              </a:spcBef>
              <a:spcAft>
                <a:spcPts val="1000"/>
              </a:spcAft>
              <a:buFont typeface="+mj-lt"/>
              <a:buAutoNum type="arabicPeriod"/>
            </a:pPr>
            <a:r>
              <a:rPr lang="sv-SE" sz="1600" b="0" dirty="0"/>
              <a:t>Då examenssystemet utvecklas ska man i högre grad involvera arbetslivet och de studerande samt stärka kontakterna till andra </a:t>
            </a:r>
            <a:r>
              <a:rPr lang="sv-SE" sz="1600" b="0" dirty="0" err="1"/>
              <a:t>utbildningsstadier</a:t>
            </a:r>
            <a:r>
              <a:rPr lang="sv-SE" sz="1600" b="0" dirty="0"/>
              <a:t> och förvaltningsområden.</a:t>
            </a:r>
          </a:p>
          <a:p>
            <a:pPr marL="342900" indent="-342900">
              <a:spcBef>
                <a:spcPts val="0"/>
              </a:spcBef>
              <a:spcAft>
                <a:spcPts val="1000"/>
              </a:spcAft>
              <a:buFont typeface="+mj-lt"/>
              <a:buAutoNum type="arabicPeriod"/>
            </a:pPr>
            <a:r>
              <a:rPr lang="sv-SE" sz="1600" b="0" dirty="0"/>
              <a:t>Arbetslivskommissionernas uppgift att delta i utvecklingen av examensstrukturen inom yrkesutbildningen samt de yrkesinriktade examina. Grunderna för utvecklingen bör förtydligas och kommissionernas funktioner bör standardiseras. Dessutom bör kommissionerna få respons om hur de genomfört sin uppgift och vilka effekter det haft.</a:t>
            </a:r>
          </a:p>
          <a:p>
            <a:pPr marL="342900" indent="-342900">
              <a:spcBef>
                <a:spcPts val="0"/>
              </a:spcBef>
              <a:spcAft>
                <a:spcPts val="1000"/>
              </a:spcAft>
              <a:buFont typeface="+mj-lt"/>
              <a:buAutoNum type="arabicPeriod"/>
            </a:pPr>
            <a:r>
              <a:rPr lang="sv-SE" sz="1600" b="0" dirty="0"/>
              <a:t>För utvecklingen av examenssystemet ska en vision och strategi eller en motsvarande långsiktig plan utarbetas som stöder prioriteringen, indelningen i faser och effekterna av utvecklingsåtgärderna.</a:t>
            </a:r>
          </a:p>
          <a:p>
            <a:pPr marL="342900" indent="-342900">
              <a:spcBef>
                <a:spcPts val="0"/>
              </a:spcBef>
              <a:spcAft>
                <a:spcPts val="1000"/>
              </a:spcAft>
              <a:buFont typeface="+mj-lt"/>
              <a:buAutoNum type="arabicPeriod"/>
            </a:pPr>
            <a:r>
              <a:rPr lang="sv-SE" sz="1600" b="0" dirty="0"/>
              <a:t>I utvecklingen av examina och grunderna för dem måste man utveckla olika examenstyper som en helhet och bättre identifiera den gemensamma kompetensen för olika examina. Utvecklingen av delar av en examen bör också ökas.</a:t>
            </a:r>
          </a:p>
          <a:p>
            <a:pPr marL="342900" indent="-342900">
              <a:spcBef>
                <a:spcPts val="0"/>
              </a:spcBef>
              <a:spcAft>
                <a:spcPts val="1000"/>
              </a:spcAft>
              <a:buFont typeface="+mj-lt"/>
              <a:buAutoNum type="arabicPeriod"/>
            </a:pPr>
            <a:r>
              <a:rPr lang="sv-SE" sz="1600" b="0" dirty="0"/>
              <a:t>I den innehållsmässiga utvecklingen av examensgrunderna bör man förenhetliga examensdelarnas omfattning, utveckla beskrivningen av den kompetens som behövs i olika arbetsuppgifter, förtydliga språket som används i grunderna och minska variationen i grundernas kvalitetsegenskaper. </a:t>
            </a:r>
          </a:p>
          <a:p>
            <a:pPr marL="342900" indent="-342900">
              <a:spcBef>
                <a:spcPts val="0"/>
              </a:spcBef>
              <a:spcAft>
                <a:spcPts val="1000"/>
              </a:spcAft>
              <a:buFont typeface="+mj-lt"/>
              <a:buAutoNum type="arabicPeriod"/>
            </a:pPr>
            <a:r>
              <a:rPr lang="sv-SE" sz="1600" b="0" dirty="0"/>
              <a:t>Stödet för verkställandet av examensgrunderna och responspraxisen för de förnyade grunderna bör utvecklas.</a:t>
            </a:r>
          </a:p>
          <a:p>
            <a:pPr marL="342900" indent="-342900">
              <a:spcBef>
                <a:spcPts val="0"/>
              </a:spcBef>
              <a:spcAft>
                <a:spcPts val="1000"/>
              </a:spcAft>
              <a:buFont typeface="+mj-lt"/>
              <a:buAutoNum type="arabicPeriod"/>
            </a:pPr>
            <a:r>
              <a:rPr lang="sv-SE" sz="1600" b="0" dirty="0"/>
              <a:t>Man bör främja ordnandet och avläggandet av examensdelar samt helheter som består av dem och är kortare än en examen.</a:t>
            </a:r>
          </a:p>
          <a:p>
            <a:pPr marL="342900" indent="-342900">
              <a:spcBef>
                <a:spcPts val="0"/>
              </a:spcBef>
              <a:spcAft>
                <a:spcPts val="1000"/>
              </a:spcAft>
              <a:buFont typeface="+mj-lt"/>
              <a:buAutoNum type="arabicPeriod"/>
            </a:pPr>
            <a:r>
              <a:rPr lang="sv-SE" sz="1600" b="0" dirty="0"/>
              <a:t>De lokala examensdelarnas synlighet bör förbättras och anvisningarna för hur de utarbetas bör preciseras.</a:t>
            </a:r>
          </a:p>
          <a:p>
            <a:endParaRPr lang="fi-FI" sz="1500" b="0" dirty="0"/>
          </a:p>
        </p:txBody>
      </p:sp>
      <p:sp>
        <p:nvSpPr>
          <p:cNvPr id="4" name="Päivämäärän paikkamerkki 3">
            <a:extLst>
              <a:ext uri="{FF2B5EF4-FFF2-40B4-BE49-F238E27FC236}">
                <a16:creationId xmlns:a16="http://schemas.microsoft.com/office/drawing/2014/main" id="{9BFA53F0-11A2-E62D-E91C-6F67FAFD64B6}"/>
              </a:ext>
            </a:extLst>
          </p:cNvPr>
          <p:cNvSpPr>
            <a:spLocks noGrp="1"/>
          </p:cNvSpPr>
          <p:nvPr>
            <p:ph type="dt" sz="half" idx="15"/>
          </p:nvPr>
        </p:nvSpPr>
        <p:spPr/>
        <p:txBody>
          <a:bodyPr/>
          <a:lstStyle/>
          <a:p>
            <a:pPr>
              <a:defRPr/>
            </a:pPr>
            <a:fld id="{894D85A3-5928-4FA8-B074-1A44C471BF7F}" type="datetime1">
              <a:rPr lang="fi-FI" smtClean="0"/>
              <a:t>13.2.2024</a:t>
            </a:fld>
            <a:endParaRPr lang="fi-FI"/>
          </a:p>
        </p:txBody>
      </p:sp>
      <p:sp>
        <p:nvSpPr>
          <p:cNvPr id="5" name="Dian numeron paikkamerkki 4">
            <a:extLst>
              <a:ext uri="{FF2B5EF4-FFF2-40B4-BE49-F238E27FC236}">
                <a16:creationId xmlns:a16="http://schemas.microsoft.com/office/drawing/2014/main" id="{642FD61F-9282-493C-29F0-2CB70A0EE6BA}"/>
              </a:ext>
            </a:extLst>
          </p:cNvPr>
          <p:cNvSpPr>
            <a:spLocks noGrp="1"/>
          </p:cNvSpPr>
          <p:nvPr>
            <p:ph type="sldNum" sz="quarter" idx="17"/>
          </p:nvPr>
        </p:nvSpPr>
        <p:spPr/>
        <p:txBody>
          <a:bodyPr/>
          <a:lstStyle/>
          <a:p>
            <a:pPr>
              <a:defRPr/>
            </a:pPr>
            <a:fld id="{1C07628F-9402-FB47-93B5-FC3C3BFEEBE0}" type="slidenum">
              <a:rPr lang="fi-FI" smtClean="0"/>
              <a:pPr>
                <a:defRPr/>
              </a:pPr>
              <a:t>35</a:t>
            </a:fld>
            <a:endParaRPr lang="fi-FI" dirty="0"/>
          </a:p>
        </p:txBody>
      </p:sp>
    </p:spTree>
    <p:extLst>
      <p:ext uri="{BB962C8B-B14F-4D97-AF65-F5344CB8AC3E}">
        <p14:creationId xmlns:p14="http://schemas.microsoft.com/office/powerpoint/2010/main" val="690887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Lähikuva pakkaspuun oksasta">
            <a:extLst>
              <a:ext uri="{FF2B5EF4-FFF2-40B4-BE49-F238E27FC236}">
                <a16:creationId xmlns:a16="http://schemas.microsoft.com/office/drawing/2014/main" id="{917050F5-ED51-9A6E-6760-A1C96B38FF59}"/>
              </a:ext>
            </a:extLst>
          </p:cNvPr>
          <p:cNvPicPr>
            <a:picLocks noGrp="1" noChangeAspect="1"/>
          </p:cNvPicPr>
          <p:nvPr>
            <p:ph sz="quarter" idx="14"/>
          </p:nvPr>
        </p:nvPicPr>
        <p:blipFill>
          <a:blip r:embed="rId2"/>
          <a:stretch>
            <a:fillRect/>
          </a:stretch>
        </p:blipFill>
        <p:spPr>
          <a:xfrm>
            <a:off x="-1" y="0"/>
            <a:ext cx="12277725" cy="8282021"/>
          </a:xfrm>
        </p:spPr>
      </p:pic>
      <p:sp>
        <p:nvSpPr>
          <p:cNvPr id="6" name="Otsikko 1">
            <a:extLst>
              <a:ext uri="{FF2B5EF4-FFF2-40B4-BE49-F238E27FC236}">
                <a16:creationId xmlns:a16="http://schemas.microsoft.com/office/drawing/2014/main" id="{7351B911-4A14-1C34-604C-547AB235175D}"/>
              </a:ext>
            </a:extLst>
          </p:cNvPr>
          <p:cNvSpPr txBox="1">
            <a:spLocks/>
          </p:cNvSpPr>
          <p:nvPr/>
        </p:nvSpPr>
        <p:spPr>
          <a:xfrm>
            <a:off x="8132397" y="713910"/>
            <a:ext cx="3712551" cy="2715090"/>
          </a:xfrm>
          <a:prstGeom prst="rect">
            <a:avLst/>
          </a:prstGeom>
        </p:spPr>
        <p:txBody>
          <a:bodyPr lIns="0" tIns="0" rIns="0" bIns="0" anchor="t">
            <a:noAutofit/>
          </a:bodyPr>
          <a:lstStyle>
            <a:lvl1pPr algn="l" defTabSz="457200" rtl="0" eaLnBrk="1" fontAlgn="base" hangingPunct="1">
              <a:lnSpc>
                <a:spcPct val="80000"/>
              </a:lnSpc>
              <a:spcBef>
                <a:spcPct val="0"/>
              </a:spcBef>
              <a:spcAft>
                <a:spcPct val="0"/>
              </a:spcAft>
              <a:defRPr sz="6600" b="1" kern="1200" spc="0">
                <a:solidFill>
                  <a:schemeClr val="bg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fi-FI" sz="10000" b="1" i="0" u="none" strike="noStrike" kern="1200" cap="none" spc="-200" normalizeH="0" baseline="0" noProof="0" dirty="0">
                <a:ln>
                  <a:noFill/>
                </a:ln>
                <a:solidFill>
                  <a:srgbClr val="0D93D2"/>
                </a:solidFill>
                <a:effectLst/>
                <a:uLnTx/>
                <a:uFillTx/>
                <a:latin typeface="Colonna MT" panose="04020805060202030203" pitchFamily="82" charset="0"/>
                <a:ea typeface="Calibri" panose="020F0502020204030204" pitchFamily="34" charset="0"/>
                <a:cs typeface="Calibri" panose="020F0502020204030204" pitchFamily="34" charset="0"/>
              </a:rPr>
              <a:t>Kiitos!</a:t>
            </a:r>
          </a:p>
          <a:p>
            <a:pPr marL="0" marR="0" lvl="0" indent="0" algn="l" defTabSz="457200" rtl="0" eaLnBrk="1" fontAlgn="base" latinLnBrk="0" hangingPunct="1">
              <a:lnSpc>
                <a:spcPct val="80000"/>
              </a:lnSpc>
              <a:spcBef>
                <a:spcPct val="0"/>
              </a:spcBef>
              <a:spcAft>
                <a:spcPct val="0"/>
              </a:spcAft>
              <a:buClrTx/>
              <a:buSzTx/>
              <a:buFontTx/>
              <a:buNone/>
              <a:tabLst/>
              <a:defRPr/>
            </a:pPr>
            <a:r>
              <a:rPr lang="fi-FI" sz="10000" spc="-200" dirty="0" err="1">
                <a:solidFill>
                  <a:srgbClr val="0D93D2"/>
                </a:solidFill>
                <a:latin typeface="Colonna MT" panose="04020805060202030203" pitchFamily="82" charset="0"/>
                <a:ea typeface="Calibri" panose="020F0502020204030204" pitchFamily="34" charset="0"/>
                <a:cs typeface="Calibri" panose="020F0502020204030204" pitchFamily="34" charset="0"/>
              </a:rPr>
              <a:t>Tack</a:t>
            </a:r>
            <a:r>
              <a:rPr lang="fi-FI" sz="10000" spc="-200" dirty="0">
                <a:solidFill>
                  <a:srgbClr val="0D93D2"/>
                </a:solidFill>
                <a:latin typeface="Colonna MT" panose="04020805060202030203" pitchFamily="82" charset="0"/>
                <a:ea typeface="Calibri" panose="020F0502020204030204" pitchFamily="34" charset="0"/>
                <a:cs typeface="Calibri" panose="020F0502020204030204" pitchFamily="34" charset="0"/>
              </a:rPr>
              <a:t>!</a:t>
            </a:r>
            <a:endParaRPr kumimoji="0" lang="fi-FI" sz="10000" b="1" i="0" u="none" strike="noStrike" kern="1200" cap="none" spc="-200" normalizeH="0" baseline="0" noProof="0" dirty="0">
              <a:ln>
                <a:noFill/>
              </a:ln>
              <a:solidFill>
                <a:srgbClr val="0D93D2"/>
              </a:solidFill>
              <a:effectLst/>
              <a:uLnTx/>
              <a:uFillTx/>
              <a:latin typeface="Colonna MT" panose="04020805060202030203" pitchFamily="82" charset="0"/>
              <a:ea typeface="Calibri" panose="020F0502020204030204" pitchFamily="34" charset="0"/>
              <a:cs typeface="Calibri" panose="020F0502020204030204" pitchFamily="34" charset="0"/>
            </a:endParaRPr>
          </a:p>
          <a:p>
            <a:pPr marL="0" marR="0" lvl="0" indent="0" algn="l" defTabSz="457200" rtl="0" eaLnBrk="1" fontAlgn="base" latinLnBrk="0" hangingPunct="1">
              <a:lnSpc>
                <a:spcPts val="1300"/>
              </a:lnSpc>
              <a:spcBef>
                <a:spcPct val="0"/>
              </a:spcBef>
              <a:spcAft>
                <a:spcPct val="0"/>
              </a:spcAft>
              <a:buClrTx/>
              <a:buSzTx/>
              <a:buFontTx/>
              <a:buNone/>
              <a:tabLst/>
              <a:defRPr/>
            </a:pPr>
            <a:endParaRPr kumimoji="0" lang="fi-FI" sz="6000" b="1" i="0" u="none" strike="noStrike" kern="1200" cap="none" spc="-200" normalizeH="0" baseline="0" noProof="0" dirty="0">
              <a:ln>
                <a:noFill/>
              </a:ln>
              <a:solidFill>
                <a:srgbClr val="0D93D2"/>
              </a:solidFill>
              <a:effectLst/>
              <a:uLnTx/>
              <a:uFillTx/>
              <a:latin typeface="Aria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3315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FDC676-B157-4B17-BD16-F2C40CC060C3}"/>
              </a:ext>
            </a:extLst>
          </p:cNvPr>
          <p:cNvSpPr>
            <a:spLocks noGrp="1"/>
          </p:cNvSpPr>
          <p:nvPr>
            <p:ph type="ctrTitle"/>
          </p:nvPr>
        </p:nvSpPr>
        <p:spPr>
          <a:xfrm>
            <a:off x="4690337" y="838570"/>
            <a:ext cx="7615963" cy="5618521"/>
          </a:xfrm>
        </p:spPr>
        <p:txBody>
          <a:bodyPr/>
          <a:lstStyle/>
          <a:p>
            <a:r>
              <a:rPr lang="fi-FI" sz="4000" dirty="0"/>
              <a:t>Kommenttipuheenvuorot	</a:t>
            </a:r>
            <a:br>
              <a:rPr lang="fi-FI" sz="3000" dirty="0"/>
            </a:br>
            <a:br>
              <a:rPr lang="fi-FI" sz="3000" dirty="0"/>
            </a:br>
            <a:br>
              <a:rPr lang="fi-FI" sz="3000" b="0" dirty="0"/>
            </a:br>
            <a:r>
              <a:rPr lang="fi-FI" sz="3000" b="0" dirty="0"/>
              <a:t>Anne Liimatainen, opetusneuvos ja Arto Pekkala, yli-insinööri, OPH</a:t>
            </a:r>
            <a:br>
              <a:rPr lang="fi-FI" sz="3000" b="0" dirty="0"/>
            </a:br>
            <a:br>
              <a:rPr lang="fi-FI" sz="3000" b="0" dirty="0"/>
            </a:br>
            <a:r>
              <a:rPr lang="fi-FI" sz="3000" b="0" dirty="0"/>
              <a:t>Merja </a:t>
            </a:r>
            <a:r>
              <a:rPr lang="fi-FI" sz="3000" b="0" dirty="0" err="1"/>
              <a:t>Oljakka</a:t>
            </a:r>
            <a:r>
              <a:rPr lang="fi-FI" sz="3000" b="0" dirty="0"/>
              <a:t>, puheenjohtaja, puhtaus- ja kiinteistöpalvelualan työelämätoimikunta</a:t>
            </a:r>
            <a:br>
              <a:rPr lang="fi-FI" sz="3000" b="0" dirty="0"/>
            </a:br>
            <a:br>
              <a:rPr lang="fi-FI" sz="3000" b="0" dirty="0"/>
            </a:br>
            <a:r>
              <a:rPr lang="fi-FI" sz="3000" b="0" dirty="0"/>
              <a:t>Saija Niemelä-Pentti, kuntayhtymän johtaja, Rovaniemen koulutuskuntayhtymä</a:t>
            </a:r>
            <a:br>
              <a:rPr lang="fi-FI" sz="3000" dirty="0"/>
            </a:br>
            <a:endParaRPr lang="fi-FI" sz="3000" dirty="0"/>
          </a:p>
        </p:txBody>
      </p:sp>
    </p:spTree>
    <p:extLst>
      <p:ext uri="{BB962C8B-B14F-4D97-AF65-F5344CB8AC3E}">
        <p14:creationId xmlns:p14="http://schemas.microsoft.com/office/powerpoint/2010/main" val="2127604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FDC676-B157-4B17-BD16-F2C40CC060C3}"/>
              </a:ext>
            </a:extLst>
          </p:cNvPr>
          <p:cNvSpPr>
            <a:spLocks noGrp="1"/>
          </p:cNvSpPr>
          <p:nvPr>
            <p:ph type="ctrTitle"/>
          </p:nvPr>
        </p:nvSpPr>
        <p:spPr>
          <a:xfrm>
            <a:off x="5763359" y="2027606"/>
            <a:ext cx="4287226" cy="2133600"/>
          </a:xfrm>
        </p:spPr>
        <p:txBody>
          <a:bodyPr/>
          <a:lstStyle/>
          <a:p>
            <a:r>
              <a:rPr lang="fi-FI" sz="8000" dirty="0"/>
              <a:t>Tauko</a:t>
            </a:r>
          </a:p>
        </p:txBody>
      </p:sp>
    </p:spTree>
    <p:extLst>
      <p:ext uri="{BB962C8B-B14F-4D97-AF65-F5344CB8AC3E}">
        <p14:creationId xmlns:p14="http://schemas.microsoft.com/office/powerpoint/2010/main" val="447930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8380DEA2-D07D-8333-3BF2-1A28DF25BEB6}"/>
              </a:ext>
            </a:extLst>
          </p:cNvPr>
          <p:cNvSpPr>
            <a:spLocks noGrp="1"/>
          </p:cNvSpPr>
          <p:nvPr>
            <p:ph type="ctrTitle"/>
          </p:nvPr>
        </p:nvSpPr>
        <p:spPr>
          <a:xfrm>
            <a:off x="4924798" y="-231523"/>
            <a:ext cx="7615963" cy="5618521"/>
          </a:xfrm>
        </p:spPr>
        <p:txBody>
          <a:bodyPr/>
          <a:lstStyle/>
          <a:p>
            <a:r>
              <a:rPr lang="fi-FI" sz="4000" dirty="0"/>
              <a:t>Kommenttipuheenvuoro	</a:t>
            </a:r>
            <a:br>
              <a:rPr lang="fi-FI" sz="3000" dirty="0"/>
            </a:br>
            <a:br>
              <a:rPr lang="fi-FI" sz="3000" dirty="0"/>
            </a:br>
            <a:r>
              <a:rPr lang="fi-FI" sz="3000" b="0" dirty="0"/>
              <a:t>Petri Lempinen, yli-johtaja, OKM</a:t>
            </a:r>
            <a:br>
              <a:rPr lang="fi-FI" sz="3000" b="0" dirty="0"/>
            </a:br>
            <a:br>
              <a:rPr lang="fi-FI" sz="3000" b="0" dirty="0"/>
            </a:br>
            <a:br>
              <a:rPr lang="fi-FI" sz="3000" dirty="0"/>
            </a:br>
            <a:endParaRPr lang="fi-FI" sz="3000" dirty="0"/>
          </a:p>
        </p:txBody>
      </p:sp>
    </p:spTree>
    <p:extLst>
      <p:ext uri="{BB962C8B-B14F-4D97-AF65-F5344CB8AC3E}">
        <p14:creationId xmlns:p14="http://schemas.microsoft.com/office/powerpoint/2010/main" val="687890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BB9F071-1B4F-A35F-B557-3D7B0F698325}"/>
              </a:ext>
            </a:extLst>
          </p:cNvPr>
          <p:cNvSpPr>
            <a:spLocks noGrp="1"/>
          </p:cNvSpPr>
          <p:nvPr>
            <p:ph sz="quarter" idx="14"/>
          </p:nvPr>
        </p:nvSpPr>
        <p:spPr>
          <a:xfrm>
            <a:off x="611350" y="236660"/>
            <a:ext cx="11172501" cy="6205415"/>
          </a:xfrm>
        </p:spPr>
        <p:txBody>
          <a:bodyPr/>
          <a:lstStyle/>
          <a:p>
            <a:pPr>
              <a:spcBef>
                <a:spcPts val="0"/>
              </a:spcBef>
            </a:pPr>
            <a:r>
              <a:rPr kumimoji="0" lang="fi-FI" sz="3300" b="1" i="0" u="none" strike="noStrike" kern="1200" cap="none" spc="-100" normalizeH="0" baseline="0" noProof="0" dirty="0">
                <a:ln>
                  <a:noFill/>
                </a:ln>
                <a:solidFill>
                  <a:srgbClr val="0D93D2"/>
                </a:solidFill>
                <a:effectLst/>
                <a:uLnTx/>
                <a:uFillTx/>
                <a:latin typeface="Arial"/>
                <a:ea typeface="ＭＳ Ｐゴシック" charset="0"/>
              </a:rPr>
              <a:t>Mitä arvioitiin?</a:t>
            </a:r>
          </a:p>
          <a:p>
            <a:pPr>
              <a:lnSpc>
                <a:spcPts val="2600"/>
              </a:lnSpc>
              <a:spcBef>
                <a:spcPts val="0"/>
              </a:spcBef>
            </a:pPr>
            <a:endParaRPr lang="fi-FI" sz="2500" b="0" spc="-100" dirty="0">
              <a:latin typeface="Arial"/>
            </a:endParaRPr>
          </a:p>
          <a:p>
            <a:pPr>
              <a:spcBef>
                <a:spcPts val="0"/>
              </a:spcBef>
            </a:pPr>
            <a:r>
              <a:rPr lang="fi-FI" sz="2300" spc="-100" dirty="0">
                <a:latin typeface="Arial"/>
              </a:rPr>
              <a:t>T</a:t>
            </a:r>
            <a:r>
              <a:rPr kumimoji="0" lang="fi-FI" sz="2300" i="0" u="none" strike="noStrike" kern="1200" cap="none" spc="-100" normalizeH="0" baseline="0" noProof="0" dirty="0" err="1">
                <a:ln>
                  <a:noFill/>
                </a:ln>
                <a:effectLst/>
                <a:uLnTx/>
                <a:uFillTx/>
                <a:latin typeface="Arial"/>
                <a:ea typeface="ＭＳ Ｐゴシック" charset="0"/>
              </a:rPr>
              <a:t>utkintojärjestelmän</a:t>
            </a:r>
            <a:r>
              <a:rPr kumimoji="0" lang="fi-FI" sz="2300" i="0" u="none" strike="noStrike" kern="1200" cap="none" spc="-100" normalizeH="0" baseline="0" noProof="0" dirty="0">
                <a:ln>
                  <a:noFill/>
                </a:ln>
                <a:effectLst/>
                <a:uLnTx/>
                <a:uFillTx/>
                <a:latin typeface="Arial"/>
                <a:ea typeface="ＭＳ Ｐゴシック" charset="0"/>
              </a:rPr>
              <a:t> kehittämisprosessien toimivuutta työelämän muuttuviin osaamistarpeisiin vastaamiseksi</a:t>
            </a:r>
            <a:r>
              <a:rPr lang="fi-FI" sz="2300" spc="-100" dirty="0">
                <a:latin typeface="Arial"/>
              </a:rPr>
              <a:t>:</a:t>
            </a:r>
          </a:p>
          <a:p>
            <a:pPr>
              <a:lnSpc>
                <a:spcPts val="800"/>
              </a:lnSpc>
              <a:spcBef>
                <a:spcPts val="0"/>
              </a:spcBef>
            </a:pPr>
            <a:endParaRPr kumimoji="0" lang="fi-FI" sz="2300" i="0" u="none" strike="noStrike" kern="1200" cap="none" spc="-100" normalizeH="0" baseline="0" noProof="0" dirty="0">
              <a:ln>
                <a:noFill/>
              </a:ln>
              <a:effectLst/>
              <a:uLnTx/>
              <a:uFillTx/>
              <a:latin typeface="+mn-lt"/>
              <a:ea typeface="ＭＳ Ｐゴシック" charset="0"/>
            </a:endParaRPr>
          </a:p>
          <a:p>
            <a:pPr marL="639763" lvl="1" indent="-342900">
              <a:spcBef>
                <a:spcPts val="0"/>
              </a:spcBef>
            </a:pPr>
            <a:r>
              <a:rPr kumimoji="0" lang="fi-FI" b="0" i="0" u="none" strike="noStrike" kern="1200" cap="none" spc="-100" normalizeH="0" baseline="0" noProof="0" dirty="0" err="1">
                <a:ln>
                  <a:noFill/>
                </a:ln>
                <a:effectLst/>
                <a:uLnTx/>
                <a:uFillTx/>
                <a:latin typeface="+mn-lt"/>
                <a:ea typeface="ＭＳ Ｐゴシック" charset="0"/>
              </a:rPr>
              <a:t>muuto</a:t>
            </a:r>
            <a:r>
              <a:rPr lang="fi-FI" spc="-100" dirty="0">
                <a:latin typeface="+mn-lt"/>
                <a:ea typeface="ＭＳ Ｐゴシック" charset="0"/>
              </a:rPr>
              <a:t>s- ja kehittämistarpeiden tunnistaminen,</a:t>
            </a:r>
          </a:p>
          <a:p>
            <a:pPr marL="639763" lvl="1" indent="-342900">
              <a:spcBef>
                <a:spcPts val="0"/>
              </a:spcBef>
            </a:pPr>
            <a:r>
              <a:rPr lang="fi-FI" spc="-100" dirty="0">
                <a:latin typeface="+mn-lt"/>
                <a:ea typeface="ＭＳ Ｐゴシック" charset="0"/>
              </a:rPr>
              <a:t>e</a:t>
            </a:r>
            <a:r>
              <a:rPr kumimoji="0" lang="fi-FI" b="0" i="0" u="none" strike="noStrike" kern="1200" cap="none" spc="-100" normalizeH="0" baseline="0" noProof="0" dirty="0" err="1">
                <a:ln>
                  <a:noFill/>
                </a:ln>
                <a:effectLst/>
                <a:uLnTx/>
                <a:uFillTx/>
                <a:latin typeface="+mn-lt"/>
                <a:ea typeface="ＭＳ Ｐゴシック" charset="0"/>
              </a:rPr>
              <a:t>nnakointi</a:t>
            </a:r>
            <a:r>
              <a:rPr kumimoji="0" lang="fi-FI" b="0" i="0" u="none" strike="noStrike" kern="1200" cap="none" spc="-100" normalizeH="0" baseline="0" noProof="0" dirty="0">
                <a:ln>
                  <a:noFill/>
                </a:ln>
                <a:effectLst/>
                <a:uLnTx/>
                <a:uFillTx/>
                <a:latin typeface="+mn-lt"/>
                <a:ea typeface="ＭＳ Ｐゴシック" charset="0"/>
              </a:rPr>
              <a:t>- ja muun tiedon hyödyntäminen,</a:t>
            </a:r>
          </a:p>
          <a:p>
            <a:pPr marL="639763" lvl="1" indent="-342900">
              <a:spcBef>
                <a:spcPts val="0"/>
              </a:spcBef>
            </a:pPr>
            <a:r>
              <a:rPr lang="fi-FI" spc="-100" dirty="0">
                <a:latin typeface="+mn-lt"/>
                <a:ea typeface="ＭＳ Ｐゴシック" charset="0"/>
              </a:rPr>
              <a:t>sidosryhmien osallistaminen,</a:t>
            </a:r>
          </a:p>
          <a:p>
            <a:pPr marL="639763" lvl="1" indent="-342900">
              <a:spcBef>
                <a:spcPts val="0"/>
              </a:spcBef>
            </a:pPr>
            <a:r>
              <a:rPr lang="fi-FI" spc="-100" dirty="0">
                <a:latin typeface="+mn-lt"/>
                <a:ea typeface="ＭＳ Ｐゴシック" charset="0"/>
              </a:rPr>
              <a:t>v</a:t>
            </a:r>
            <a:r>
              <a:rPr kumimoji="0" lang="fi-FI" b="0" i="0" u="none" strike="noStrike" kern="1200" cap="none" spc="-100" normalizeH="0" baseline="0" noProof="0" dirty="0" err="1">
                <a:ln>
                  <a:noFill/>
                </a:ln>
                <a:effectLst/>
                <a:uLnTx/>
                <a:uFillTx/>
                <a:latin typeface="+mn-lt"/>
                <a:ea typeface="ＭＳ Ｐゴシック" charset="0"/>
              </a:rPr>
              <a:t>astuun</a:t>
            </a:r>
            <a:r>
              <a:rPr kumimoji="0" lang="fi-FI" b="0" i="0" u="none" strike="noStrike" kern="1200" cap="none" spc="-100" normalizeH="0" baseline="0" noProof="0" dirty="0">
                <a:ln>
                  <a:noFill/>
                </a:ln>
                <a:effectLst/>
                <a:uLnTx/>
                <a:uFillTx/>
                <a:latin typeface="+mn-lt"/>
                <a:ea typeface="ＭＳ Ｐゴシック" charset="0"/>
              </a:rPr>
              <a:t>- ja työnjako sekä johtaminen </a:t>
            </a:r>
            <a:r>
              <a:rPr kumimoji="0" lang="fi-FI" b="0" i="0" u="none" strike="noStrike" kern="1200" cap="none" spc="-100" normalizeH="0" baseline="0" noProof="0" dirty="0" err="1">
                <a:ln>
                  <a:noFill/>
                </a:ln>
                <a:effectLst/>
                <a:uLnTx/>
                <a:uFillTx/>
                <a:latin typeface="+mn-lt"/>
                <a:ea typeface="ＭＳ Ｐゴシック" charset="0"/>
              </a:rPr>
              <a:t>kehittämisess</a:t>
            </a:r>
            <a:r>
              <a:rPr lang="fi-FI" spc="-100" dirty="0">
                <a:latin typeface="+mn-lt"/>
                <a:ea typeface="ＭＳ Ｐゴシック" charset="0"/>
              </a:rPr>
              <a:t>ä</a:t>
            </a:r>
            <a:r>
              <a:rPr kumimoji="0" lang="fi-FI" b="0" i="0" u="none" strike="noStrike" kern="1200" cap="none" spc="-100" normalizeH="0" baseline="0" noProof="0" dirty="0">
                <a:ln>
                  <a:noFill/>
                </a:ln>
                <a:effectLst/>
                <a:uLnTx/>
                <a:uFillTx/>
                <a:latin typeface="+mn-lt"/>
                <a:ea typeface="ＭＳ Ｐゴシック" charset="0"/>
              </a:rPr>
              <a:t>,</a:t>
            </a:r>
          </a:p>
          <a:p>
            <a:pPr marL="639763" lvl="1" indent="-342900">
              <a:spcBef>
                <a:spcPts val="0"/>
              </a:spcBef>
            </a:pPr>
            <a:r>
              <a:rPr lang="fi-FI" b="0" dirty="0">
                <a:latin typeface="+mn-lt"/>
                <a:cs typeface="Arial" panose="020B0604020202020204" pitchFamily="34" charset="0"/>
              </a:rPr>
              <a:t>tutkintojen perusteiden uudistamisen, laadinnan ja toimeenpanon prosessit, </a:t>
            </a:r>
          </a:p>
          <a:p>
            <a:pPr marL="639763" lvl="1" indent="-342900">
              <a:spcBef>
                <a:spcPts val="0"/>
              </a:spcBef>
            </a:pPr>
            <a:r>
              <a:rPr lang="fi-FI" b="0" dirty="0">
                <a:latin typeface="+mn-lt"/>
                <a:cs typeface="Arial" panose="020B0604020202020204" pitchFamily="34" charset="0"/>
              </a:rPr>
              <a:t>kehittämiseen liittyvien prosessien vahvuudet ja kehittämistarpeet.</a:t>
            </a:r>
          </a:p>
          <a:p>
            <a:pPr>
              <a:lnSpc>
                <a:spcPts val="2000"/>
              </a:lnSpc>
              <a:spcBef>
                <a:spcPts val="0"/>
              </a:spcBef>
            </a:pPr>
            <a:endParaRPr lang="fi-FI" sz="2300" b="0" spc="-100" dirty="0">
              <a:latin typeface="Arial"/>
            </a:endParaRPr>
          </a:p>
          <a:p>
            <a:pPr>
              <a:spcBef>
                <a:spcPts val="0"/>
              </a:spcBef>
            </a:pPr>
            <a:r>
              <a:rPr kumimoji="0" lang="fi-FI" sz="2300" i="0" u="none" strike="noStrike" kern="1200" cap="none" spc="-100" normalizeH="0" baseline="0" noProof="0" dirty="0">
                <a:ln>
                  <a:noFill/>
                </a:ln>
                <a:effectLst/>
                <a:uLnTx/>
                <a:uFillTx/>
                <a:latin typeface="Arial"/>
                <a:ea typeface="ＭＳ Ｐゴシック" charset="0"/>
              </a:rPr>
              <a:t>Tutkintojärjestelmän toimivuutta työelämässä olevien osaamisen kehittämisen kannalta:</a:t>
            </a:r>
          </a:p>
          <a:p>
            <a:pPr>
              <a:lnSpc>
                <a:spcPts val="800"/>
              </a:lnSpc>
              <a:spcBef>
                <a:spcPts val="0"/>
              </a:spcBef>
            </a:pPr>
            <a:endParaRPr kumimoji="0" lang="fi-FI" sz="2300" i="0" u="none" strike="noStrike" kern="1200" cap="none" spc="-100" normalizeH="0" baseline="0" noProof="0" dirty="0">
              <a:ln>
                <a:noFill/>
              </a:ln>
              <a:effectLst/>
              <a:uLnTx/>
              <a:uFillTx/>
              <a:latin typeface="Arial"/>
              <a:ea typeface="ＭＳ Ｐゴシック" charset="0"/>
            </a:endParaRPr>
          </a:p>
          <a:p>
            <a:pPr>
              <a:lnSpc>
                <a:spcPts val="300"/>
              </a:lnSpc>
              <a:spcBef>
                <a:spcPts val="0"/>
              </a:spcBef>
            </a:pPr>
            <a:r>
              <a:rPr kumimoji="0" lang="fi-FI" sz="2300" i="0" u="none" strike="noStrike" kern="1200" cap="none" spc="-100" normalizeH="0" baseline="0" noProof="0" dirty="0">
                <a:ln>
                  <a:noFill/>
                </a:ln>
                <a:effectLst/>
                <a:uLnTx/>
                <a:uFillTx/>
                <a:latin typeface="Arial"/>
                <a:ea typeface="ＭＳ Ｐゴシック" charset="0"/>
              </a:rPr>
              <a:t> </a:t>
            </a:r>
            <a:endParaRPr lang="fi-FI" spc="-100" dirty="0">
              <a:latin typeface="Arial"/>
              <a:ea typeface="ＭＳ Ｐゴシック" charset="0"/>
            </a:endParaRPr>
          </a:p>
          <a:p>
            <a:pPr marL="639763" lvl="1" indent="-342900">
              <a:spcBef>
                <a:spcPts val="0"/>
              </a:spcBef>
              <a:defRPr/>
            </a:pPr>
            <a:r>
              <a:rPr kumimoji="0" lang="fi-FI" sz="2000" b="0" i="0" u="none" strike="noStrike" kern="1200" cap="none" spc="-100" normalizeH="0" baseline="0" noProof="0" dirty="0">
                <a:ln>
                  <a:noFill/>
                </a:ln>
                <a:solidFill>
                  <a:prstClr val="black"/>
                </a:solidFill>
                <a:effectLst/>
                <a:uLnTx/>
                <a:uFillTx/>
                <a:latin typeface="Arial"/>
                <a:ea typeface="ＭＳ Ｐゴシック" charset="0"/>
                <a:cs typeface="Arial" panose="020B0604020202020204" pitchFamily="34" charset="0"/>
              </a:rPr>
              <a:t>tutkinnon </a:t>
            </a:r>
            <a:r>
              <a:rPr lang="fi-FI" spc="-100" dirty="0">
                <a:solidFill>
                  <a:prstClr val="black"/>
                </a:solidFill>
                <a:latin typeface="Arial"/>
                <a:ea typeface="ＭＳ Ｐゴシック" charset="0"/>
              </a:rPr>
              <a:t>o</a:t>
            </a:r>
            <a:r>
              <a:rPr kumimoji="0" lang="fi-FI" sz="2000" b="0" i="0" u="none" strike="noStrike" kern="1200" cap="none" spc="-100" normalizeH="0" baseline="0" noProof="0" dirty="0" err="1">
                <a:ln>
                  <a:noFill/>
                </a:ln>
                <a:solidFill>
                  <a:prstClr val="black"/>
                </a:solidFill>
                <a:effectLst/>
                <a:uLnTx/>
                <a:uFillTx/>
                <a:latin typeface="Arial"/>
                <a:ea typeface="ＭＳ Ｐゴシック" charset="0"/>
                <a:cs typeface="Arial" panose="020B0604020202020204" pitchFamily="34" charset="0"/>
              </a:rPr>
              <a:t>siin</a:t>
            </a:r>
            <a:r>
              <a:rPr kumimoji="0" lang="fi-FI" sz="2000" b="0" i="0" u="none" strike="noStrike" kern="1200" cap="none" spc="-100" normalizeH="0" baseline="0" noProof="0" dirty="0">
                <a:ln>
                  <a:noFill/>
                </a:ln>
                <a:solidFill>
                  <a:prstClr val="black"/>
                </a:solidFill>
                <a:effectLst/>
                <a:uLnTx/>
                <a:uFillTx/>
                <a:latin typeface="Arial"/>
                <a:ea typeface="ＭＳ Ｐゴシック" charset="0"/>
                <a:cs typeface="Arial" panose="020B0604020202020204" pitchFamily="34" charset="0"/>
              </a:rPr>
              <a:t> perustuva rakenne,</a:t>
            </a:r>
          </a:p>
          <a:p>
            <a:pPr marL="639763" lvl="1" indent="-342900">
              <a:spcBef>
                <a:spcPts val="0"/>
              </a:spcBef>
              <a:defRPr/>
            </a:pPr>
            <a:r>
              <a:rPr kumimoji="0" lang="fi-FI" sz="2000" b="0" i="0" u="none" strike="noStrike" kern="1200" cap="none" spc="-100" normalizeH="0" baseline="0" noProof="0" dirty="0">
                <a:ln>
                  <a:noFill/>
                </a:ln>
                <a:solidFill>
                  <a:prstClr val="black"/>
                </a:solidFill>
                <a:effectLst/>
                <a:uLnTx/>
                <a:uFillTx/>
                <a:latin typeface="Arial"/>
                <a:ea typeface="ＭＳ Ｐゴシック" charset="0"/>
                <a:cs typeface="Arial" panose="020B0604020202020204" pitchFamily="34" charset="0"/>
              </a:rPr>
              <a:t>kolmiportainen tutkintorakenne,</a:t>
            </a:r>
          </a:p>
          <a:p>
            <a:pPr marL="639763" lvl="1" indent="-342900">
              <a:spcBef>
                <a:spcPts val="0"/>
              </a:spcBef>
              <a:defRPr/>
            </a:pPr>
            <a:r>
              <a:rPr kumimoji="0" lang="fi-FI" sz="20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tutkintoa lyhyemmät koulutuskokonaisuudet,</a:t>
            </a:r>
          </a:p>
          <a:p>
            <a:pPr marL="639763" lvl="1" indent="-342900">
              <a:spcBef>
                <a:spcPts val="0"/>
              </a:spcBef>
              <a:defRPr/>
            </a:pPr>
            <a:r>
              <a:rPr lang="fi-FI" dirty="0">
                <a:solidFill>
                  <a:prstClr val="black"/>
                </a:solidFill>
              </a:rPr>
              <a:t>t</a:t>
            </a:r>
            <a:r>
              <a:rPr kumimoji="0" lang="fi-FI" sz="2000" b="0" i="0" u="none" strike="noStrike" kern="1200" cap="none" spc="0" normalizeH="0" baseline="0" noProof="0" dirty="0" err="1">
                <a:ln>
                  <a:noFill/>
                </a:ln>
                <a:solidFill>
                  <a:prstClr val="black"/>
                </a:solidFill>
                <a:effectLst/>
                <a:uLnTx/>
                <a:uFillTx/>
                <a:latin typeface="Arial" panose="020B0604020202020204" pitchFamily="34" charset="0"/>
                <a:ea typeface="MS PGothic" pitchFamily="34" charset="-128"/>
                <a:cs typeface="Arial" panose="020B0604020202020204" pitchFamily="34" charset="0"/>
              </a:rPr>
              <a:t>utkinnon</a:t>
            </a:r>
            <a:r>
              <a:rPr lang="fi-FI" dirty="0">
                <a:solidFill>
                  <a:prstClr val="black"/>
                </a:solidFill>
              </a:rPr>
              <a:t> </a:t>
            </a:r>
            <a:r>
              <a:rPr kumimoji="0" lang="fi-FI" sz="20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osaa pienemmät </a:t>
            </a:r>
            <a:r>
              <a:rPr kumimoji="0" lang="fi-FI" sz="2000" b="0" i="0" u="none" strike="noStrike" kern="1200" cap="none" spc="0" normalizeH="0" baseline="0" noProof="0" dirty="0" err="1">
                <a:ln>
                  <a:noFill/>
                </a:ln>
                <a:solidFill>
                  <a:prstClr val="black"/>
                </a:solidFill>
                <a:effectLst/>
                <a:uLnTx/>
                <a:uFillTx/>
                <a:latin typeface="Arial" panose="020B0604020202020204" pitchFamily="34" charset="0"/>
                <a:ea typeface="MS PGothic" pitchFamily="34" charset="-128"/>
                <a:cs typeface="Arial" panose="020B0604020202020204" pitchFamily="34" charset="0"/>
              </a:rPr>
              <a:t>osaamiskokonaisuude</a:t>
            </a:r>
            <a:r>
              <a:rPr lang="fi-FI" dirty="0">
                <a:solidFill>
                  <a:prstClr val="black"/>
                </a:solidFill>
              </a:rPr>
              <a:t>t,</a:t>
            </a:r>
          </a:p>
          <a:p>
            <a:pPr marL="639763" lvl="1" indent="-342900">
              <a:spcBef>
                <a:spcPts val="0"/>
              </a:spcBef>
              <a:defRPr/>
            </a:pPr>
            <a:r>
              <a:rPr lang="fi-FI" dirty="0">
                <a:solidFill>
                  <a:prstClr val="black"/>
                </a:solidFill>
              </a:rPr>
              <a:t>järjestäjien paikalliset tutkinnon osat.</a:t>
            </a:r>
            <a:endParaRPr lang="fi-FI" dirty="0"/>
          </a:p>
        </p:txBody>
      </p:sp>
      <p:sp>
        <p:nvSpPr>
          <p:cNvPr id="4" name="Päivämäärän paikkamerkki 3">
            <a:extLst>
              <a:ext uri="{FF2B5EF4-FFF2-40B4-BE49-F238E27FC236}">
                <a16:creationId xmlns:a16="http://schemas.microsoft.com/office/drawing/2014/main" id="{C59EA2FC-3213-D754-DD78-C5CCEF32A26F}"/>
              </a:ext>
            </a:extLst>
          </p:cNvPr>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94D85A3-5928-4FA8-B074-1A44C471BF7F}" type="datetime1">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13.2.2024</a:t>
            </a:fld>
            <a:endParaRPr kumimoji="0" lang="fi-FI" sz="900" b="0" i="0" u="none" strike="noStrike" kern="1200" cap="none" spc="0" normalizeH="0" baseline="0" noProof="0" dirty="0">
              <a:ln>
                <a:noFill/>
              </a:ln>
              <a:solidFill>
                <a:prstClr val="black">
                  <a:tint val="75000"/>
                </a:prstClr>
              </a:solidFill>
              <a:effectLst/>
              <a:uLnTx/>
              <a:uFillTx/>
              <a:latin typeface="Arial" charset="0"/>
              <a:ea typeface="ＭＳ Ｐゴシック" charset="0"/>
            </a:endParaRPr>
          </a:p>
        </p:txBody>
      </p:sp>
      <p:sp>
        <p:nvSpPr>
          <p:cNvPr id="5" name="Dian numeron paikkamerkki 4">
            <a:extLst>
              <a:ext uri="{FF2B5EF4-FFF2-40B4-BE49-F238E27FC236}">
                <a16:creationId xmlns:a16="http://schemas.microsoft.com/office/drawing/2014/main" id="{1F37D89E-20E4-647D-3BD5-4E6684F49D16}"/>
              </a:ext>
            </a:extLst>
          </p:cNvPr>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C07628F-9402-FB47-93B5-FC3C3BFEEBE0}"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Tree>
    <p:extLst>
      <p:ext uri="{BB962C8B-B14F-4D97-AF65-F5344CB8AC3E}">
        <p14:creationId xmlns:p14="http://schemas.microsoft.com/office/powerpoint/2010/main" val="2442603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13588C1F-8E2D-F1FC-EE3C-03B0EDEA4CC0}"/>
              </a:ext>
            </a:extLst>
          </p:cNvPr>
          <p:cNvSpPr txBox="1"/>
          <p:nvPr/>
        </p:nvSpPr>
        <p:spPr>
          <a:xfrm>
            <a:off x="4914900" y="781050"/>
            <a:ext cx="7029450" cy="5822107"/>
          </a:xfrm>
          <a:prstGeom prst="rect">
            <a:avLst/>
          </a:prstGeom>
          <a:noFill/>
        </p:spPr>
        <p:txBody>
          <a:bodyPr wrap="square" lIns="0" tIns="0" rIns="0" bIns="0" rtlCol="0">
            <a:spAutoFit/>
          </a:bodyPr>
          <a:lstStyle/>
          <a:p>
            <a:pPr>
              <a:spcAft>
                <a:spcPts val="800"/>
              </a:spcAft>
            </a:pPr>
            <a:r>
              <a:rPr lang="fi-FI" sz="2500" b="1" dirty="0">
                <a:solidFill>
                  <a:schemeClr val="bg1"/>
                </a:solidFill>
                <a:latin typeface="+mn-lt"/>
              </a:rPr>
              <a:t>Työelämän muuttuviin osaamistarpeisiin vastaaminen – esimerkkejä ja hyviä käytäntöjä</a:t>
            </a:r>
            <a:br>
              <a:rPr lang="fi-FI" b="1" dirty="0">
                <a:solidFill>
                  <a:schemeClr val="bg1"/>
                </a:solidFill>
                <a:latin typeface="+mn-lt"/>
              </a:rPr>
            </a:br>
            <a:br>
              <a:rPr lang="fi-FI" b="1" dirty="0">
                <a:solidFill>
                  <a:schemeClr val="bg1"/>
                </a:solidFill>
                <a:latin typeface="+mn-lt"/>
              </a:rPr>
            </a:br>
            <a:r>
              <a:rPr lang="fi-FI" dirty="0">
                <a:solidFill>
                  <a:schemeClr val="bg1"/>
                </a:solidFill>
                <a:latin typeface="+mn-lt"/>
              </a:rPr>
              <a:t>Yrityskoordinaattori Sari </a:t>
            </a:r>
            <a:r>
              <a:rPr lang="fi-FI" dirty="0" err="1">
                <a:solidFill>
                  <a:schemeClr val="bg1"/>
                </a:solidFill>
                <a:latin typeface="+mn-lt"/>
              </a:rPr>
              <a:t>Korju</a:t>
            </a:r>
            <a:r>
              <a:rPr lang="fi-FI" dirty="0">
                <a:solidFill>
                  <a:schemeClr val="bg1"/>
                </a:solidFill>
                <a:latin typeface="+mn-lt"/>
              </a:rPr>
              <a:t> ja lehtori Päivi Kinnunen, Tampereen seudun ammattiopisto</a:t>
            </a:r>
            <a:br>
              <a:rPr lang="fi-FI" dirty="0">
                <a:solidFill>
                  <a:schemeClr val="bg1"/>
                </a:solidFill>
                <a:latin typeface="+mn-lt"/>
              </a:rPr>
            </a:br>
            <a:br>
              <a:rPr lang="fi-FI" dirty="0">
                <a:solidFill>
                  <a:schemeClr val="bg1"/>
                </a:solidFill>
                <a:latin typeface="+mn-lt"/>
              </a:rPr>
            </a:br>
            <a:r>
              <a:rPr lang="fi-FI" dirty="0">
                <a:solidFill>
                  <a:schemeClr val="bg1"/>
                </a:solidFill>
                <a:latin typeface="+mn-lt"/>
              </a:rPr>
              <a:t>Opettaja Ossi </a:t>
            </a:r>
            <a:r>
              <a:rPr lang="fi-FI" dirty="0" err="1">
                <a:solidFill>
                  <a:schemeClr val="bg1"/>
                </a:solidFill>
                <a:latin typeface="+mn-lt"/>
              </a:rPr>
              <a:t>Rosten</a:t>
            </a:r>
            <a:r>
              <a:rPr lang="fi-FI" dirty="0">
                <a:solidFill>
                  <a:schemeClr val="bg1"/>
                </a:solidFill>
                <a:latin typeface="+mn-lt"/>
              </a:rPr>
              <a:t>, Turun ammatti-instituutti</a:t>
            </a:r>
            <a:br>
              <a:rPr lang="fi-FI" b="1" dirty="0">
                <a:solidFill>
                  <a:schemeClr val="bg1"/>
                </a:solidFill>
                <a:latin typeface="+mn-lt"/>
              </a:rPr>
            </a:br>
            <a:br>
              <a:rPr lang="fi-FI" b="1" dirty="0">
                <a:solidFill>
                  <a:schemeClr val="bg1"/>
                </a:solidFill>
                <a:latin typeface="+mn-lt"/>
              </a:rPr>
            </a:br>
            <a:endParaRPr lang="fi-FI" b="1" dirty="0">
              <a:solidFill>
                <a:schemeClr val="bg1"/>
              </a:solidFill>
              <a:latin typeface="+mn-lt"/>
            </a:endParaRPr>
          </a:p>
          <a:p>
            <a:pPr>
              <a:spcAft>
                <a:spcPts val="800"/>
              </a:spcAft>
            </a:pPr>
            <a:r>
              <a:rPr lang="fi-FI" sz="2500" b="1" dirty="0">
                <a:solidFill>
                  <a:schemeClr val="bg1"/>
                </a:solidFill>
                <a:latin typeface="+mn-lt"/>
              </a:rPr>
              <a:t>Tekoälyn ja data-analytiikan hyödyntäminen osaamistarpeiden ennakoinnissa ja koulutustarjonnan kehittämisessä</a:t>
            </a:r>
            <a:br>
              <a:rPr lang="fi-FI" b="1" dirty="0">
                <a:solidFill>
                  <a:schemeClr val="bg1"/>
                </a:solidFill>
                <a:latin typeface="+mn-lt"/>
              </a:rPr>
            </a:br>
            <a:br>
              <a:rPr lang="fi-FI" b="1" dirty="0">
                <a:solidFill>
                  <a:schemeClr val="bg1"/>
                </a:solidFill>
                <a:latin typeface="+mn-lt"/>
              </a:rPr>
            </a:br>
            <a:r>
              <a:rPr lang="fi-FI" dirty="0">
                <a:solidFill>
                  <a:schemeClr val="bg1"/>
                </a:solidFill>
                <a:latin typeface="+mn-lt"/>
              </a:rPr>
              <a:t>Osaamispolitiikan johtaja, Leena Pöntynen, Teknologiateollisuus ry </a:t>
            </a:r>
          </a:p>
        </p:txBody>
      </p:sp>
    </p:spTree>
    <p:extLst>
      <p:ext uri="{BB962C8B-B14F-4D97-AF65-F5344CB8AC3E}">
        <p14:creationId xmlns:p14="http://schemas.microsoft.com/office/powerpoint/2010/main" val="2056856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47E132E0-694B-2AF5-972A-9691FDCD10DE}"/>
              </a:ext>
            </a:extLst>
          </p:cNvPr>
          <p:cNvSpPr txBox="1"/>
          <p:nvPr/>
        </p:nvSpPr>
        <p:spPr>
          <a:xfrm>
            <a:off x="4629150" y="3123605"/>
            <a:ext cx="7258051" cy="1123384"/>
          </a:xfrm>
          <a:prstGeom prst="rect">
            <a:avLst/>
          </a:prstGeom>
          <a:noFill/>
        </p:spPr>
        <p:txBody>
          <a:bodyPr wrap="square" lIns="0" tIns="0" rIns="0" bIns="0" rtlCol="0">
            <a:spAutoFit/>
          </a:bodyPr>
          <a:lstStyle/>
          <a:p>
            <a:r>
              <a:rPr lang="fi-FI" sz="3800" b="1" dirty="0">
                <a:solidFill>
                  <a:schemeClr val="bg1"/>
                </a:solidFill>
              </a:rPr>
              <a:t>Päätössanat</a:t>
            </a:r>
            <a:br>
              <a:rPr lang="fi-FI" sz="3500" b="1" dirty="0">
                <a:solidFill>
                  <a:schemeClr val="bg1"/>
                </a:solidFill>
              </a:rPr>
            </a:br>
            <a:r>
              <a:rPr lang="fi-FI" sz="3500" dirty="0">
                <a:solidFill>
                  <a:schemeClr val="bg1"/>
                </a:solidFill>
              </a:rPr>
              <a:t>Kirsi Hiltunen, yksikön johtaja, Karvi</a:t>
            </a:r>
          </a:p>
        </p:txBody>
      </p:sp>
    </p:spTree>
    <p:extLst>
      <p:ext uri="{BB962C8B-B14F-4D97-AF65-F5344CB8AC3E}">
        <p14:creationId xmlns:p14="http://schemas.microsoft.com/office/powerpoint/2010/main" val="211783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3605DF-11C6-D3F8-A6FD-8AB3D6BA01D7}"/>
              </a:ext>
            </a:extLst>
          </p:cNvPr>
          <p:cNvSpPr>
            <a:spLocks noGrp="1"/>
          </p:cNvSpPr>
          <p:nvPr>
            <p:ph type="ctrTitle"/>
          </p:nvPr>
        </p:nvSpPr>
        <p:spPr>
          <a:xfrm>
            <a:off x="229602" y="497574"/>
            <a:ext cx="6309447" cy="1195798"/>
          </a:xfrm>
        </p:spPr>
        <p:txBody>
          <a:bodyPr anchor="t">
            <a:normAutofit/>
          </a:bodyPr>
          <a:lstStyle/>
          <a:p>
            <a:r>
              <a:rPr kumimoji="0" lang="fi-FI" b="1" i="0" u="none" strike="noStrike" kern="1200" cap="none" spc="-100" normalizeH="0" baseline="0" noProof="0" dirty="0">
                <a:ln>
                  <a:noFill/>
                </a:ln>
                <a:solidFill>
                  <a:srgbClr val="378DC4"/>
                </a:solidFill>
                <a:effectLst/>
                <a:uLnTx/>
                <a:uFillTx/>
              </a:rPr>
              <a:t>Arvioinnin aineistot</a:t>
            </a:r>
            <a:endParaRPr lang="fi-FI" dirty="0">
              <a:solidFill>
                <a:srgbClr val="378DC4"/>
              </a:solidFill>
            </a:endParaRPr>
          </a:p>
        </p:txBody>
      </p:sp>
      <p:sp>
        <p:nvSpPr>
          <p:cNvPr id="3" name="Sisällön paikkamerkki 2">
            <a:extLst>
              <a:ext uri="{FF2B5EF4-FFF2-40B4-BE49-F238E27FC236}">
                <a16:creationId xmlns:a16="http://schemas.microsoft.com/office/drawing/2014/main" id="{6C30575C-F95A-23D6-88A4-ADD98F968922}"/>
              </a:ext>
            </a:extLst>
          </p:cNvPr>
          <p:cNvSpPr>
            <a:spLocks noGrp="1"/>
          </p:cNvSpPr>
          <p:nvPr>
            <p:ph sz="quarter" idx="14"/>
          </p:nvPr>
        </p:nvSpPr>
        <p:spPr>
          <a:xfrm>
            <a:off x="442566" y="1605108"/>
            <a:ext cx="7087567" cy="3831557"/>
          </a:xfrm>
        </p:spPr>
        <p:txBody>
          <a:bodyPr>
            <a:normAutofit lnSpcReduction="10000"/>
          </a:bodyPr>
          <a:lstStyle/>
          <a:p>
            <a:pPr marL="0" marR="0" lvl="0" indent="0" defTabSz="457200" rtl="0" eaLnBrk="1" fontAlgn="auto" latinLnBrk="0" hangingPunct="1">
              <a:lnSpc>
                <a:spcPct val="90000"/>
              </a:lnSpc>
              <a:spcBef>
                <a:spcPts val="0"/>
              </a:spcBef>
              <a:spcAft>
                <a:spcPts val="600"/>
              </a:spcAft>
              <a:buClrTx/>
              <a:buSzTx/>
              <a:buFont typeface="Arial" charset="0"/>
              <a:buNone/>
              <a:tabLst>
                <a:tab pos="457200" algn="l"/>
              </a:tabLst>
              <a:defRPr/>
            </a:pPr>
            <a:r>
              <a:rPr kumimoji="0" lang="fi-FI" sz="2200" b="1" i="0" u="none" strike="noStrike" kern="1200" cap="none" spc="0" normalizeH="0" baseline="0" noProof="0" dirty="0">
                <a:ln>
                  <a:noFill/>
                </a:ln>
                <a:effectLst/>
                <a:uLnTx/>
                <a:uFillTx/>
              </a:rPr>
              <a:t>Haastattelut (n = 55)</a:t>
            </a:r>
          </a:p>
          <a:p>
            <a:pPr marL="666900" marR="0" lvl="1" indent="-342900" defTabSz="457200" rtl="0" eaLnBrk="1" fontAlgn="auto" latinLnBrk="0" hangingPunct="1">
              <a:lnSpc>
                <a:spcPct val="90000"/>
              </a:lnSpc>
              <a:spcBef>
                <a:spcPts val="0"/>
              </a:spcBef>
              <a:spcAft>
                <a:spcPts val="600"/>
              </a:spcAft>
              <a:buClrTx/>
              <a:buSzTx/>
              <a:buFont typeface="Arial" panose="020B0604020202020204" pitchFamily="34" charset="0"/>
              <a:buChar char="•"/>
              <a:tabLst>
                <a:tab pos="914400" algn="l"/>
              </a:tabLst>
              <a:defRPr/>
            </a:pPr>
            <a:r>
              <a:rPr kumimoji="0" lang="fi-FI" b="0" i="0" u="none" strike="noStrike" kern="1200" cap="none" spc="0" normalizeH="0" baseline="0" noProof="0" dirty="0">
                <a:ln>
                  <a:noFill/>
                </a:ln>
                <a:effectLst/>
                <a:uLnTx/>
                <a:uFillTx/>
              </a:rPr>
              <a:t>OKM, ammatillisen koulutuksen johto &amp; virkahenkilöstö</a:t>
            </a:r>
          </a:p>
          <a:p>
            <a:pPr marL="666900" marR="0" lvl="1" indent="-342900" defTabSz="457200" rtl="0" eaLnBrk="1" fontAlgn="auto" latinLnBrk="0" hangingPunct="1">
              <a:lnSpc>
                <a:spcPct val="90000"/>
              </a:lnSpc>
              <a:spcBef>
                <a:spcPts val="0"/>
              </a:spcBef>
              <a:spcAft>
                <a:spcPts val="600"/>
              </a:spcAft>
              <a:buClrTx/>
              <a:buSzTx/>
              <a:buFont typeface="Arial" panose="020B0604020202020204" pitchFamily="34" charset="0"/>
              <a:buChar char="•"/>
              <a:tabLst>
                <a:tab pos="914400" algn="l"/>
              </a:tabLst>
              <a:defRPr/>
            </a:pPr>
            <a:r>
              <a:rPr kumimoji="0" lang="fi-FI" b="0" i="0" u="none" strike="noStrike" kern="1200" cap="none" spc="0" normalizeH="0" baseline="0" noProof="0" dirty="0">
                <a:ln>
                  <a:noFill/>
                </a:ln>
                <a:effectLst/>
                <a:uLnTx/>
                <a:uFillTx/>
              </a:rPr>
              <a:t>OPH, ammatillisen johto &amp; virkahenkilöstö</a:t>
            </a:r>
          </a:p>
          <a:p>
            <a:pPr marL="666900" marR="0" lvl="1" indent="-342900" defTabSz="457200" rtl="0" eaLnBrk="1" fontAlgn="auto" latinLnBrk="0" hangingPunct="1">
              <a:lnSpc>
                <a:spcPct val="90000"/>
              </a:lnSpc>
              <a:spcBef>
                <a:spcPts val="0"/>
              </a:spcBef>
              <a:spcAft>
                <a:spcPts val="600"/>
              </a:spcAft>
              <a:buClrTx/>
              <a:buSzTx/>
              <a:buFont typeface="Arial" panose="020B0604020202020204" pitchFamily="34" charset="0"/>
              <a:buChar char="•"/>
              <a:tabLst>
                <a:tab pos="914400" algn="l"/>
              </a:tabLst>
              <a:defRPr/>
            </a:pPr>
            <a:r>
              <a:rPr kumimoji="0" lang="fi-FI" b="0" i="0" u="none" strike="noStrike" kern="1200" cap="none" spc="0" normalizeH="0" baseline="0" noProof="0" dirty="0">
                <a:ln>
                  <a:noFill/>
                </a:ln>
                <a:effectLst/>
                <a:uLnTx/>
                <a:uFillTx/>
              </a:rPr>
              <a:t>TUTKE -työryhmien jäsenet</a:t>
            </a:r>
          </a:p>
          <a:p>
            <a:pPr marL="666900" marR="0" lvl="1" indent="-342900" defTabSz="457200" rtl="0" eaLnBrk="1" fontAlgn="auto" latinLnBrk="0" hangingPunct="1">
              <a:lnSpc>
                <a:spcPct val="90000"/>
              </a:lnSpc>
              <a:spcBef>
                <a:spcPts val="0"/>
              </a:spcBef>
              <a:spcAft>
                <a:spcPts val="600"/>
              </a:spcAft>
              <a:buClrTx/>
              <a:buSzTx/>
              <a:buFont typeface="Arial" panose="020B0604020202020204" pitchFamily="34" charset="0"/>
              <a:buChar char="•"/>
              <a:tabLst>
                <a:tab pos="914400" algn="l"/>
              </a:tabLst>
              <a:defRPr/>
            </a:pPr>
            <a:r>
              <a:rPr kumimoji="0" lang="fi-FI" b="0" i="0" u="none" strike="noStrike" kern="1200" cap="none" spc="0" normalizeH="0" baseline="0" noProof="0" dirty="0">
                <a:ln>
                  <a:noFill/>
                </a:ln>
                <a:effectLst/>
                <a:uLnTx/>
                <a:uFillTx/>
              </a:rPr>
              <a:t>Työelämätoimikuntien puheenjohtajat</a:t>
            </a:r>
          </a:p>
          <a:p>
            <a:pPr marL="324000" marR="0" lvl="1" indent="0" defTabSz="457200" rtl="0" eaLnBrk="1" fontAlgn="auto" latinLnBrk="0" hangingPunct="1">
              <a:lnSpc>
                <a:spcPct val="90000"/>
              </a:lnSpc>
              <a:spcBef>
                <a:spcPts val="0"/>
              </a:spcBef>
              <a:spcAft>
                <a:spcPts val="600"/>
              </a:spcAft>
              <a:buClrTx/>
              <a:buSzTx/>
              <a:buNone/>
              <a:tabLst>
                <a:tab pos="914400" algn="l"/>
              </a:tabLst>
              <a:defRPr/>
            </a:pPr>
            <a:endParaRPr kumimoji="0" lang="fi-FI" b="1" i="0" u="none" strike="noStrike" kern="1200" cap="none" spc="0" normalizeH="0" baseline="0" noProof="0" dirty="0">
              <a:ln>
                <a:noFill/>
              </a:ln>
              <a:effectLst/>
              <a:uLnTx/>
              <a:uFillTx/>
            </a:endParaRPr>
          </a:p>
          <a:p>
            <a:pPr marL="324000" marR="0" lvl="1" indent="0" defTabSz="457200" rtl="0" eaLnBrk="1" fontAlgn="auto" latinLnBrk="0" hangingPunct="1">
              <a:lnSpc>
                <a:spcPct val="90000"/>
              </a:lnSpc>
              <a:spcBef>
                <a:spcPts val="0"/>
              </a:spcBef>
              <a:spcAft>
                <a:spcPts val="600"/>
              </a:spcAft>
              <a:buClrTx/>
              <a:buSzTx/>
              <a:buNone/>
              <a:tabLst>
                <a:tab pos="914400" algn="l"/>
              </a:tabLst>
              <a:defRPr/>
            </a:pPr>
            <a:endParaRPr kumimoji="0" lang="fi-FI" b="1" i="0" u="none" strike="noStrike" kern="1200" cap="none" spc="0" normalizeH="0" baseline="0" noProof="0" dirty="0">
              <a:ln>
                <a:noFill/>
              </a:ln>
              <a:effectLst/>
              <a:uLnTx/>
              <a:uFillTx/>
            </a:endParaRPr>
          </a:p>
          <a:p>
            <a:pPr marL="95250" marR="0" lvl="1" indent="-95250" defTabSz="457200" rtl="0" eaLnBrk="1" fontAlgn="auto" latinLnBrk="0" hangingPunct="1">
              <a:lnSpc>
                <a:spcPct val="90000"/>
              </a:lnSpc>
              <a:spcBef>
                <a:spcPts val="0"/>
              </a:spcBef>
              <a:spcAft>
                <a:spcPts val="600"/>
              </a:spcAft>
              <a:buClrTx/>
              <a:buSzTx/>
              <a:buFont typeface="Arial" panose="020B0604020202020204" pitchFamily="34" charset="0"/>
              <a:buNone/>
              <a:tabLst>
                <a:tab pos="914400" algn="l"/>
              </a:tabLst>
              <a:defRPr/>
            </a:pPr>
            <a:r>
              <a:rPr kumimoji="0" lang="fi-FI" sz="2200" b="1" i="0" u="none" strike="noStrike" kern="1200" cap="none" spc="0" normalizeH="0" baseline="0" noProof="0" dirty="0">
                <a:ln>
                  <a:noFill/>
                </a:ln>
                <a:effectLst/>
                <a:uLnTx/>
                <a:uFillTx/>
              </a:rPr>
              <a:t>Kysely koulutuksen järjestäjille (n = 65)</a:t>
            </a:r>
          </a:p>
          <a:p>
            <a:pPr marL="95250" marR="0" lvl="1" indent="-95250" defTabSz="457200" rtl="0" eaLnBrk="1" fontAlgn="auto" latinLnBrk="0" hangingPunct="1">
              <a:lnSpc>
                <a:spcPct val="90000"/>
              </a:lnSpc>
              <a:spcBef>
                <a:spcPts val="0"/>
              </a:spcBef>
              <a:spcAft>
                <a:spcPts val="600"/>
              </a:spcAft>
              <a:buClrTx/>
              <a:buSzTx/>
              <a:buFont typeface="Arial" panose="020B0604020202020204" pitchFamily="34" charset="0"/>
              <a:buNone/>
              <a:tabLst>
                <a:tab pos="914400" algn="l"/>
              </a:tabLst>
              <a:defRPr/>
            </a:pPr>
            <a:endParaRPr lang="fi-FI" sz="2200" b="1" dirty="0"/>
          </a:p>
          <a:p>
            <a:pPr marL="95250" marR="0" lvl="1" indent="-95250" defTabSz="457200" rtl="0" eaLnBrk="1" fontAlgn="auto" latinLnBrk="0" hangingPunct="1">
              <a:lnSpc>
                <a:spcPct val="90000"/>
              </a:lnSpc>
              <a:spcBef>
                <a:spcPts val="0"/>
              </a:spcBef>
              <a:spcAft>
                <a:spcPts val="600"/>
              </a:spcAft>
              <a:buClrTx/>
              <a:buSzTx/>
              <a:buFont typeface="Arial" panose="020B0604020202020204" pitchFamily="34" charset="0"/>
              <a:buNone/>
              <a:tabLst>
                <a:tab pos="914400" algn="l"/>
              </a:tabLst>
              <a:defRPr/>
            </a:pPr>
            <a:endParaRPr lang="fi-FI" sz="2200" b="1" dirty="0"/>
          </a:p>
          <a:p>
            <a:pPr marL="95250" marR="0" lvl="1" indent="-95250" defTabSz="457200" rtl="0" eaLnBrk="1" fontAlgn="auto" latinLnBrk="0" hangingPunct="1">
              <a:lnSpc>
                <a:spcPct val="90000"/>
              </a:lnSpc>
              <a:spcBef>
                <a:spcPts val="0"/>
              </a:spcBef>
              <a:spcAft>
                <a:spcPts val="600"/>
              </a:spcAft>
              <a:buClrTx/>
              <a:buSzTx/>
              <a:buFont typeface="Arial" panose="020B0604020202020204" pitchFamily="34" charset="0"/>
              <a:buNone/>
              <a:tabLst>
                <a:tab pos="914400" algn="l"/>
              </a:tabLst>
              <a:defRPr/>
            </a:pPr>
            <a:r>
              <a:rPr kumimoji="0" lang="fi-FI" b="1" i="0" u="none" strike="noStrike" kern="1200" cap="none" spc="0" normalizeH="0" baseline="0" noProof="0" dirty="0">
                <a:ln>
                  <a:noFill/>
                </a:ln>
                <a:effectLst/>
                <a:uLnTx/>
                <a:uFillTx/>
              </a:rPr>
              <a:t>Tilasto- ja rekisteritieto (KOSKI &amp; Vipunen)</a:t>
            </a:r>
          </a:p>
          <a:p>
            <a:pPr marR="0" lvl="0" defTabSz="457200" rtl="0" eaLnBrk="1" fontAlgn="auto" latinLnBrk="0" hangingPunct="1">
              <a:lnSpc>
                <a:spcPct val="90000"/>
              </a:lnSpc>
              <a:spcBef>
                <a:spcPts val="0"/>
              </a:spcBef>
              <a:spcAft>
                <a:spcPts val="600"/>
              </a:spcAft>
              <a:buClrTx/>
              <a:buSzTx/>
              <a:tabLst>
                <a:tab pos="457200" algn="l"/>
              </a:tabLst>
              <a:defRPr/>
            </a:pPr>
            <a:endParaRPr kumimoji="0" lang="fi-FI" sz="1800" b="0" i="0" u="none" strike="noStrike" kern="1200" cap="none" spc="0" normalizeH="0" baseline="0" noProof="0" dirty="0">
              <a:ln>
                <a:noFill/>
              </a:ln>
              <a:effectLst/>
              <a:uLnTx/>
              <a:uFillTx/>
            </a:endParaRPr>
          </a:p>
          <a:p>
            <a:pPr marL="324000" marR="0" lvl="1" indent="0" defTabSz="457200" rtl="0" eaLnBrk="1" fontAlgn="auto" latinLnBrk="0" hangingPunct="1">
              <a:lnSpc>
                <a:spcPct val="90000"/>
              </a:lnSpc>
              <a:spcBef>
                <a:spcPts val="0"/>
              </a:spcBef>
              <a:spcAft>
                <a:spcPts val="600"/>
              </a:spcAft>
              <a:buClrTx/>
              <a:buSzTx/>
              <a:buNone/>
              <a:tabLst>
                <a:tab pos="914400" algn="l"/>
              </a:tabLst>
              <a:defRPr/>
            </a:pPr>
            <a:endParaRPr kumimoji="0" lang="fi-FI" sz="1800" b="0" i="0" u="none" strike="noStrike" kern="1200" cap="none" spc="0" normalizeH="0" baseline="0" noProof="0" dirty="0">
              <a:ln>
                <a:noFill/>
              </a:ln>
              <a:effectLst/>
              <a:uLnTx/>
              <a:uFillTx/>
            </a:endParaRPr>
          </a:p>
        </p:txBody>
      </p:sp>
      <p:pic>
        <p:nvPicPr>
          <p:cNvPr id="13" name="Kuva 12" descr="Suurennuslasi, joka näyttää laskevaa kehitystä">
            <a:extLst>
              <a:ext uri="{FF2B5EF4-FFF2-40B4-BE49-F238E27FC236}">
                <a16:creationId xmlns:a16="http://schemas.microsoft.com/office/drawing/2014/main" id="{2EE8C293-75F4-77B5-9C96-B96C8CD80EC7}"/>
              </a:ext>
            </a:extLst>
          </p:cNvPr>
          <p:cNvPicPr>
            <a:picLocks noChangeAspect="1"/>
          </p:cNvPicPr>
          <p:nvPr/>
        </p:nvPicPr>
        <p:blipFill>
          <a:blip r:embed="rId3"/>
          <a:stretch>
            <a:fillRect/>
          </a:stretch>
        </p:blipFill>
        <p:spPr>
          <a:xfrm>
            <a:off x="6438660" y="3682949"/>
            <a:ext cx="3272547" cy="2184425"/>
          </a:xfrm>
          <a:prstGeom prst="rect">
            <a:avLst/>
          </a:prstGeom>
          <a:noFill/>
        </p:spPr>
      </p:pic>
      <p:sp>
        <p:nvSpPr>
          <p:cNvPr id="4" name="Päivämäärän paikkamerkki 3">
            <a:extLst>
              <a:ext uri="{FF2B5EF4-FFF2-40B4-BE49-F238E27FC236}">
                <a16:creationId xmlns:a16="http://schemas.microsoft.com/office/drawing/2014/main" id="{566A1AD9-CC63-8605-4810-76F2E727FBE9}"/>
              </a:ext>
            </a:extLst>
          </p:cNvPr>
          <p:cNvSpPr>
            <a:spLocks noGrp="1"/>
          </p:cNvSpPr>
          <p:nvPr>
            <p:ph type="dt" sz="half" idx="15"/>
          </p:nvPr>
        </p:nvSpPr>
        <p:spPr>
          <a:xfrm>
            <a:off x="6587067" y="6298084"/>
            <a:ext cx="4826000" cy="185738"/>
          </a:xfrm>
        </p:spPr>
        <p:txBody>
          <a:bodyPr anchor="ctr">
            <a:normAutofit/>
          </a:bodyPr>
          <a:lstStyle/>
          <a:p>
            <a:pPr marL="0" marR="0" lvl="0" indent="0" defTabSz="457200" rtl="0" eaLnBrk="1" fontAlgn="base" latinLnBrk="0" hangingPunct="1">
              <a:lnSpc>
                <a:spcPct val="90000"/>
              </a:lnSpc>
              <a:spcBef>
                <a:spcPct val="0"/>
              </a:spcBef>
              <a:spcAft>
                <a:spcPts val="600"/>
              </a:spcAft>
              <a:buClrTx/>
              <a:buSzTx/>
              <a:buFontTx/>
              <a:buNone/>
              <a:tabLst/>
              <a:defRPr/>
            </a:pPr>
            <a:fld id="{894D85A3-5928-4FA8-B074-1A44C471BF7F}" type="datetime1">
              <a:rPr kumimoji="0" lang="fi-FI" sz="600" b="0" i="0" u="none" strike="noStrike" kern="1200" cap="none" spc="0" normalizeH="0" baseline="0" noProof="0" smtClean="0">
                <a:ln>
                  <a:noFill/>
                </a:ln>
                <a:effectLst/>
                <a:uLnTx/>
                <a:uFillTx/>
              </a:rPr>
              <a:pPr marL="0" marR="0" lvl="0" indent="0" defTabSz="457200" rtl="0" eaLnBrk="1" fontAlgn="base" latinLnBrk="0" hangingPunct="1">
                <a:lnSpc>
                  <a:spcPct val="90000"/>
                </a:lnSpc>
                <a:spcBef>
                  <a:spcPct val="0"/>
                </a:spcBef>
                <a:spcAft>
                  <a:spcPts val="600"/>
                </a:spcAft>
                <a:buClrTx/>
                <a:buSzTx/>
                <a:buFontTx/>
                <a:buNone/>
                <a:tabLst/>
                <a:defRPr/>
              </a:pPr>
              <a:t>13.2.2024</a:t>
            </a:fld>
            <a:endParaRPr kumimoji="0" lang="fi-FI" sz="600" b="0" i="0" u="none" strike="noStrike" kern="1200" cap="none" spc="0" normalizeH="0" baseline="0" noProof="0">
              <a:ln>
                <a:noFill/>
              </a:ln>
              <a:effectLst/>
              <a:uLnTx/>
              <a:uFillTx/>
            </a:endParaRPr>
          </a:p>
        </p:txBody>
      </p:sp>
      <p:sp>
        <p:nvSpPr>
          <p:cNvPr id="5" name="Dian numeron paikkamerkki 4">
            <a:extLst>
              <a:ext uri="{FF2B5EF4-FFF2-40B4-BE49-F238E27FC236}">
                <a16:creationId xmlns:a16="http://schemas.microsoft.com/office/drawing/2014/main" id="{6A49203B-48FF-75A5-6571-5604E02611B9}"/>
              </a:ext>
            </a:extLst>
          </p:cNvPr>
          <p:cNvSpPr>
            <a:spLocks noGrp="1"/>
          </p:cNvSpPr>
          <p:nvPr>
            <p:ph type="sldNum" sz="quarter" idx="17"/>
          </p:nvPr>
        </p:nvSpPr>
        <p:spPr>
          <a:xfrm>
            <a:off x="6587067" y="6483823"/>
            <a:ext cx="4826000" cy="161925"/>
          </a:xfrm>
        </p:spPr>
        <p:txBody>
          <a:bodyPr anchor="ctr">
            <a:normAutofit/>
          </a:bodyPr>
          <a:lstStyle/>
          <a:p>
            <a:pPr marL="0" marR="0" lvl="0" indent="0" defTabSz="457200" rtl="0" eaLnBrk="1" fontAlgn="base" latinLnBrk="0" hangingPunct="1">
              <a:lnSpc>
                <a:spcPct val="90000"/>
              </a:lnSpc>
              <a:spcBef>
                <a:spcPct val="0"/>
              </a:spcBef>
              <a:spcAft>
                <a:spcPts val="600"/>
              </a:spcAft>
              <a:buClrTx/>
              <a:buSzTx/>
              <a:buFontTx/>
              <a:buNone/>
              <a:tabLst/>
              <a:defRPr/>
            </a:pPr>
            <a:fld id="{1C07628F-9402-FB47-93B5-FC3C3BFEEBE0}" type="slidenum">
              <a:rPr kumimoji="0" lang="fi-FI" sz="500" b="0" i="0" u="none" strike="noStrike" kern="1200" cap="none" spc="0" normalizeH="0" baseline="0" noProof="0" smtClean="0">
                <a:ln>
                  <a:noFill/>
                </a:ln>
                <a:effectLst/>
                <a:uLnTx/>
                <a:uFillTx/>
              </a:rPr>
              <a:pPr marL="0" marR="0" lvl="0" indent="0" defTabSz="457200" rtl="0" eaLnBrk="1" fontAlgn="base" latinLnBrk="0" hangingPunct="1">
                <a:lnSpc>
                  <a:spcPct val="90000"/>
                </a:lnSpc>
                <a:spcBef>
                  <a:spcPct val="0"/>
                </a:spcBef>
                <a:spcAft>
                  <a:spcPts val="600"/>
                </a:spcAft>
                <a:buClrTx/>
                <a:buSzTx/>
                <a:buFontTx/>
                <a:buNone/>
                <a:tabLst/>
                <a:defRPr/>
              </a:pPr>
              <a:t>5</a:t>
            </a:fld>
            <a:endParaRPr kumimoji="0" lang="fi-FI" sz="500" b="0" i="0" u="none" strike="noStrike" kern="1200" cap="none" spc="0" normalizeH="0" baseline="0" noProof="0">
              <a:ln>
                <a:noFill/>
              </a:ln>
              <a:effectLst/>
              <a:uLnTx/>
              <a:uFillTx/>
            </a:endParaRPr>
          </a:p>
        </p:txBody>
      </p:sp>
      <p:pic>
        <p:nvPicPr>
          <p:cNvPr id="24" name="Kuva 23">
            <a:extLst>
              <a:ext uri="{FF2B5EF4-FFF2-40B4-BE49-F238E27FC236}">
                <a16:creationId xmlns:a16="http://schemas.microsoft.com/office/drawing/2014/main" id="{6C76510C-2991-8643-EDEE-738301BC3A80}"/>
              </a:ext>
            </a:extLst>
          </p:cNvPr>
          <p:cNvPicPr>
            <a:picLocks noChangeAspect="1"/>
          </p:cNvPicPr>
          <p:nvPr/>
        </p:nvPicPr>
        <p:blipFill>
          <a:blip r:embed="rId4"/>
          <a:stretch>
            <a:fillRect/>
          </a:stretch>
        </p:blipFill>
        <p:spPr>
          <a:xfrm>
            <a:off x="7775444" y="843886"/>
            <a:ext cx="3871526" cy="2585114"/>
          </a:xfrm>
          <a:prstGeom prst="rect">
            <a:avLst/>
          </a:prstGeom>
        </p:spPr>
      </p:pic>
    </p:spTree>
    <p:extLst>
      <p:ext uri="{BB962C8B-B14F-4D97-AF65-F5344CB8AC3E}">
        <p14:creationId xmlns:p14="http://schemas.microsoft.com/office/powerpoint/2010/main" val="79008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DCA991-2112-2346-684E-C4DB7B117293}"/>
              </a:ext>
            </a:extLst>
          </p:cNvPr>
          <p:cNvSpPr txBox="1">
            <a:spLocks/>
          </p:cNvSpPr>
          <p:nvPr/>
        </p:nvSpPr>
        <p:spPr>
          <a:xfrm>
            <a:off x="4294221" y="2549801"/>
            <a:ext cx="9455991" cy="2684378"/>
          </a:xfrm>
          <a:prstGeom prst="rect">
            <a:avLst/>
          </a:prstGeom>
        </p:spPr>
        <p:txBody>
          <a:bodyPr lIns="0" tIns="0" rIns="0" bIns="0" anchor="t">
            <a:noAutofit/>
          </a:bodyPr>
          <a:lstStyle>
            <a:lvl1pPr algn="l" defTabSz="457200" rtl="0" eaLnBrk="1" fontAlgn="base" hangingPunct="1">
              <a:lnSpc>
                <a:spcPct val="80000"/>
              </a:lnSpc>
              <a:spcBef>
                <a:spcPct val="0"/>
              </a:spcBef>
              <a:spcAft>
                <a:spcPct val="0"/>
              </a:spcAft>
              <a:defRPr sz="7200" b="1" kern="1200" spc="-200">
                <a:solidFill>
                  <a:schemeClr val="bg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fi-FI" sz="6000" b="1" i="0" u="none" strike="noStrike" kern="1200" cap="none" spc="-20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1. Tutkintojärjestelmän </a:t>
            </a:r>
          </a:p>
          <a:p>
            <a:pPr marL="0" marR="0" lvl="0" indent="0" algn="l" defTabSz="457200" rtl="0" eaLnBrk="1" fontAlgn="base" latinLnBrk="0" hangingPunct="1">
              <a:lnSpc>
                <a:spcPct val="80000"/>
              </a:lnSpc>
              <a:spcBef>
                <a:spcPct val="0"/>
              </a:spcBef>
              <a:spcAft>
                <a:spcPct val="0"/>
              </a:spcAft>
              <a:buClrTx/>
              <a:buSzTx/>
              <a:buFontTx/>
              <a:buNone/>
              <a:tabLst/>
              <a:defRPr/>
            </a:pPr>
            <a:r>
              <a:rPr kumimoji="0" lang="fi-FI" sz="6000" b="1" i="0" u="none" strike="noStrike" kern="1200" cap="none" spc="-20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muutos- ja </a:t>
            </a:r>
          </a:p>
          <a:p>
            <a:pPr marL="0" marR="0" lvl="0" indent="0" algn="l" defTabSz="457200" rtl="0" eaLnBrk="1" fontAlgn="base" latinLnBrk="0" hangingPunct="1">
              <a:lnSpc>
                <a:spcPct val="80000"/>
              </a:lnSpc>
              <a:spcBef>
                <a:spcPct val="0"/>
              </a:spcBef>
              <a:spcAft>
                <a:spcPct val="0"/>
              </a:spcAft>
              <a:buClrTx/>
              <a:buSzTx/>
              <a:buFontTx/>
              <a:buNone/>
              <a:tabLst/>
              <a:defRPr/>
            </a:pPr>
            <a:r>
              <a:rPr kumimoji="0" lang="fi-FI" sz="6000" b="1" i="0" u="none" strike="noStrike" kern="1200" cap="none" spc="-20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kehittämistarpeiden </a:t>
            </a:r>
          </a:p>
          <a:p>
            <a:pPr marL="0" marR="0" lvl="0" indent="0" algn="l" defTabSz="457200" rtl="0" eaLnBrk="1" fontAlgn="base" latinLnBrk="0" hangingPunct="1">
              <a:lnSpc>
                <a:spcPct val="80000"/>
              </a:lnSpc>
              <a:spcBef>
                <a:spcPct val="0"/>
              </a:spcBef>
              <a:spcAft>
                <a:spcPct val="0"/>
              </a:spcAft>
              <a:buClrTx/>
              <a:buSzTx/>
              <a:buFontTx/>
              <a:buNone/>
              <a:tabLst/>
              <a:defRPr/>
            </a:pPr>
            <a:r>
              <a:rPr kumimoji="0" lang="fi-FI" sz="6000" b="1" i="0" u="none" strike="noStrike" kern="1200" cap="none" spc="-20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tunnistaminen</a:t>
            </a:r>
            <a:endParaRPr kumimoji="0" lang="fi-FI" sz="6000" b="1" i="0" u="none" strike="noStrike" kern="1200" cap="none" spc="-20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25987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C59EA2FC-3213-D754-DD78-C5CCEF32A26F}"/>
              </a:ext>
            </a:extLst>
          </p:cNvPr>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94D85A3-5928-4FA8-B074-1A44C471BF7F}" type="datetime1">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13.2.2024</a:t>
            </a:fld>
            <a:endParaRPr kumimoji="0" lang="fi-FI" sz="900" b="0" i="0" u="none" strike="noStrike" kern="1200" cap="none" spc="0" normalizeH="0" baseline="0" noProof="0" dirty="0">
              <a:ln>
                <a:noFill/>
              </a:ln>
              <a:solidFill>
                <a:prstClr val="black">
                  <a:tint val="75000"/>
                </a:prstClr>
              </a:solidFill>
              <a:effectLst/>
              <a:uLnTx/>
              <a:uFillTx/>
              <a:latin typeface="Arial" charset="0"/>
              <a:ea typeface="ＭＳ Ｐゴシック" charset="0"/>
            </a:endParaRPr>
          </a:p>
        </p:txBody>
      </p:sp>
      <p:sp>
        <p:nvSpPr>
          <p:cNvPr id="5" name="Dian numeron paikkamerkki 4">
            <a:extLst>
              <a:ext uri="{FF2B5EF4-FFF2-40B4-BE49-F238E27FC236}">
                <a16:creationId xmlns:a16="http://schemas.microsoft.com/office/drawing/2014/main" id="{1F37D89E-20E4-647D-3BD5-4E6684F49D16}"/>
              </a:ext>
            </a:extLst>
          </p:cNvPr>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C07628F-9402-FB47-93B5-FC3C3BFEEBE0}"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10" name="Sisällön paikkamerkki 2">
            <a:extLst>
              <a:ext uri="{FF2B5EF4-FFF2-40B4-BE49-F238E27FC236}">
                <a16:creationId xmlns:a16="http://schemas.microsoft.com/office/drawing/2014/main" id="{8385E13F-2B85-E2BC-5CBD-2558752E13B0}"/>
              </a:ext>
            </a:extLst>
          </p:cNvPr>
          <p:cNvSpPr txBox="1">
            <a:spLocks/>
          </p:cNvSpPr>
          <p:nvPr/>
        </p:nvSpPr>
        <p:spPr>
          <a:xfrm>
            <a:off x="920736" y="733470"/>
            <a:ext cx="10729383" cy="4775790"/>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96863" indent="-271463" algn="l" defTabSz="457200" rtl="0" eaLnBrk="1" fontAlgn="base" hangingPunct="1">
              <a:spcBef>
                <a:spcPct val="20000"/>
              </a:spcBef>
              <a:spcAft>
                <a:spcPct val="0"/>
              </a:spcAft>
              <a:buFont typeface="Wingdings" panose="05000000000000000000" pitchFamily="2" charset="2"/>
              <a:buChar char="§"/>
              <a:defRPr sz="2000" kern="1200">
                <a:solidFill>
                  <a:schemeClr val="tx1"/>
                </a:solidFill>
                <a:latin typeface="Georgia"/>
                <a:ea typeface="MS PGothic" pitchFamily="34" charset="-128"/>
                <a:cs typeface="MS PGothic" charset="0"/>
              </a:defRPr>
            </a:lvl2pPr>
            <a:lvl3pPr marL="601663" indent="-296863" algn="l" defTabSz="457200" rtl="0" eaLnBrk="1" fontAlgn="base" hangingPunct="1">
              <a:spcBef>
                <a:spcPct val="20000"/>
              </a:spcBef>
              <a:spcAft>
                <a:spcPct val="0"/>
              </a:spcAft>
              <a:buFont typeface="Arial" panose="020B0604020202020204" pitchFamily="34" charset="0"/>
              <a:buChar char="‒"/>
              <a:defRPr sz="1600" i="1" kern="1200">
                <a:solidFill>
                  <a:schemeClr val="tx1"/>
                </a:solidFill>
                <a:latin typeface="Georgia"/>
                <a:ea typeface="ヒラギノ角ゴ Pro W3" charset="-128"/>
                <a:cs typeface="Georgia"/>
              </a:defRPr>
            </a:lvl3pPr>
            <a:lvl4pPr marL="900113" indent="-298450" algn="l" defTabSz="457200" rtl="0" eaLnBrk="1" fontAlgn="base" hangingPunct="1">
              <a:spcBef>
                <a:spcPct val="20000"/>
              </a:spcBef>
              <a:spcAft>
                <a:spcPct val="0"/>
              </a:spcAft>
              <a:buFont typeface="Arial" panose="020B0604020202020204" pitchFamily="34" charset="0"/>
              <a:buChar char="‒"/>
              <a:defRPr sz="1400" kern="1200" baseline="0">
                <a:solidFill>
                  <a:schemeClr val="tx1"/>
                </a:solidFill>
                <a:latin typeface="Georgia"/>
                <a:ea typeface="ヒラギノ角ゴ Pro W3" charset="-128"/>
                <a:cs typeface="ヒラギノ角ゴ Pro W3" charset="0"/>
              </a:defRPr>
            </a:lvl4pPr>
            <a:lvl5pPr marL="1227138" indent="-320675" algn="l" defTabSz="457200" rtl="0" eaLnBrk="1" fontAlgn="base" hangingPunct="1">
              <a:spcBef>
                <a:spcPct val="20000"/>
              </a:spcBef>
              <a:spcAft>
                <a:spcPct val="0"/>
              </a:spcAft>
              <a:buFont typeface="Arial" panose="020B0604020202020204" pitchFamily="34" charset="0"/>
              <a:buChar char="‒"/>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i-FI" sz="3200" dirty="0">
                <a:solidFill>
                  <a:srgbClr val="378DC4"/>
                </a:solidFill>
                <a:latin typeface="Arial" panose="020B0604020202020204" pitchFamily="34" charset="0"/>
                <a:cs typeface="Arial" panose="020B0604020202020204" pitchFamily="34" charset="0"/>
              </a:rPr>
              <a:t>Vahvuuksia ja edistäviä tekijöitä: </a:t>
            </a:r>
          </a:p>
          <a:p>
            <a:endParaRPr lang="fi-FI" sz="3200" dirty="0">
              <a:solidFill>
                <a:srgbClr val="378DC4"/>
              </a:solidFill>
              <a:latin typeface="Arial" panose="020B0604020202020204" pitchFamily="34" charset="0"/>
              <a:cs typeface="Arial" panose="020B0604020202020204" pitchFamily="34" charset="0"/>
            </a:endParaRPr>
          </a:p>
          <a:p>
            <a:pPr marL="342900" indent="-342900">
              <a:spcBef>
                <a:spcPts val="0"/>
              </a:spcBef>
              <a:spcAft>
                <a:spcPts val="1800"/>
              </a:spcAft>
              <a:buFont typeface="Arial" panose="020B0604020202020204" pitchFamily="34" charset="0"/>
              <a:buChar char="•"/>
            </a:pPr>
            <a:r>
              <a:rPr lang="fi-FI" sz="2800" b="0" dirty="0">
                <a:latin typeface="Arial" panose="020B0604020202020204" pitchFamily="34" charset="0"/>
                <a:ea typeface="Calibri" panose="020F0502020204030204" pitchFamily="34" charset="0"/>
                <a:cs typeface="Arial" panose="020B0604020202020204" pitchFamily="34" charset="0"/>
              </a:rPr>
              <a:t>Muutos- ja kehittämistarpeiden tunnistamiseen on luotu toimintatapoja ja -mekanismeja.</a:t>
            </a:r>
          </a:p>
          <a:p>
            <a:pPr marL="342900" indent="-342900">
              <a:lnSpc>
                <a:spcPct val="107000"/>
              </a:lnSpc>
              <a:spcBef>
                <a:spcPts val="0"/>
              </a:spcBef>
              <a:spcAft>
                <a:spcPts val="1800"/>
              </a:spcAft>
              <a:buFont typeface="Arial" panose="020B0604020202020204" pitchFamily="34" charset="0"/>
              <a:buChar char="•"/>
            </a:pPr>
            <a:r>
              <a:rPr lang="fi-FI" sz="2800" b="0" dirty="0">
                <a:latin typeface="Arial" panose="020B0604020202020204" pitchFamily="34" charset="0"/>
                <a:ea typeface="Calibri" panose="020F0502020204030204" pitchFamily="34" charset="0"/>
                <a:cs typeface="Arial" panose="020B0604020202020204" pitchFamily="34" charset="0"/>
              </a:rPr>
              <a:t>Määrällistä ja laadullista ennakointia on kehitetty viime vuosina.</a:t>
            </a:r>
          </a:p>
          <a:p>
            <a:pPr marL="342900" indent="-342900">
              <a:lnSpc>
                <a:spcPct val="107000"/>
              </a:lnSpc>
              <a:spcBef>
                <a:spcPts val="0"/>
              </a:spcBef>
              <a:spcAft>
                <a:spcPts val="1800"/>
              </a:spcAft>
              <a:buFont typeface="Arial" panose="020B0604020202020204" pitchFamily="34" charset="0"/>
              <a:buChar char="•"/>
            </a:pPr>
            <a:r>
              <a:rPr lang="fi-FI" sz="2800" b="0" dirty="0">
                <a:latin typeface="Arial" panose="020B0604020202020204" pitchFamily="34" charset="0"/>
                <a:ea typeface="Calibri" panose="020F0502020204030204" pitchFamily="34" charset="0"/>
                <a:cs typeface="Arial" panose="020B0604020202020204" pitchFamily="34" charset="0"/>
              </a:rPr>
              <a:t>Tietovarannot ovat kehittyneet ja tietoa tuotetaan paljon. </a:t>
            </a:r>
          </a:p>
          <a:p>
            <a:pPr marL="342900" indent="-342900">
              <a:lnSpc>
                <a:spcPct val="107000"/>
              </a:lnSpc>
              <a:spcBef>
                <a:spcPts val="0"/>
              </a:spcBef>
              <a:spcAft>
                <a:spcPts val="1800"/>
              </a:spcAft>
              <a:buFont typeface="Arial" panose="020B0604020202020204" pitchFamily="34" charset="0"/>
              <a:buChar char="•"/>
            </a:pPr>
            <a:r>
              <a:rPr lang="fi-FI" sz="2800" b="0" dirty="0">
                <a:latin typeface="Arial" panose="020B0604020202020204" pitchFamily="34" charset="0"/>
                <a:ea typeface="Calibri" panose="020F0502020204030204" pitchFamily="34" charset="0"/>
                <a:cs typeface="Arial" panose="020B0604020202020204" pitchFamily="34" charset="0"/>
              </a:rPr>
              <a:t>On luotu aktiivisia yhteistyöverkostoja, joita hyödynnetään muutostarpeiden tunnistamisessa.</a:t>
            </a:r>
            <a:endParaRPr lang="fi-FI" sz="2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95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9736CD-7460-459A-F6B7-7CC75041B495}"/>
              </a:ext>
            </a:extLst>
          </p:cNvPr>
          <p:cNvSpPr>
            <a:spLocks noGrp="1"/>
          </p:cNvSpPr>
          <p:nvPr>
            <p:ph type="ctrTitle"/>
          </p:nvPr>
        </p:nvSpPr>
        <p:spPr>
          <a:xfrm>
            <a:off x="262224" y="153000"/>
            <a:ext cx="10729383" cy="541139"/>
          </a:xfrm>
        </p:spPr>
        <p:txBody>
          <a:bodyPr/>
          <a:lstStyle/>
          <a:p>
            <a:r>
              <a:rPr lang="fi-FI" sz="3200" dirty="0">
                <a:effectLst/>
                <a:latin typeface="+mn-lt"/>
                <a:ea typeface="Times New Roman" panose="02020603050405020304" pitchFamily="18" charset="0"/>
                <a:cs typeface="Calibri" panose="020F0502020204030204" pitchFamily="34" charset="0"/>
              </a:rPr>
              <a:t>Kehittämissuositus:</a:t>
            </a:r>
            <a:br>
              <a:rPr lang="fi-FI" sz="3200" dirty="0">
                <a:effectLst/>
                <a:latin typeface="+mn-lt"/>
                <a:ea typeface="Times New Roman" panose="02020603050405020304" pitchFamily="18" charset="0"/>
                <a:cs typeface="Calibri" panose="020F0502020204030204" pitchFamily="34" charset="0"/>
              </a:rPr>
            </a:br>
            <a:br>
              <a:rPr lang="fi-FI" sz="2800" dirty="0">
                <a:latin typeface="Arial" panose="020B0604020202020204" pitchFamily="34" charset="0"/>
                <a:cs typeface="Arial" panose="020B0604020202020204" pitchFamily="34" charset="0"/>
              </a:rPr>
            </a:br>
            <a:endParaRPr lang="fi-FI" sz="2800" dirty="0">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DBB9F071-1B4F-A35F-B557-3D7B0F698325}"/>
              </a:ext>
            </a:extLst>
          </p:cNvPr>
          <p:cNvSpPr>
            <a:spLocks noGrp="1"/>
          </p:cNvSpPr>
          <p:nvPr>
            <p:ph sz="quarter" idx="14"/>
          </p:nvPr>
        </p:nvSpPr>
        <p:spPr>
          <a:xfrm>
            <a:off x="441978" y="631460"/>
            <a:ext cx="11150843" cy="4716926"/>
          </a:xfrm>
        </p:spPr>
        <p:txBody>
          <a:bodyPr/>
          <a:lstStyle/>
          <a:p>
            <a:r>
              <a:rPr lang="fi-FI" sz="2000" dirty="0">
                <a:solidFill>
                  <a:srgbClr val="378DC4"/>
                </a:solidFill>
                <a:effectLst/>
                <a:latin typeface="+mn-lt"/>
                <a:ea typeface="Times New Roman" panose="02020603050405020304" pitchFamily="18" charset="0"/>
                <a:cs typeface="Times New Roman" panose="02020603050405020304" pitchFamily="18" charset="0"/>
              </a:rPr>
              <a:t>Tutkintojärjestelmän kehittämis- ja muutostarpeiden tunnistamiseen liittyvää tiedon tuottamista ja ennakointitiedon käytettävyyttä tulee kehittää.</a:t>
            </a:r>
          </a:p>
          <a:p>
            <a:pPr>
              <a:lnSpc>
                <a:spcPts val="1500"/>
              </a:lnSpc>
            </a:pPr>
            <a:endParaRPr lang="fi-FI" sz="1600" dirty="0">
              <a:solidFill>
                <a:schemeClr val="accent4">
                  <a:lumMod val="75000"/>
                </a:schemeClr>
              </a:solidFill>
              <a:effectLst/>
              <a:latin typeface="+mn-lt"/>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fi-FI" sz="1650" b="0"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fi-FI" sz="16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utkintojen ja niiden perusteiden kehittämisessä on haastavaa hyödyntää valtakunnallisesti tuotettua ennakointitietoa osaamistarpeista, koska se on geneeristä pitkän aikavälin tietoa. Ennakointitiedon käytettävyyttä ja hyödynnettävyyttä tulee kehittää yhteistyössä opetus- ja kulttuuriministeriön, Opetushallituksen, Osaamisen ennakointifoorumin ja työelämätoimikuntien kesken. </a:t>
            </a:r>
          </a:p>
          <a:p>
            <a:pPr marL="342900" indent="-342900">
              <a:lnSpc>
                <a:spcPts val="1500"/>
              </a:lnSpc>
              <a:spcBef>
                <a:spcPts val="0"/>
              </a:spcBef>
              <a:buFont typeface="Wingdings" panose="05000000000000000000" pitchFamily="2" charset="2"/>
              <a:buChar char="Ø"/>
            </a:pPr>
            <a:endParaRPr lang="fi-FI" sz="16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Wingdings" panose="05000000000000000000" pitchFamily="2" charset="2"/>
              <a:buChar char="Ø"/>
            </a:pPr>
            <a:r>
              <a:rPr lang="fi-FI" sz="16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Opetushallituksessa tutkintojen perusteiden ajantasaisuuden seurannassa ja perustetyössä tiedon kokoamisen ja analysoinnin tapoja tulee systematisoida ja yhdenmukaistaa eri koulutusalojen ja tutkintojen välillä. Työelämän ja toimialan muutosten seurantaan tulee olla riittävästi aikaa.</a:t>
            </a:r>
          </a:p>
          <a:p>
            <a:pPr marL="342900" indent="-342900">
              <a:lnSpc>
                <a:spcPts val="1500"/>
              </a:lnSpc>
              <a:spcBef>
                <a:spcPts val="0"/>
              </a:spcBef>
              <a:buFont typeface="Wingdings" panose="05000000000000000000" pitchFamily="2" charset="2"/>
              <a:buChar char="Ø"/>
            </a:pPr>
            <a:endParaRPr lang="fi-FI" sz="16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Wingdings" panose="05000000000000000000" pitchFamily="2" charset="2"/>
              <a:buChar char="Ø"/>
            </a:pPr>
            <a:r>
              <a:rPr lang="fi-FI" sz="16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Työelämätoimikunnat tarvitsevat enemmän tietoa koulutuksen ja osaamistarpeiden ennakointitoiminnasta. Tämä edellyttää soveltuvien vuorovaikutuksen, tiedonjakamisen ja yhteistyön mallien kehittämistä työelämätoimikuntien ja Osaamisen ennakointifoorumin välille. </a:t>
            </a:r>
            <a:r>
              <a:rPr lang="fi-FI" sz="1650" b="0" dirty="0">
                <a:effectLst/>
                <a:latin typeface="Arial" panose="020B0604020202020204" pitchFamily="34" charset="0"/>
                <a:ea typeface="Times New Roman" panose="02020603050405020304" pitchFamily="18" charset="0"/>
                <a:cs typeface="Arial" panose="020B0604020202020204" pitchFamily="34" charset="0"/>
              </a:rPr>
              <a:t>Myös työelämätoimikuntien roolia tutkintojärjestelmän kehittämis- ja muutostarpeiden tunnistamisessa tulee selkeyttää.</a:t>
            </a:r>
          </a:p>
          <a:p>
            <a:pPr marL="342900" indent="-342900">
              <a:lnSpc>
                <a:spcPts val="1500"/>
              </a:lnSpc>
              <a:spcBef>
                <a:spcPts val="0"/>
              </a:spcBef>
              <a:buFont typeface="Wingdings" panose="05000000000000000000" pitchFamily="2" charset="2"/>
              <a:buChar char="Ø"/>
            </a:pPr>
            <a:endParaRPr lang="fi-FI" sz="1650" b="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Wingdings" panose="05000000000000000000" pitchFamily="2" charset="2"/>
              <a:buChar char="Ø"/>
            </a:pPr>
            <a:r>
              <a:rPr lang="fi-FI" sz="16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Tutkintojärjestelmän kehittämistä palvelevan tiedon välittymistä tasolta toiselle tulee edistää eri tahojen yhteistyönä. Erityisesti alueellisen ja paikallisen ennakointitiedon muodostumista ja välittymistä järjestelmätasolle on kehitettävä</a:t>
            </a:r>
            <a:r>
              <a:rPr lang="fi-FI" sz="16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i-FI" sz="16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Mahdollisia keinoja tähän ovat mm. yhteisen tietoalustan perustaminen alueelliselle ja valtakunnalliselle ennakointitiedolle. </a:t>
            </a:r>
            <a:endParaRPr lang="fi-FI" sz="1650" b="0" dirty="0">
              <a:effectLst/>
              <a:latin typeface="Arial" panose="020B0604020202020204" pitchFamily="34" charset="0"/>
              <a:ea typeface="Freya"/>
              <a:cs typeface="Arial" panose="020B0604020202020204" pitchFamily="34" charset="0"/>
            </a:endParaRPr>
          </a:p>
          <a:p>
            <a:pPr marL="342900" indent="-342900">
              <a:buFont typeface="Wingdings" panose="05000000000000000000" pitchFamily="2" charset="2"/>
              <a:buChar char="Ø"/>
            </a:pPr>
            <a:endParaRPr lang="fi-FI" sz="1600" b="0" dirty="0">
              <a:effectLst/>
              <a:latin typeface="+mn-lt"/>
              <a:ea typeface="Times New Roman" panose="02020603050405020304" pitchFamily="18" charset="0"/>
              <a:cs typeface="Courier New" panose="02070309020205020404" pitchFamily="49" charset="0"/>
            </a:endParaRPr>
          </a:p>
          <a:p>
            <a:endParaRPr lang="fi-FI" sz="2200" b="0" dirty="0">
              <a:latin typeface="+mn-lt"/>
            </a:endParaRPr>
          </a:p>
        </p:txBody>
      </p:sp>
      <p:sp>
        <p:nvSpPr>
          <p:cNvPr id="4" name="Päivämäärän paikkamerkki 3">
            <a:extLst>
              <a:ext uri="{FF2B5EF4-FFF2-40B4-BE49-F238E27FC236}">
                <a16:creationId xmlns:a16="http://schemas.microsoft.com/office/drawing/2014/main" id="{C59EA2FC-3213-D754-DD78-C5CCEF32A26F}"/>
              </a:ext>
            </a:extLst>
          </p:cNvPr>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94D85A3-5928-4FA8-B074-1A44C471BF7F}" type="datetime1">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13.2.2024</a:t>
            </a:fld>
            <a:endParaRPr kumimoji="0" lang="fi-FI" sz="900" b="0" i="0" u="none" strike="noStrike" kern="1200" cap="none" spc="0" normalizeH="0" baseline="0" noProof="0" dirty="0">
              <a:ln>
                <a:noFill/>
              </a:ln>
              <a:solidFill>
                <a:prstClr val="black">
                  <a:tint val="75000"/>
                </a:prstClr>
              </a:solidFill>
              <a:effectLst/>
              <a:uLnTx/>
              <a:uFillTx/>
              <a:latin typeface="Arial" charset="0"/>
              <a:ea typeface="ＭＳ Ｐゴシック" charset="0"/>
            </a:endParaRPr>
          </a:p>
        </p:txBody>
      </p:sp>
      <p:sp>
        <p:nvSpPr>
          <p:cNvPr id="5" name="Dian numeron paikkamerkki 4">
            <a:extLst>
              <a:ext uri="{FF2B5EF4-FFF2-40B4-BE49-F238E27FC236}">
                <a16:creationId xmlns:a16="http://schemas.microsoft.com/office/drawing/2014/main" id="{1F37D89E-20E4-647D-3BD5-4E6684F49D16}"/>
              </a:ext>
            </a:extLst>
          </p:cNvPr>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C07628F-9402-FB47-93B5-FC3C3BFEEBE0}"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Tree>
    <p:extLst>
      <p:ext uri="{BB962C8B-B14F-4D97-AF65-F5344CB8AC3E}">
        <p14:creationId xmlns:p14="http://schemas.microsoft.com/office/powerpoint/2010/main" val="1347012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DCA991-2112-2346-684E-C4DB7B117293}"/>
              </a:ext>
            </a:extLst>
          </p:cNvPr>
          <p:cNvSpPr txBox="1">
            <a:spLocks/>
          </p:cNvSpPr>
          <p:nvPr/>
        </p:nvSpPr>
        <p:spPr>
          <a:xfrm>
            <a:off x="5152413" y="2029060"/>
            <a:ext cx="6924431" cy="3860697"/>
          </a:xfrm>
          <a:prstGeom prst="rect">
            <a:avLst/>
          </a:prstGeom>
        </p:spPr>
        <p:txBody>
          <a:bodyPr lIns="0" tIns="0" rIns="0" bIns="0" anchor="t">
            <a:noAutofit/>
          </a:bodyPr>
          <a:lstStyle>
            <a:lvl1pPr algn="l" defTabSz="457200" rtl="0" eaLnBrk="1" fontAlgn="base" hangingPunct="1">
              <a:lnSpc>
                <a:spcPct val="80000"/>
              </a:lnSpc>
              <a:spcBef>
                <a:spcPct val="0"/>
              </a:spcBef>
              <a:spcAft>
                <a:spcPct val="0"/>
              </a:spcAft>
              <a:defRPr sz="7200" b="1" kern="1200" spc="-200">
                <a:solidFill>
                  <a:schemeClr val="bg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fi-FI" sz="6000" b="1" i="0" u="none" strike="noStrike" kern="1200" cap="none" spc="-20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 Työelämän ja sidosryhmien osallistaminen tutkintojärjestelmän kehittämiseen</a:t>
            </a:r>
            <a:endParaRPr kumimoji="0" lang="fi-FI" sz="6000" b="1" i="0" u="none" strike="noStrike" kern="1200" cap="none" spc="-200" normalizeH="0" baseline="0" noProof="0" dirty="0">
              <a:ln>
                <a:noFill/>
              </a:ln>
              <a:solidFill>
                <a:srgbClr val="FFFFFF"/>
              </a:solidFill>
              <a:effectLst/>
              <a:uLnTx/>
              <a:uFillTx/>
              <a:latin typeface="Arial"/>
              <a:ea typeface="ＭＳ Ｐゴシック" charset="0"/>
            </a:endParaRPr>
          </a:p>
        </p:txBody>
      </p:sp>
    </p:spTree>
    <p:extLst>
      <p:ext uri="{BB962C8B-B14F-4D97-AF65-F5344CB8AC3E}">
        <p14:creationId xmlns:p14="http://schemas.microsoft.com/office/powerpoint/2010/main" val="4179956158"/>
      </p:ext>
    </p:extLst>
  </p:cSld>
  <p:clrMapOvr>
    <a:masterClrMapping/>
  </p:clrMapOvr>
</p:sld>
</file>

<file path=ppt/theme/theme1.xml><?xml version="1.0" encoding="utf-8"?>
<a:theme xmlns:a="http://schemas.openxmlformats.org/drawingml/2006/main" name="KARVI_FI_2015">
  <a:themeElements>
    <a:clrScheme name="Mukautettu 1">
      <a:dk1>
        <a:sysClr val="windowText" lastClr="000000"/>
      </a:dk1>
      <a:lt1>
        <a:srgbClr val="FFFFFF"/>
      </a:lt1>
      <a:dk2>
        <a:srgbClr val="28A7DA"/>
      </a:dk2>
      <a:lt2>
        <a:srgbClr val="958B81"/>
      </a:lt2>
      <a:accent1>
        <a:srgbClr val="0D93D2"/>
      </a:accent1>
      <a:accent2>
        <a:srgbClr val="C8DDF1"/>
      </a:accent2>
      <a:accent3>
        <a:srgbClr val="A7D0B3"/>
      </a:accent3>
      <a:accent4>
        <a:srgbClr val="DBEEE1"/>
      </a:accent4>
      <a:accent5>
        <a:srgbClr val="EDB354"/>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Esitys1" id="{1A410B61-038F-4BCD-8949-4DE98A9FCB73}" vid="{30C4B16E-58CC-4296-B232-0BBC67B778F5}"/>
    </a:ext>
  </a:extLst>
</a:theme>
</file>

<file path=ppt/theme/theme2.xml><?xml version="1.0" encoding="utf-8"?>
<a:theme xmlns:a="http://schemas.openxmlformats.org/drawingml/2006/main" name="1_KARVI_FI_2015">
  <a:themeElements>
    <a:clrScheme name="Mukautettu 1">
      <a:dk1>
        <a:sysClr val="windowText" lastClr="000000"/>
      </a:dk1>
      <a:lt1>
        <a:srgbClr val="FFFFFF"/>
      </a:lt1>
      <a:dk2>
        <a:srgbClr val="28A7DA"/>
      </a:dk2>
      <a:lt2>
        <a:srgbClr val="958B81"/>
      </a:lt2>
      <a:accent1>
        <a:srgbClr val="0D93D2"/>
      </a:accent1>
      <a:accent2>
        <a:srgbClr val="C8DDF1"/>
      </a:accent2>
      <a:accent3>
        <a:srgbClr val="A7D0B3"/>
      </a:accent3>
      <a:accent4>
        <a:srgbClr val="DBEEE1"/>
      </a:accent4>
      <a:accent5>
        <a:srgbClr val="EDB354"/>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Esitys1" id="{1A410B61-038F-4BCD-8949-4DE98A9FCB73}" vid="{30C4B16E-58CC-4296-B232-0BBC67B778F5}"/>
    </a:ext>
  </a:extLst>
</a:theme>
</file>

<file path=ppt/theme/theme3.xml><?xml version="1.0" encoding="utf-8"?>
<a:theme xmlns:a="http://schemas.openxmlformats.org/drawingml/2006/main" name="2_KARVI_FI_2015">
  <a:themeElements>
    <a:clrScheme name="Mukautettu 1">
      <a:dk1>
        <a:sysClr val="windowText" lastClr="000000"/>
      </a:dk1>
      <a:lt1>
        <a:srgbClr val="FFFFFF"/>
      </a:lt1>
      <a:dk2>
        <a:srgbClr val="28A7DA"/>
      </a:dk2>
      <a:lt2>
        <a:srgbClr val="958B81"/>
      </a:lt2>
      <a:accent1>
        <a:srgbClr val="0D93D2"/>
      </a:accent1>
      <a:accent2>
        <a:srgbClr val="C8DDF1"/>
      </a:accent2>
      <a:accent3>
        <a:srgbClr val="A7D0B3"/>
      </a:accent3>
      <a:accent4>
        <a:srgbClr val="DBEEE1"/>
      </a:accent4>
      <a:accent5>
        <a:srgbClr val="EDB354"/>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Esitys1" id="{1A410B61-038F-4BCD-8949-4DE98A9FCB73}" vid="{30C4B16E-58CC-4296-B232-0BBC67B778F5}"/>
    </a:ext>
  </a:extLst>
</a:theme>
</file>

<file path=ppt/theme/theme4.xml><?xml version="1.0" encoding="utf-8"?>
<a:theme xmlns:a="http://schemas.openxmlformats.org/drawingml/2006/main" name="3_KARVI_FI_2015">
  <a:themeElements>
    <a:clrScheme name="KARVI">
      <a:dk1>
        <a:sysClr val="windowText" lastClr="000000"/>
      </a:dk1>
      <a:lt1>
        <a:srgbClr val="FFFFFF"/>
      </a:lt1>
      <a:dk2>
        <a:srgbClr val="0D93D2"/>
      </a:dk2>
      <a:lt2>
        <a:srgbClr val="958B81"/>
      </a:lt2>
      <a:accent1>
        <a:srgbClr val="0D93D2"/>
      </a:accent1>
      <a:accent2>
        <a:srgbClr val="C8DDF1"/>
      </a:accent2>
      <a:accent3>
        <a:srgbClr val="85C598"/>
      </a:accent3>
      <a:accent4>
        <a:srgbClr val="DBEEE1"/>
      </a:accent4>
      <a:accent5>
        <a:srgbClr val="EF9F3C"/>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KARVI_FI_2015 [Vain luku]" id="{149B086B-DE5C-4100-9C17-D06F184F5C79}" vid="{59F5968D-353B-43DD-9D04-A142366BA58E}"/>
    </a:ext>
  </a:extLst>
</a:theme>
</file>

<file path=ppt/theme/theme5.xml><?xml version="1.0" encoding="utf-8"?>
<a:theme xmlns:a="http://schemas.openxmlformats.org/drawingml/2006/main" name="4_KARVI_FI_2015">
  <a:themeElements>
    <a:clrScheme name="Mukautettu 1">
      <a:dk1>
        <a:sysClr val="windowText" lastClr="000000"/>
      </a:dk1>
      <a:lt1>
        <a:srgbClr val="FFFFFF"/>
      </a:lt1>
      <a:dk2>
        <a:srgbClr val="28A7DA"/>
      </a:dk2>
      <a:lt2>
        <a:srgbClr val="958B81"/>
      </a:lt2>
      <a:accent1>
        <a:srgbClr val="0D93D2"/>
      </a:accent1>
      <a:accent2>
        <a:srgbClr val="C8DDF1"/>
      </a:accent2>
      <a:accent3>
        <a:srgbClr val="A7D0B3"/>
      </a:accent3>
      <a:accent4>
        <a:srgbClr val="DBEEE1"/>
      </a:accent4>
      <a:accent5>
        <a:srgbClr val="EDB354"/>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Esitys1" id="{1A410B61-038F-4BCD-8949-4DE98A9FCB73}" vid="{30C4B16E-58CC-4296-B232-0BBC67B778F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18343</TotalTime>
  <Words>3253</Words>
  <Application>Microsoft Office PowerPoint</Application>
  <PresentationFormat>Laajakuva</PresentationFormat>
  <Paragraphs>405</Paragraphs>
  <Slides>41</Slides>
  <Notes>6</Notes>
  <HiddenSlides>0</HiddenSlides>
  <MMClips>0</MMClips>
  <ScaleCrop>false</ScaleCrop>
  <HeadingPairs>
    <vt:vector size="6" baseType="variant">
      <vt:variant>
        <vt:lpstr>Käytetyt fontit</vt:lpstr>
      </vt:variant>
      <vt:variant>
        <vt:i4>8</vt:i4>
      </vt:variant>
      <vt:variant>
        <vt:lpstr>Teema</vt:lpstr>
      </vt:variant>
      <vt:variant>
        <vt:i4>5</vt:i4>
      </vt:variant>
      <vt:variant>
        <vt:lpstr>Dian otsikot</vt:lpstr>
      </vt:variant>
      <vt:variant>
        <vt:i4>41</vt:i4>
      </vt:variant>
    </vt:vector>
  </HeadingPairs>
  <TitlesOfParts>
    <vt:vector size="54" baseType="lpstr">
      <vt:lpstr>Arial</vt:lpstr>
      <vt:lpstr>Arial Narrow</vt:lpstr>
      <vt:lpstr>Calibri</vt:lpstr>
      <vt:lpstr>Colonna MT</vt:lpstr>
      <vt:lpstr>Courier New</vt:lpstr>
      <vt:lpstr>Georgia</vt:lpstr>
      <vt:lpstr>Symbol</vt:lpstr>
      <vt:lpstr>Wingdings</vt:lpstr>
      <vt:lpstr>KARVI_FI_2015</vt:lpstr>
      <vt:lpstr>1_KARVI_FI_2015</vt:lpstr>
      <vt:lpstr>2_KARVI_FI_2015</vt:lpstr>
      <vt:lpstr>3_KARVI_FI_2015</vt:lpstr>
      <vt:lpstr>4_KARVI_FI_2015</vt:lpstr>
      <vt:lpstr>Tutkintojärjestelmä ja muuttuvat osaamistarpeet. Arviointi ammatillisen koulutuksen tutkintojärjestelmän kehittämisprosesseista ja toimivuudesta  Tilaisuuden avaus Harri Peltoniemi, johtaja, Karvi  Arvioinnin tulokset ja kehittämissuositukset Arviointiryhmä  Kommenttipuheenvuorot  Anne Liimatainen, opetusneuvos ja Arto Pekkala, yli-insinööri, OPH Merja Oljakka, puheenjohtaja, puhtaus- ja kiinteistöpalvelualan työelämätoimikunta Saija Niemelä-Pentti, kuntayhtymän johtaja, Rovaniemen koulutuskuntayhtymä  Tauko  Petri Lempinen, yli-johtaja, OKM  Työelämän muuttuviin osaamistarpeisiin vastaaminen – esimerkkejä ja hyviä käytäntöjä  Yrityskoordinaattori Sari Korju ja lehtori Päivi Kinnunen, Tampereen seudun ammattiopisto Opettaja Ossi Rosten, Turun ammatti-instituutti Osaamispolitiikan johtaja, Leena Pöntynen, Teknologiateollisuus ry    Päätössanat Kirsi Hiltunen, yksikön johtaja, Karvi</vt:lpstr>
      <vt:lpstr>PowerPoint-esitys</vt:lpstr>
      <vt:lpstr>PowerPoint-esitys</vt:lpstr>
      <vt:lpstr>PowerPoint-esitys</vt:lpstr>
      <vt:lpstr>Arvioinnin aineistot</vt:lpstr>
      <vt:lpstr>PowerPoint-esitys</vt:lpstr>
      <vt:lpstr>PowerPoint-esitys</vt:lpstr>
      <vt:lpstr>Kehittämissuositus:  </vt:lpstr>
      <vt:lpstr>PowerPoint-esitys</vt:lpstr>
      <vt:lpstr>PowerPoint-esitys</vt:lpstr>
      <vt:lpstr>Kehittämissuositus: </vt:lpstr>
      <vt:lpstr>PowerPoint-esitys</vt:lpstr>
      <vt:lpstr>PowerPoint-esitys</vt:lpstr>
      <vt:lpstr>Kehittämissuosituksia:</vt:lpstr>
      <vt:lpstr>PowerPoint-esitys</vt:lpstr>
      <vt:lpstr>PowerPoint-esitys</vt:lpstr>
      <vt:lpstr>Koulutuksen järjestäjien arvio niiden osallistumismahdollisuuksista tutkinnon perusteiden kehittämiseen (n = 65)</vt:lpstr>
      <vt:lpstr>Tutkinnon perusteiden käyttöönoton ja toimeenpanon tuen toteutuminen </vt:lpstr>
      <vt:lpstr>Koulutuksen järjestäjien näkemys asiantuntijapalvelujen hankinnan tarkoituksenmukaisuudesta tutkintojen perusteiden kehittämisessä</vt:lpstr>
      <vt:lpstr>PowerPoint-esitys</vt:lpstr>
      <vt:lpstr>Kehittämissuosituksia:</vt:lpstr>
      <vt:lpstr>PowerPoint-esitys</vt:lpstr>
      <vt:lpstr>Kehittämissuosituksia: </vt:lpstr>
      <vt:lpstr>PowerPoint-esitys</vt:lpstr>
      <vt:lpstr>Koulutuksen järjestäjien näkemykset tutkintojärjestelmän toimivuudesta työelämässä olevien osaamisen kehittämisessä (n=65)</vt:lpstr>
      <vt:lpstr>Mitkä tekijät tutkintojärjestelmässä järjestäjien mukaan keskeisesti edistävät työelämässä olevien osaamisen kehittämisen mahdollisuuksia? Entä, mitä tutkintojärjestelmässä pitäisi kehittää?   </vt:lpstr>
      <vt:lpstr>Työpaikkakyselyn (2022-2023) vastausjakaumat väittämään: ”Oppilaitoksen tarjoamien tutkinnon osien sisältö vastaa alamme osaamistarpeita” (Vipunen) </vt:lpstr>
      <vt:lpstr>Paikalliset tutkinnon osat ja niiden suoritukset</vt:lpstr>
      <vt:lpstr>Koulutuksen järjestäjien arviot siitä, missä määrin eri tekijät ovat vaikuttaneet siihen, että järjestäjä tarjoaa paikallisia tutkinnon osia (n=50)  </vt:lpstr>
      <vt:lpstr>  Tutkintoa lyhyemmät koulutuskokonaisuudet (lähde: järjestäjäkysely) </vt:lpstr>
      <vt:lpstr>  Tutkinnon osaa pienemmät osaamiskokonaisuudet</vt:lpstr>
      <vt:lpstr>Henkilöstökoulutuksen järjestäminen, opiskelijat ja opiskeluoikeudet 1.1.2019-31.7.2023 Koski-varannon tietojen mukaan</vt:lpstr>
      <vt:lpstr>PowerPoint-esitys</vt:lpstr>
      <vt:lpstr>Kehittämissuosituksia:</vt:lpstr>
      <vt:lpstr>Utvecklingsrekommendationer</vt:lpstr>
      <vt:lpstr>PowerPoint-esitys</vt:lpstr>
      <vt:lpstr>Kommenttipuheenvuorot    Anne Liimatainen, opetusneuvos ja Arto Pekkala, yli-insinööri, OPH  Merja Oljakka, puheenjohtaja, puhtaus- ja kiinteistöpalvelualan työelämätoimikunta  Saija Niemelä-Pentti, kuntayhtymän johtaja, Rovaniemen koulutuskuntayhtymä </vt:lpstr>
      <vt:lpstr>Tauko</vt:lpstr>
      <vt:lpstr>Kommenttipuheenvuoro   Petri Lempinen, yli-johtaja, OKM   </vt:lpstr>
      <vt:lpstr>PowerPoint-esitys</vt:lpstr>
      <vt:lpstr>PowerPoint-esitys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Skantz Suvi</dc:creator>
  <cp:lastModifiedBy>Goman Jani (Karvi)</cp:lastModifiedBy>
  <cp:revision>579</cp:revision>
  <cp:lastPrinted>2023-12-12T08:54:42Z</cp:lastPrinted>
  <dcterms:created xsi:type="dcterms:W3CDTF">2019-04-26T11:56:14Z</dcterms:created>
  <dcterms:modified xsi:type="dcterms:W3CDTF">2024-02-13T09:29:52Z</dcterms:modified>
</cp:coreProperties>
</file>