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</p:sldMasterIdLst>
  <p:notesMasterIdLst>
    <p:notesMasterId r:id="rId23"/>
  </p:notesMasterIdLst>
  <p:handoutMasterIdLst>
    <p:handoutMasterId r:id="rId24"/>
  </p:handoutMasterIdLst>
  <p:sldIdLst>
    <p:sldId id="323" r:id="rId5"/>
    <p:sldId id="309" r:id="rId6"/>
    <p:sldId id="324" r:id="rId7"/>
    <p:sldId id="325" r:id="rId8"/>
    <p:sldId id="326" r:id="rId9"/>
    <p:sldId id="339" r:id="rId10"/>
    <p:sldId id="328" r:id="rId11"/>
    <p:sldId id="329" r:id="rId12"/>
    <p:sldId id="340" r:id="rId13"/>
    <p:sldId id="330" r:id="rId14"/>
    <p:sldId id="319" r:id="rId15"/>
    <p:sldId id="332" r:id="rId16"/>
    <p:sldId id="333" r:id="rId17"/>
    <p:sldId id="334" r:id="rId18"/>
    <p:sldId id="335" r:id="rId19"/>
    <p:sldId id="336" r:id="rId20"/>
    <p:sldId id="337" r:id="rId21"/>
    <p:sldId id="344" r:id="rId22"/>
  </p:sldIdLst>
  <p:sldSz cx="12192000" cy="6858000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116"/>
    <a:srgbClr val="3A75C4"/>
    <a:srgbClr val="00BD9D"/>
    <a:srgbClr val="009E60"/>
    <a:srgbClr val="5BBF21"/>
    <a:srgbClr val="000000"/>
    <a:srgbClr val="FFFFFF"/>
    <a:srgbClr val="868686"/>
    <a:srgbClr val="FCA311"/>
    <a:srgbClr val="F7F7F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Vaalea tyyli 2 - Korostu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Vaalea tyyli 2 - Korostu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Vaalea tyyli 2 - Korost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Vaalea tyyli 2 - Korostu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Vaalea tyyli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Vaalea tyyli 3 - Korostu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72" autoAdjust="0"/>
    <p:restoredTop sz="81618" autoAdjust="0"/>
  </p:normalViewPr>
  <p:slideViewPr>
    <p:cSldViewPr>
      <p:cViewPr varScale="1">
        <p:scale>
          <a:sx n="114" d="100"/>
          <a:sy n="114" d="100"/>
        </p:scale>
        <p:origin x="168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1" d="100"/>
        <a:sy n="201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86D4800B-8753-3B4F-97ED-321E73BD7EDB}" type="datetimeFigureOut">
              <a:rPr lang="fi-FI"/>
              <a:pPr>
                <a:defRPr/>
              </a:pPr>
              <a:t>15.12.2023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2AEE3D99-5224-E842-A8E5-E1EB0FE635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891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BD7201BD-9C11-AD45-9EF1-CE7B667A450D}" type="datetimeFigureOut">
              <a:rPr lang="fi-FI"/>
              <a:pPr>
                <a:defRPr/>
              </a:pPr>
              <a:t>15.12.2023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3405D274-9957-F14C-8EA2-7129B63473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2861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081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870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815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0" i="0" u="none" strike="noStrike" baseline="0" dirty="0">
                <a:solidFill>
                  <a:srgbClr val="000000"/>
                </a:solidFill>
              </a:rPr>
              <a:t>Opettajia suositellaan hyödyntämään tietoa parhaiden osaajien eriyttämisen toimivimmista käytänteistä.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71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342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202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585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413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391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051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128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884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799" y="226800"/>
            <a:ext cx="11736000" cy="5940000"/>
          </a:xfrm>
          <a:prstGeom prst="rect">
            <a:avLst/>
          </a:prstGeom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>
          <a:xfrm>
            <a:off x="10261600" y="6189117"/>
            <a:ext cx="914400" cy="576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DFEB974-96C5-4310-BA58-4869742D8F3F}" type="datetime1">
              <a:rPr lang="en-GB" smtClean="0"/>
              <a:t>15/12/2023</a:t>
            </a:fld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>
          <a:xfrm>
            <a:off x="2927350" y="6189217"/>
            <a:ext cx="7489130" cy="576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Kasvatustieteellinen tiedekunta                                 KT Laura Niemi, laura.niemi@helsinki.fi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>
          <a:xfrm>
            <a:off x="11176000" y="6189117"/>
            <a:ext cx="680640" cy="576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7" name="Ryhmä 11"/>
          <p:cNvGrpSpPr/>
          <p:nvPr userDrawn="1"/>
        </p:nvGrpSpPr>
        <p:grpSpPr bwMode="white">
          <a:xfrm>
            <a:off x="292432" y="260248"/>
            <a:ext cx="2491200" cy="2334818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18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1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228000" y="3420000"/>
            <a:ext cx="11736000" cy="957662"/>
          </a:xfrm>
          <a:solidFill>
            <a:schemeClr val="tx1">
              <a:alpha val="50000"/>
            </a:schemeClr>
          </a:solidFill>
        </p:spPr>
        <p:txBody>
          <a:bodyPr tIns="216000" bIns="36000" anchor="t" anchorCtr="0">
            <a:spAutoFit/>
          </a:bodyPr>
          <a:lstStyle>
            <a:lvl1pPr algn="ctr">
              <a:lnSpc>
                <a:spcPts val="5200"/>
              </a:lnSpc>
              <a:defRPr sz="5400">
                <a:solidFill>
                  <a:srgbClr val="FFFFFF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/>
              <a:t>CLICK TO ADD TITLE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64518" y="5220000"/>
            <a:ext cx="10363200" cy="720000"/>
          </a:xfr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subtitle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5057778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763200" y="1988840"/>
            <a:ext cx="59148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000"/>
            </a:lvl1pPr>
          </a:lstStyle>
          <a:p>
            <a:pPr lvl="0"/>
            <a:r>
              <a:rPr lang="fi-FI" dirty="0"/>
              <a:t>CLICK TO ADD TITLE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763200" y="2996953"/>
            <a:ext cx="5907600" cy="316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768000" y="254000"/>
            <a:ext cx="5080000" cy="2952750"/>
          </a:xfrm>
          <a:solidFill>
            <a:schemeClr val="bg1">
              <a:lumMod val="95000"/>
            </a:schemeClr>
          </a:solidFill>
        </p:spPr>
        <p:txBody>
          <a:bodyPr tIns="720000" anchor="t" anchorCtr="0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1" i="0">
                <a:solidFill>
                  <a:srgbClr val="00B0F0"/>
                </a:solidFill>
                <a:latin typeface="+mj-lt"/>
                <a:cs typeface="Gotham-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768075" y="3212976"/>
            <a:ext cx="5080000" cy="2952750"/>
          </a:xfrm>
          <a:solidFill>
            <a:schemeClr val="bg1">
              <a:lumMod val="85000"/>
            </a:schemeClr>
          </a:solidFill>
        </p:spPr>
        <p:txBody>
          <a:bodyPr tIns="720000" anchor="t" anchorCtr="0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1" i="0">
                <a:solidFill>
                  <a:srgbClr val="00B0F0"/>
                </a:solidFill>
                <a:latin typeface="+mj-lt"/>
                <a:cs typeface="Gotham-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5"/>
          </p:nvPr>
        </p:nvSpPr>
        <p:spPr>
          <a:xfrm>
            <a:off x="10261600" y="6189117"/>
            <a:ext cx="914400" cy="576000"/>
          </a:xfrm>
        </p:spPr>
        <p:txBody>
          <a:bodyPr/>
          <a:lstStyle/>
          <a:p>
            <a:pPr>
              <a:defRPr/>
            </a:pPr>
            <a:fld id="{FBE9116D-C439-4CB2-94AC-068C5BE507DF}" type="datetime1">
              <a:rPr lang="en-GB" smtClean="0"/>
              <a:t>15/12/2023</a:t>
            </a:fld>
            <a:endParaRPr lang="fi-FI" dirty="0"/>
          </a:p>
        </p:txBody>
      </p:sp>
      <p:sp>
        <p:nvSpPr>
          <p:cNvPr id="18" name="Alatunnisteen paikkamerkki 5"/>
          <p:cNvSpPr>
            <a:spLocks noGrp="1"/>
          </p:cNvSpPr>
          <p:nvPr>
            <p:ph type="ftr" sz="quarter" idx="16"/>
          </p:nvPr>
        </p:nvSpPr>
        <p:spPr>
          <a:xfrm>
            <a:off x="2927350" y="6189217"/>
            <a:ext cx="7489130" cy="576000"/>
          </a:xfrm>
        </p:spPr>
        <p:txBody>
          <a:bodyPr/>
          <a:lstStyle/>
          <a:p>
            <a:r>
              <a:rPr lang="fi-FI"/>
              <a:t>Kasvatustieteellinen tiedekunta                                 KT Laura Niemi, laura.niemi@helsinki.fi</a:t>
            </a:r>
            <a:endParaRPr lang="fi-FI" dirty="0"/>
          </a:p>
        </p:txBody>
      </p:sp>
      <p:sp>
        <p:nvSpPr>
          <p:cNvPr id="19" name="Dian numeron paikkamerkki 6"/>
          <p:cNvSpPr>
            <a:spLocks noGrp="1"/>
          </p:cNvSpPr>
          <p:nvPr>
            <p:ph type="sldNum" sz="quarter" idx="17"/>
          </p:nvPr>
        </p:nvSpPr>
        <p:spPr>
          <a:xfrm>
            <a:off x="11176000" y="6189117"/>
            <a:ext cx="680640" cy="576000"/>
          </a:xfrm>
        </p:spPr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30226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10261600" y="6189117"/>
            <a:ext cx="914400" cy="576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A9CD70-91B9-406B-B205-0118F0CAB299}" type="datetime1">
              <a:rPr lang="en-GB" smtClean="0"/>
              <a:t>15/12/2023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2927350" y="6189217"/>
            <a:ext cx="7489130" cy="576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Kasvatustieteellinen tiedekunta                                 KT Laura Niemi, laura.niemi@helsinki.fi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1176000" y="6189117"/>
            <a:ext cx="680640" cy="576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3552" y="802411"/>
            <a:ext cx="9722048" cy="970405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4132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226800" y="226800"/>
            <a:ext cx="11736000" cy="5940000"/>
          </a:xfrm>
          <a:solidFill>
            <a:schemeClr val="bg1">
              <a:lumMod val="85000"/>
            </a:schemeClr>
          </a:solidFill>
        </p:spPr>
        <p:txBody>
          <a:bodyPr tIns="1800000" anchor="t" anchorCtr="1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sz="3200" b="1">
                <a:solidFill>
                  <a:srgbClr val="00B0F0"/>
                </a:solidFill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8" name="Päivämäärän paikkamerkki 1"/>
          <p:cNvSpPr>
            <a:spLocks noGrp="1"/>
          </p:cNvSpPr>
          <p:nvPr>
            <p:ph type="dt" sz="half" idx="14"/>
          </p:nvPr>
        </p:nvSpPr>
        <p:spPr>
          <a:xfrm>
            <a:off x="10261600" y="6189117"/>
            <a:ext cx="914400" cy="576000"/>
          </a:xfrm>
        </p:spPr>
        <p:txBody>
          <a:bodyPr/>
          <a:lstStyle/>
          <a:p>
            <a:pPr>
              <a:defRPr/>
            </a:pPr>
            <a:fld id="{58A073A1-F9C0-4EB2-B4A4-E090A1CA38A9}" type="datetime1">
              <a:rPr lang="en-GB" smtClean="0"/>
              <a:t>15/12/2023</a:t>
            </a:fld>
            <a:endParaRPr lang="fi-FI" dirty="0"/>
          </a:p>
        </p:txBody>
      </p:sp>
      <p:sp>
        <p:nvSpPr>
          <p:cNvPr id="29" name="Alatunnisteen paikkamerkki 5"/>
          <p:cNvSpPr>
            <a:spLocks noGrp="1"/>
          </p:cNvSpPr>
          <p:nvPr>
            <p:ph type="ftr" sz="quarter" idx="15"/>
          </p:nvPr>
        </p:nvSpPr>
        <p:spPr>
          <a:xfrm>
            <a:off x="2927350" y="6189217"/>
            <a:ext cx="7489130" cy="576000"/>
          </a:xfrm>
        </p:spPr>
        <p:txBody>
          <a:bodyPr/>
          <a:lstStyle/>
          <a:p>
            <a:r>
              <a:rPr lang="fi-FI"/>
              <a:t>Kasvatustieteellinen tiedekunta                                 KT Laura Niemi, laura.niemi@helsinki.fi</a:t>
            </a:r>
            <a:endParaRPr lang="fi-FI" dirty="0"/>
          </a:p>
        </p:txBody>
      </p:sp>
      <p:sp>
        <p:nvSpPr>
          <p:cNvPr id="30" name="Dian numeron paikkamerkki 6"/>
          <p:cNvSpPr>
            <a:spLocks noGrp="1"/>
          </p:cNvSpPr>
          <p:nvPr>
            <p:ph type="sldNum" sz="quarter" idx="16"/>
          </p:nvPr>
        </p:nvSpPr>
        <p:spPr>
          <a:xfrm>
            <a:off x="11176000" y="6189117"/>
            <a:ext cx="680640" cy="576000"/>
          </a:xfrm>
        </p:spPr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7" name="Picture 6" descr="A group of people posing for a picture&#10;&#10;Description automatically generated">
            <a:extLst>
              <a:ext uri="{FF2B5EF4-FFF2-40B4-BE49-F238E27FC236}">
                <a16:creationId xmlns:a16="http://schemas.microsoft.com/office/drawing/2014/main" id="{1592649E-C8FA-64EA-0426-C78EEFB4E8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556" y="226800"/>
            <a:ext cx="11739733" cy="5940000"/>
          </a:xfrm>
          <a:prstGeom prst="rect">
            <a:avLst/>
          </a:prstGeom>
        </p:spPr>
      </p:pic>
      <p:grpSp>
        <p:nvGrpSpPr>
          <p:cNvPr id="2" name="Ryhmä 11">
            <a:extLst>
              <a:ext uri="{FF2B5EF4-FFF2-40B4-BE49-F238E27FC236}">
                <a16:creationId xmlns:a16="http://schemas.microsoft.com/office/drawing/2014/main" id="{446C39D7-C548-0CF0-9316-708124739907}"/>
              </a:ext>
            </a:extLst>
          </p:cNvPr>
          <p:cNvGrpSpPr/>
          <p:nvPr userDrawn="1"/>
        </p:nvGrpSpPr>
        <p:grpSpPr bwMode="white">
          <a:xfrm>
            <a:off x="292432" y="260248"/>
            <a:ext cx="2491200" cy="2334818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9D7BC2C4-1297-C1CE-F9DD-456A5A75C70A}"/>
                </a:ext>
              </a:extLst>
            </p:cNvPr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A7DB398C-9FDA-5188-39C7-60EF0C07D253}"/>
                </a:ext>
              </a:extLst>
            </p:cNvPr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88DD3255-F424-D025-81BD-6622CD4259C2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5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228000" y="3420000"/>
            <a:ext cx="11736000" cy="957662"/>
          </a:xfrm>
          <a:solidFill>
            <a:schemeClr val="tx1">
              <a:alpha val="50000"/>
            </a:schemeClr>
          </a:solidFill>
        </p:spPr>
        <p:txBody>
          <a:bodyPr tIns="252000" bIns="36000" anchor="t" anchorCtr="0">
            <a:spAutoFit/>
          </a:bodyPr>
          <a:lstStyle>
            <a:lvl1pPr algn="ctr">
              <a:lnSpc>
                <a:spcPts val="5200"/>
              </a:lnSpc>
              <a:defRPr sz="5400">
                <a:solidFill>
                  <a:srgbClr val="FFFFFF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/>
              <a:t>CLICK TO ADD </a:t>
            </a:r>
            <a:r>
              <a:rPr lang="fi-FI" noProof="0" dirty="0" err="1"/>
              <a:t>title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2539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226800" y="226800"/>
            <a:ext cx="11736000" cy="5940000"/>
          </a:xfrm>
          <a:solidFill>
            <a:schemeClr val="bg1">
              <a:lumMod val="85000"/>
            </a:schemeClr>
          </a:solidFill>
        </p:spPr>
        <p:txBody>
          <a:bodyPr tIns="1800000" anchor="t" anchorCtr="1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sz="3200" b="1">
                <a:solidFill>
                  <a:srgbClr val="00B0F0"/>
                </a:solidFill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13" name="Päivämäärän paikkamerkki 1"/>
          <p:cNvSpPr>
            <a:spLocks noGrp="1"/>
          </p:cNvSpPr>
          <p:nvPr>
            <p:ph type="dt" sz="half" idx="14"/>
          </p:nvPr>
        </p:nvSpPr>
        <p:spPr>
          <a:xfrm>
            <a:off x="10261600" y="6189117"/>
            <a:ext cx="914400" cy="576000"/>
          </a:xfrm>
        </p:spPr>
        <p:txBody>
          <a:bodyPr/>
          <a:lstStyle/>
          <a:p>
            <a:pPr>
              <a:defRPr/>
            </a:pPr>
            <a:fld id="{67ACC7BE-5041-49BC-9D4A-DA3C4B4991B4}" type="datetime1">
              <a:rPr lang="en-GB" smtClean="0"/>
              <a:t>15/12/2023</a:t>
            </a:fld>
            <a:endParaRPr lang="fi-FI" dirty="0"/>
          </a:p>
        </p:txBody>
      </p:sp>
      <p:sp>
        <p:nvSpPr>
          <p:cNvPr id="14" name="Alatunnisteen paikkamerkki 5"/>
          <p:cNvSpPr>
            <a:spLocks noGrp="1"/>
          </p:cNvSpPr>
          <p:nvPr>
            <p:ph type="ftr" sz="quarter" idx="15"/>
          </p:nvPr>
        </p:nvSpPr>
        <p:spPr>
          <a:xfrm>
            <a:off x="2927350" y="6189217"/>
            <a:ext cx="7489130" cy="576000"/>
          </a:xfrm>
        </p:spPr>
        <p:txBody>
          <a:bodyPr/>
          <a:lstStyle/>
          <a:p>
            <a:r>
              <a:rPr lang="fi-FI"/>
              <a:t>Kasvatustieteellinen tiedekunta                                 KT Laura Niemi, laura.niemi@helsinki.fi</a:t>
            </a:r>
            <a:endParaRPr lang="fi-FI" dirty="0"/>
          </a:p>
        </p:txBody>
      </p:sp>
      <p:sp>
        <p:nvSpPr>
          <p:cNvPr id="20" name="Dian numeron paikkamerkki 6"/>
          <p:cNvSpPr>
            <a:spLocks noGrp="1"/>
          </p:cNvSpPr>
          <p:nvPr>
            <p:ph type="sldNum" sz="quarter" idx="16"/>
          </p:nvPr>
        </p:nvSpPr>
        <p:spPr>
          <a:xfrm>
            <a:off x="11176000" y="6189117"/>
            <a:ext cx="680640" cy="576000"/>
          </a:xfrm>
        </p:spPr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429463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3125"/>
          <a:stretch/>
        </p:blipFill>
        <p:spPr bwMode="ltGray">
          <a:xfrm>
            <a:off x="338667" y="254000"/>
            <a:ext cx="11514667" cy="5905500"/>
          </a:xfrm>
          <a:prstGeom prst="rect">
            <a:avLst/>
          </a:prstGeom>
        </p:spPr>
      </p:pic>
      <p:sp>
        <p:nvSpPr>
          <p:cNvPr id="43011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14400" y="4581128"/>
            <a:ext cx="10363200" cy="13716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subtitle</a:t>
            </a:r>
            <a:endParaRPr lang="fi-FI" noProof="0" dirty="0"/>
          </a:p>
        </p:txBody>
      </p:sp>
      <p:sp>
        <p:nvSpPr>
          <p:cNvPr id="13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4400" y="3066477"/>
            <a:ext cx="10363200" cy="1296144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600"/>
              </a:lnSpc>
              <a:defRPr sz="480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/>
              <a:t>CLICK TO ADD TITLE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10261600" y="6189117"/>
            <a:ext cx="914400" cy="576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B2A53A-CD2D-4972-9A5A-44A8E531BD85}" type="datetime1">
              <a:rPr lang="en-GB" smtClean="0"/>
              <a:t>15/12/2023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2927350" y="6189217"/>
            <a:ext cx="7489130" cy="576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Kasvatustieteellinen tiedekunta                                 KT Laura Niemi, laura.niemi@helsinki.fi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1176000" y="6189117"/>
            <a:ext cx="680640" cy="576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2" name="Ryhmä 11"/>
          <p:cNvGrpSpPr/>
          <p:nvPr userDrawn="1"/>
        </p:nvGrpSpPr>
        <p:grpSpPr bwMode="black">
          <a:xfrm>
            <a:off x="347250" y="260248"/>
            <a:ext cx="2491200" cy="2334818"/>
            <a:chOff x="1311275" y="373063"/>
            <a:chExt cx="6524625" cy="6115050"/>
          </a:xfrm>
          <a:solidFill>
            <a:srgbClr val="FCD116"/>
          </a:solidFill>
        </p:grpSpPr>
        <p:sp>
          <p:nvSpPr>
            <p:cNvPr id="14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40506942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4400" y="2708920"/>
            <a:ext cx="10363200" cy="1296144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3600"/>
              </a:lnSpc>
              <a:defRPr sz="360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/>
              <a:t>CLICK TO </a:t>
            </a:r>
            <a:r>
              <a:rPr lang="fi-FI" noProof="0"/>
              <a:t>ADD SUBHEADING</a:t>
            </a:r>
            <a:endParaRPr lang="fi-FI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10261600" y="6189117"/>
            <a:ext cx="914400" cy="576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40B86EA-15FC-4B5A-A626-A25FE2436456}" type="datetime1">
              <a:rPr lang="en-GB" smtClean="0"/>
              <a:t>15/12/2023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2927350" y="6189217"/>
            <a:ext cx="7489130" cy="576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Kasvatustieteellinen tiedekunta                                 KT Laura Niemi, laura.niemi@helsinki.fi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1176000" y="6189117"/>
            <a:ext cx="680640" cy="576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87240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919536" y="716436"/>
            <a:ext cx="9937104" cy="122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 anchorCtr="0"/>
          <a:lstStyle>
            <a:lvl1pPr algn="ctr">
              <a:defRPr sz="4000"/>
            </a:lvl1pPr>
          </a:lstStyle>
          <a:p>
            <a:pPr lvl="0"/>
            <a:r>
              <a:rPr lang="fi-FI" dirty="0"/>
              <a:t>CLICK TO </a:t>
            </a:r>
            <a:r>
              <a:rPr lang="fi-FI"/>
              <a:t>ADD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335360" y="2204865"/>
            <a:ext cx="115212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92075" indent="0" algn="ctr">
              <a:lnSpc>
                <a:spcPct val="80000"/>
              </a:lnSpc>
              <a:buClr>
                <a:schemeClr val="tx1"/>
              </a:buClr>
              <a:buFont typeface="Arial"/>
              <a:buNone/>
              <a:defRPr>
                <a:latin typeface="+mj-lt"/>
                <a:cs typeface="Gotham narrow bold"/>
              </a:defRPr>
            </a:lvl1pPr>
            <a:lvl2pPr marL="382588" indent="0" algn="ctr">
              <a:lnSpc>
                <a:spcPct val="80000"/>
              </a:lnSpc>
              <a:buFont typeface="Arial"/>
              <a:buNone/>
              <a:defRPr>
                <a:latin typeface="Gotham Narrow Book"/>
                <a:cs typeface="Gotham Narrow Book"/>
              </a:defRPr>
            </a:lvl2pPr>
            <a:lvl3pPr marL="76517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3pPr>
            <a:lvl4pPr marL="124142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4pPr>
            <a:lvl5pPr marL="171767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5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10261600" y="6189117"/>
            <a:ext cx="914400" cy="576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8D03C34-94BA-4074-844B-A69249E6653C}" type="datetime1">
              <a:rPr lang="en-GB" smtClean="0"/>
              <a:t>15/12/2023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2927350" y="6189217"/>
            <a:ext cx="7489130" cy="576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Kasvatustieteellinen tiedekunta                                 KT Laura Niemi, laura.niemi@helsinki.fi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1176000" y="6189117"/>
            <a:ext cx="680640" cy="576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4457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772997" y="2204865"/>
            <a:ext cx="1102951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en-US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10261600" y="6189117"/>
            <a:ext cx="914400" cy="576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B1FB612-56EA-4F9C-BC05-B6AD63178C07}" type="datetime1">
              <a:rPr lang="en-GB" smtClean="0"/>
              <a:t>15/12/2023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2927350" y="6189217"/>
            <a:ext cx="7489130" cy="576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Kasvatustieteellinen tiedekunta                                 KT Laura Niemi, laura.niemi@helsinki.fi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1176000" y="6189117"/>
            <a:ext cx="680640" cy="576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63552" y="802411"/>
            <a:ext cx="9722048" cy="970405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44444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774000" y="2204865"/>
            <a:ext cx="528058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en-US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6480043" y="2204865"/>
            <a:ext cx="528058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en-US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>
          <a:xfrm>
            <a:off x="10261600" y="6189117"/>
            <a:ext cx="914400" cy="576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DCFA5A-FB15-443D-9E85-8C78D02355AF}" type="datetime1">
              <a:rPr lang="en-GB" smtClean="0"/>
              <a:t>15/12/2023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>
          <a:xfrm>
            <a:off x="2927350" y="6189217"/>
            <a:ext cx="7489130" cy="576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Kasvatustieteellinen tiedekunta                                 KT Laura Niemi, laura.niemi@helsinki.fi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>
          <a:xfrm>
            <a:off x="11176000" y="6189117"/>
            <a:ext cx="680640" cy="576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63552" y="802411"/>
            <a:ext cx="9722048" cy="970405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51535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763572" y="1988840"/>
            <a:ext cx="591362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000"/>
            </a:lvl1pPr>
          </a:lstStyle>
          <a:p>
            <a:pPr lvl="0"/>
            <a:r>
              <a:rPr lang="fi-FI" dirty="0"/>
              <a:t>CLICK TO ADD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763571" y="2996953"/>
            <a:ext cx="5908493" cy="316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773332" y="260648"/>
            <a:ext cx="5227323" cy="5898852"/>
          </a:xfrm>
          <a:solidFill>
            <a:schemeClr val="bg1">
              <a:lumMod val="85000"/>
            </a:schemeClr>
          </a:solidFill>
        </p:spPr>
        <p:txBody>
          <a:bodyPr tIns="1440000" anchor="t" anchorCtr="0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1" i="0">
                <a:solidFill>
                  <a:srgbClr val="00B0F0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4"/>
          </p:nvPr>
        </p:nvSpPr>
        <p:spPr>
          <a:xfrm>
            <a:off x="10261600" y="6189117"/>
            <a:ext cx="914400" cy="576000"/>
          </a:xfrm>
        </p:spPr>
        <p:txBody>
          <a:bodyPr/>
          <a:lstStyle/>
          <a:p>
            <a:pPr>
              <a:defRPr/>
            </a:pPr>
            <a:fld id="{63172B6A-67BA-49F3-8933-5E5B30A2D1C6}" type="datetime1">
              <a:rPr lang="en-GB" smtClean="0"/>
              <a:t>15/12/2023</a:t>
            </a:fld>
            <a:endParaRPr lang="fi-FI" dirty="0"/>
          </a:p>
        </p:txBody>
      </p:sp>
      <p:sp>
        <p:nvSpPr>
          <p:cNvPr id="15" name="Alatunnisteen paikkamerkki 5"/>
          <p:cNvSpPr>
            <a:spLocks noGrp="1"/>
          </p:cNvSpPr>
          <p:nvPr>
            <p:ph type="ftr" sz="quarter" idx="15"/>
          </p:nvPr>
        </p:nvSpPr>
        <p:spPr>
          <a:xfrm>
            <a:off x="2927350" y="6189217"/>
            <a:ext cx="7489130" cy="576000"/>
          </a:xfrm>
        </p:spPr>
        <p:txBody>
          <a:bodyPr/>
          <a:lstStyle/>
          <a:p>
            <a:r>
              <a:rPr lang="fi-FI"/>
              <a:t>Kasvatustieteellinen tiedekunta                                 KT Laura Niemi, laura.niemi@helsinki.fi</a:t>
            </a:r>
            <a:endParaRPr lang="fi-FI" dirty="0"/>
          </a:p>
        </p:txBody>
      </p:sp>
      <p:sp>
        <p:nvSpPr>
          <p:cNvPr id="16" name="Dian numeron paikkamerkki 6"/>
          <p:cNvSpPr>
            <a:spLocks noGrp="1"/>
          </p:cNvSpPr>
          <p:nvPr>
            <p:ph type="sldNum" sz="quarter" idx="16"/>
          </p:nvPr>
        </p:nvSpPr>
        <p:spPr>
          <a:xfrm>
            <a:off x="11176000" y="6189117"/>
            <a:ext cx="680640" cy="576000"/>
          </a:xfrm>
        </p:spPr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96899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9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3125"/>
          <a:stretch/>
        </p:blipFill>
        <p:spPr bwMode="hidden">
          <a:xfrm>
            <a:off x="226799" y="215490"/>
            <a:ext cx="11738401" cy="5944010"/>
          </a:xfrm>
          <a:prstGeom prst="rect">
            <a:avLst/>
          </a:prstGeom>
        </p:spPr>
      </p:pic>
      <p:sp>
        <p:nvSpPr>
          <p:cNvPr id="17" name="Title Placeholder 1"/>
          <p:cNvSpPr>
            <a:spLocks noGrp="1"/>
          </p:cNvSpPr>
          <p:nvPr>
            <p:ph type="title"/>
          </p:nvPr>
        </p:nvSpPr>
        <p:spPr bwMode="auto">
          <a:xfrm>
            <a:off x="2063552" y="802411"/>
            <a:ext cx="9722048" cy="97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63552" y="1981200"/>
            <a:ext cx="972204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0261600" y="6189117"/>
            <a:ext cx="91440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0"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F2D63E5-B384-45EA-BE83-98CB63611217}" type="datetime1">
              <a:rPr lang="en-GB" smtClean="0"/>
              <a:t>15/12/2023</a:t>
            </a:fld>
            <a:endParaRPr lang="fi-FI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176000" y="6189117"/>
            <a:ext cx="68064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0"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669315E-5A66-CF44-AE5D-C333B2F730C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1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2927648" y="6189217"/>
            <a:ext cx="7488832" cy="57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/>
              <a:t>Kasvatustieteellinen tiedekunta                                 KT Laura Niemi, laura.niemi@helsinki.fi</a:t>
            </a:r>
            <a:endParaRPr lang="fi-FI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15" y="6237312"/>
            <a:ext cx="2085975" cy="542925"/>
          </a:xfrm>
          <a:prstGeom prst="rect">
            <a:avLst/>
          </a:prstGeom>
        </p:spPr>
      </p:pic>
      <p:grpSp>
        <p:nvGrpSpPr>
          <p:cNvPr id="31" name="Ryhmä 11"/>
          <p:cNvGrpSpPr/>
          <p:nvPr userDrawn="1"/>
        </p:nvGrpSpPr>
        <p:grpSpPr bwMode="black">
          <a:xfrm>
            <a:off x="334478" y="263539"/>
            <a:ext cx="1397690" cy="1309952"/>
            <a:chOff x="1311275" y="373063"/>
            <a:chExt cx="6524625" cy="6115050"/>
          </a:xfrm>
          <a:solidFill>
            <a:srgbClr val="FCD116"/>
          </a:solidFill>
        </p:grpSpPr>
        <p:sp>
          <p:nvSpPr>
            <p:cNvPr id="32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1" r:id="rId2"/>
    <p:sldLayoutId id="2147483684" r:id="rId3"/>
    <p:sldLayoutId id="2147483680" r:id="rId4"/>
    <p:sldLayoutId id="2147483686" r:id="rId5"/>
    <p:sldLayoutId id="2147483681" r:id="rId6"/>
    <p:sldLayoutId id="2147483667" r:id="rId7"/>
    <p:sldLayoutId id="2147483669" r:id="rId8"/>
    <p:sldLayoutId id="2147483670" r:id="rId9"/>
    <p:sldLayoutId id="2147483678" r:id="rId10"/>
    <p:sldLayoutId id="2147483683" r:id="rId11"/>
  </p:sldLayoutIdLst>
  <p:hf hdr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 kern="1200" cap="all" baseline="0">
          <a:solidFill>
            <a:schemeClr val="tx1"/>
          </a:solidFill>
          <a:latin typeface="+mj-lt"/>
          <a:ea typeface="+mj-ea"/>
          <a:cs typeface="Gotham Narrow Bold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SzPct val="100000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3175" algn="l" rtl="0" eaLnBrk="1" fontAlgn="base" hangingPunct="1">
        <a:spcBef>
          <a:spcPct val="0"/>
        </a:spcBef>
        <a:spcAft>
          <a:spcPct val="50000"/>
        </a:spcAft>
        <a:buClr>
          <a:schemeClr val="tx1"/>
        </a:buClr>
        <a:buSzPct val="100000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50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0500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8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">
            <a:extLst>
              <a:ext uri="{FF2B5EF4-FFF2-40B4-BE49-F238E27FC236}">
                <a16:creationId xmlns:a16="http://schemas.microsoft.com/office/drawing/2014/main" id="{B07C75CD-2320-F2A4-91D3-7EAB2C4CD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581128"/>
            <a:ext cx="10363200" cy="1371600"/>
          </a:xfrm>
        </p:spPr>
        <p:txBody>
          <a:bodyPr/>
          <a:lstStyle/>
          <a:p>
            <a:r>
              <a:rPr lang="en-US" sz="2000" dirty="0"/>
              <a:t>Laura Niemi &amp; Jari Metsämuuronen</a:t>
            </a:r>
          </a:p>
          <a:p>
            <a:endParaRPr lang="fi-FI" sz="1800" b="0" i="0" u="none" strike="noStrike" baseline="0" dirty="0">
              <a:solidFill>
                <a:srgbClr val="000000"/>
              </a:solidFill>
            </a:endParaRPr>
          </a:p>
          <a:p>
            <a:endParaRPr lang="fi-FI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fi-FI" sz="1400" b="0" i="0" u="none" strike="noStrike" baseline="0" dirty="0">
                <a:solidFill>
                  <a:srgbClr val="000000"/>
                </a:solidFill>
              </a:rPr>
              <a:t>MATEMATIIKKAA COVID-19-PANDEMIAN VARJOSSA IV: </a:t>
            </a:r>
          </a:p>
          <a:p>
            <a:r>
              <a:rPr lang="fi-FI" sz="1400" b="0" i="0" u="none" strike="noStrike" baseline="0" dirty="0">
                <a:solidFill>
                  <a:srgbClr val="000000"/>
                </a:solidFill>
                <a:latin typeface="+mn-lt"/>
              </a:rPr>
              <a:t>Opettajat ja poikkeuksellisen heikosti ja hyvin suoriutuneiden oppilaiden osaaminen </a:t>
            </a:r>
          </a:p>
          <a:p>
            <a:r>
              <a:rPr lang="fi-FI" sz="1400" b="0" i="0" u="none" strike="noStrike" baseline="0" dirty="0">
                <a:solidFill>
                  <a:srgbClr val="000000"/>
                </a:solidFill>
                <a:latin typeface="+mn-lt"/>
              </a:rPr>
              <a:t>ja akateemiset tunteet matematiikan 9. luokan arvioinnissa keväällä 2021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4400" y="2636862"/>
            <a:ext cx="10363200" cy="1296144"/>
          </a:xfrm>
        </p:spPr>
        <p:txBody>
          <a:bodyPr wrap="square" anchor="ctr">
            <a:normAutofit fontScale="90000"/>
          </a:bodyPr>
          <a:lstStyle/>
          <a:p>
            <a:r>
              <a:rPr lang="fi-FI" dirty="0"/>
              <a:t>Matematiikassa parhaiten suoriutuneiden oppilaiden ominaispiirteitä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261600" y="6189117"/>
            <a:ext cx="914400" cy="5760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A97C9B64-5182-45FE-8B00-D178A3A00D22}" type="datetime1">
              <a:rPr lang="en-GB" smtClean="0"/>
              <a:t>15/12/2023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27350" y="6189217"/>
            <a:ext cx="7489130" cy="576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Kasvatustieteellinen tiedekunta                                 KT Laura Niemi, laura.niemi@helsinki.fi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76000" y="6189117"/>
            <a:ext cx="680640" cy="5760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4669315E-5A66-CF44-AE5D-C333B2F730C4}" type="slidenum">
              <a:rPr lang="en-GB" smtClean="0"/>
              <a:pPr>
                <a:spcAft>
                  <a:spcPts val="600"/>
                </a:spcAft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415227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8E8D1EB1-05DE-1B35-424D-89D5EBEAE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i="0" u="none" strike="noStrike" baseline="0" dirty="0">
                <a:solidFill>
                  <a:srgbClr val="000000"/>
                </a:solidFill>
              </a:rPr>
              <a:t>Parhaat osaajat ratkaisivat keskimäärin 68 prosenttia ”vaikean tehtäväsarjan” tehtävien kokonaispistemäärästä (ka.</a:t>
            </a:r>
            <a:r>
              <a:rPr lang="fi-FI" sz="1800" i="0" u="none" strike="noStrike" dirty="0">
                <a:solidFill>
                  <a:srgbClr val="000000"/>
                </a:solidFill>
              </a:rPr>
              <a:t> </a:t>
            </a:r>
            <a:r>
              <a:rPr lang="fi-FI" sz="1800" i="0" u="none" strike="noStrike" baseline="0" dirty="0">
                <a:solidFill>
                  <a:srgbClr val="000000"/>
                </a:solidFill>
              </a:rPr>
              <a:t>663; kh. 66,9)</a:t>
            </a:r>
          </a:p>
          <a:p>
            <a:r>
              <a:rPr lang="fi-FI" sz="1800" dirty="0">
                <a:solidFill>
                  <a:srgbClr val="000000"/>
                </a:solidFill>
              </a:rPr>
              <a:t>Parhaat osaajat yrittävät suoriutua kaikkein vaikeimmistakin tehtävistä</a:t>
            </a:r>
          </a:p>
          <a:p>
            <a:r>
              <a:rPr lang="fi-FI" sz="1800" dirty="0">
                <a:solidFill>
                  <a:srgbClr val="000000"/>
                </a:solidFill>
              </a:rPr>
              <a:t>Osaamista erottelivat eniten tasogeometriaan, suunnikkaan piiriin ja funktion muotoon liittyvät tehtävät sekä yhtälönratkaisuun liittyvät tehtävät, joissa vaadittiin perusteluina matemaattinen lauseke</a:t>
            </a:r>
          </a:p>
          <a:p>
            <a:r>
              <a:rPr lang="fi-FI" sz="1800" i="0" u="none" strike="noStrike" baseline="0" dirty="0">
                <a:solidFill>
                  <a:srgbClr val="000000"/>
                </a:solidFill>
              </a:rPr>
              <a:t>Parhaat osaajat hallitsevat lyhyen matematiikan ylioppilaskoetehtäviä erittäin hyvin (ka. 660; kh. 79,5)</a:t>
            </a:r>
          </a:p>
          <a:p>
            <a:pPr lvl="1"/>
            <a:r>
              <a:rPr lang="fi-FI" sz="1600" dirty="0">
                <a:solidFill>
                  <a:srgbClr val="000000"/>
                </a:solidFill>
              </a:rPr>
              <a:t>Parhaiden osaajien ja keskiosaajien välinen osaamisero valtava </a:t>
            </a:r>
            <a:r>
              <a:rPr lang="fi-FI" sz="1600" i="0" u="none" strike="noStrike" baseline="0" dirty="0">
                <a:solidFill>
                  <a:srgbClr val="000000"/>
                </a:solidFill>
              </a:rPr>
              <a:t>(</a:t>
            </a:r>
            <a:r>
              <a:rPr lang="fi-FI" sz="1600" i="1" u="none" strike="noStrike" baseline="0" dirty="0">
                <a:solidFill>
                  <a:srgbClr val="000000"/>
                </a:solidFill>
              </a:rPr>
              <a:t>f</a:t>
            </a:r>
            <a:r>
              <a:rPr lang="fi-FI" sz="1600" i="0" u="none" strike="noStrike" baseline="0" dirty="0">
                <a:solidFill>
                  <a:srgbClr val="000000"/>
                </a:solidFill>
              </a:rPr>
              <a:t> = 1,03).</a:t>
            </a:r>
          </a:p>
          <a:p>
            <a:r>
              <a:rPr lang="fi-FI" sz="1800" dirty="0">
                <a:solidFill>
                  <a:srgbClr val="000000"/>
                </a:solidFill>
              </a:rPr>
              <a:t>Kaikki p</a:t>
            </a:r>
            <a:r>
              <a:rPr lang="fi-FI" sz="1800" i="0" u="none" strike="noStrike" baseline="0" dirty="0">
                <a:solidFill>
                  <a:srgbClr val="000000"/>
                </a:solidFill>
              </a:rPr>
              <a:t>arhaat osaajat suoriutuvat lukion lyhyen matematiikan keskitasoa paremmin ja 20 % pitkän matematiikan keskitasoa paremmin, kun arviointi suhteutetaan Karvin aiemman pitkittäisarvioinnin keskitasoihin</a:t>
            </a:r>
          </a:p>
          <a:p>
            <a:r>
              <a:rPr lang="fi-FI" sz="1800" i="0" u="none" strike="noStrike" baseline="0" dirty="0">
                <a:solidFill>
                  <a:srgbClr val="000000"/>
                </a:solidFill>
              </a:rPr>
              <a:t>Parhailla osaajilla ei ole vaikeuksia siirtyä lukion pitkän matematiikan opintoihin </a:t>
            </a:r>
          </a:p>
          <a:p>
            <a:pPr lvl="1"/>
            <a:r>
              <a:rPr lang="fi-FI" sz="1600" dirty="0">
                <a:solidFill>
                  <a:srgbClr val="000000"/>
                </a:solidFill>
              </a:rPr>
              <a:t>Parhaiden osaajien taidot edustavat taitotasoja A2.2. (toiminnallinen perustaso) ja B1.1. (edistyneen tason ensimmäinen vaihe)</a:t>
            </a:r>
            <a:r>
              <a:rPr lang="fi-FI" sz="160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endParaRPr lang="fi-FI" sz="1800" dirty="0">
              <a:solidFill>
                <a:srgbClr val="000000"/>
              </a:solidFill>
            </a:endParaRPr>
          </a:p>
          <a:p>
            <a:endParaRPr lang="fi-FI" sz="1800" dirty="0">
              <a:solidFill>
                <a:srgbClr val="000000"/>
              </a:solidFill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A42B464-0F44-0049-9EE4-8B77C94BD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ADE4EC-E1F8-436F-B32C-828DF995CB80}" type="datetime1">
              <a:rPr lang="en-GB" smtClean="0"/>
              <a:t>15/12/2023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13B4569-D4E3-FFD6-456E-24F90913B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Kasvatustieteellinen tiedekunta                                 KT Laura Niemi, laura.niemi@helsinki.fi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B99B7B2-556E-E2E3-0251-408A2B40D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035BBC37-6751-3C89-EF4B-EDD6B78D8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PARHAAT OSAAJAT SUORIUTUVAT ERITTÄIN HYVIN erillisissä tehtäväsarjoissa</a:t>
            </a:r>
          </a:p>
        </p:txBody>
      </p:sp>
    </p:spTree>
    <p:extLst>
      <p:ext uri="{BB962C8B-B14F-4D97-AF65-F5344CB8AC3E}">
        <p14:creationId xmlns:p14="http://schemas.microsoft.com/office/powerpoint/2010/main" val="19780341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Parhaiden osaajien asenteet, uskomukset ja akateemiset tunteet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D0E16-CD2B-4BC8-9E6C-0BF60759FF59}" type="datetime1">
              <a:rPr lang="en-GB" smtClean="0"/>
              <a:t>15/12/2023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Kasvatustieteellinen tiedekunta                                 KT Laura Niemi, laura.niemi@helsinki.fi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35114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A4ED521-2DA8-E911-D019-12DC9F341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2B091-5550-4F62-A590-1C81DC39766D}" type="datetime1">
              <a:rPr lang="en-GB" smtClean="0"/>
              <a:t>15/12/2023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1827AB6-0A8A-5932-FD5D-ED6A0908C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Kasvatustieteellinen tiedekunta                                 KT Laura Niemi, laura.niemi@helsinki.fi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02961C9-FF65-905E-0F2E-64F72712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8FC3964-6F50-54BB-CAB4-4EE658EE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b="1" i="0" u="none" strike="noStrike" baseline="0" dirty="0">
                <a:solidFill>
                  <a:srgbClr val="000000"/>
                </a:solidFill>
              </a:rPr>
              <a:t>Parhaiden osaajien asennoituminen matematiikkaan on selvästi positiivisempaa kuin keskiosaajien </a:t>
            </a:r>
            <a:endParaRPr lang="fi-FI" sz="400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3F06F02-DB14-3D40-A90D-A1A4F2EB7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17" y="1550671"/>
            <a:ext cx="7344965" cy="463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18014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62DC5A8-5C40-27CE-FA62-FD8B74D607E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261600" y="6189117"/>
            <a:ext cx="914400" cy="5760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25D9174B-679B-45B2-9CEC-824E61B1D196}" type="datetime1">
              <a:rPr lang="en-GB" smtClean="0"/>
              <a:t>15/12/2023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080CB5-EACE-76DD-9F34-6C766546C1A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927350" y="6189217"/>
            <a:ext cx="7489130" cy="576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Kasvatustieteellinen tiedekunta                                 KT Laura Niemi, laura.niemi@helsinki.fi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8814B89-96D6-2074-A77B-EE0ADB8BC8C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76000" y="6189117"/>
            <a:ext cx="680640" cy="5760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4669315E-5A66-CF44-AE5D-C333B2F730C4}" type="slidenum">
              <a:rPr lang="en-GB" smtClean="0"/>
              <a:pPr>
                <a:spcAft>
                  <a:spcPts val="600"/>
                </a:spcAft>
                <a:defRPr/>
              </a:pPr>
              <a:t>13</a:t>
            </a:fld>
            <a:endParaRPr lang="en-GB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6BDDA8B7-B11D-76E8-E450-82232A1B0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802411"/>
            <a:ext cx="9722048" cy="970405"/>
          </a:xfrm>
        </p:spPr>
        <p:txBody>
          <a:bodyPr wrap="square" anchor="t">
            <a:normAutofit/>
          </a:bodyPr>
          <a:lstStyle/>
          <a:p>
            <a:r>
              <a:rPr lang="fi-FI" sz="2900" b="1" i="0" u="none" strike="noStrike" baseline="0"/>
              <a:t>Tytöt kokevat voimakkaammin negatiivisia tunteita myös parhaiden osaajien ryhmässä</a:t>
            </a:r>
            <a:endParaRPr lang="fi-FI" sz="2900"/>
          </a:p>
        </p:txBody>
      </p:sp>
      <p:cxnSp>
        <p:nvCxnSpPr>
          <p:cNvPr id="2" name="Straight Arrow Connector 6">
            <a:extLst>
              <a:ext uri="{FF2B5EF4-FFF2-40B4-BE49-F238E27FC236}">
                <a16:creationId xmlns:a16="http://schemas.microsoft.com/office/drawing/2014/main" id="{64915A35-A4E5-DF10-D78F-139E0485EC7F}"/>
              </a:ext>
            </a:extLst>
          </p:cNvPr>
          <p:cNvCxnSpPr/>
          <p:nvPr/>
        </p:nvCxnSpPr>
        <p:spPr>
          <a:xfrm flipH="1">
            <a:off x="6093791" y="1772816"/>
            <a:ext cx="2209" cy="4348920"/>
          </a:xfrm>
          <a:prstGeom prst="straightConnector1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11">
            <a:extLst>
              <a:ext uri="{FF2B5EF4-FFF2-40B4-BE49-F238E27FC236}">
                <a16:creationId xmlns:a16="http://schemas.microsoft.com/office/drawing/2014/main" id="{CD7282DE-6F51-8A79-5B2F-A94A85EE6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26" y="2276872"/>
            <a:ext cx="5929207" cy="3024336"/>
          </a:xfrm>
          <a:prstGeom prst="rect">
            <a:avLst/>
          </a:prstGeom>
        </p:spPr>
      </p:pic>
      <p:pic>
        <p:nvPicPr>
          <p:cNvPr id="1026" name="Kuva 2">
            <a:extLst>
              <a:ext uri="{FF2B5EF4-FFF2-40B4-BE49-F238E27FC236}">
                <a16:creationId xmlns:a16="http://schemas.microsoft.com/office/drawing/2014/main" id="{0291DF2F-879D-30F3-FF0F-56EC3764EC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69044" y="2276872"/>
            <a:ext cx="5616566" cy="291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CBAFA4AF-0749-A66D-55D3-5C88A14BD904}"/>
              </a:ext>
            </a:extLst>
          </p:cNvPr>
          <p:cNvSpPr txBox="1"/>
          <p:nvPr/>
        </p:nvSpPr>
        <p:spPr bwMode="auto">
          <a:xfrm>
            <a:off x="10126239" y="4941168"/>
            <a:ext cx="1049761" cy="2490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fi-FI" dirty="0" err="1"/>
          </a:p>
        </p:txBody>
      </p:sp>
    </p:spTree>
    <p:extLst>
      <p:ext uri="{BB962C8B-B14F-4D97-AF65-F5344CB8AC3E}">
        <p14:creationId xmlns:p14="http://schemas.microsoft.com/office/powerpoint/2010/main" val="267900947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511BFA-E2AF-31DD-7AE7-89E1D56949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Eriyttäminen taitavien oppilaiden opetuksessa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3466B0-BAC0-9EF6-361E-DFE40024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90FADF-D6F1-4F4C-AB02-E56A6A2481DC}" type="datetime1">
              <a:rPr lang="en-GB" smtClean="0"/>
              <a:t>15/12/2023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BB0579-A08B-2967-681E-2C7BF0B69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Kasvatustieteellinen tiedekunta                                 KT Laura Niemi, laura.niemi@helsinki.fi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1E691A0-6084-C9E3-6B68-208960CBB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177504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8CBAB89-3552-A7DB-5D3C-83C46F9A2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1B256B-1747-48C8-9813-B286D987CC31}" type="datetime1">
              <a:rPr lang="en-GB" smtClean="0"/>
              <a:t>15/12/2023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12E3FFF-1A5E-058D-D65B-D92B89112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Kasvatustieteellinen tiedekunta                                 KT Laura Niemi, laura.niemi@helsinki.fi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000CA96-F65F-B6A6-3A8E-391EDA35B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8499BEE-CEC9-72AE-C935-F64054582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b="1" i="0" u="none" strike="noStrike" baseline="0" dirty="0">
                <a:solidFill>
                  <a:srgbClr val="000000"/>
                </a:solidFill>
              </a:rPr>
              <a:t>Parhaiden osaajien osalta toimivimmaksi koettu tapa eriyttää ovat ylöspäin eriytetyt tehtävät</a:t>
            </a:r>
            <a:endParaRPr lang="fi-FI" sz="3000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36618D4F-A31E-0F39-E9FC-C9EF35B00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955" y="2035145"/>
            <a:ext cx="8136904" cy="403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49113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1343F736-F66E-FAC4-53B6-C92574E41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b="0" i="0" u="none" strike="noStrike" baseline="0" dirty="0">
                <a:solidFill>
                  <a:srgbClr val="000000"/>
                </a:solidFill>
              </a:rPr>
              <a:t>Eriyttämistavat eivät olleet tilastollisesti merkitseviä muuttujia osaamistasoa selittäessä</a:t>
            </a:r>
          </a:p>
          <a:p>
            <a:r>
              <a:rPr lang="fi-FI" sz="2400" dirty="0">
                <a:solidFill>
                  <a:srgbClr val="000000"/>
                </a:solidFill>
              </a:rPr>
              <a:t>P</a:t>
            </a:r>
            <a:r>
              <a:rPr lang="fi-FI" sz="2400" b="0" i="0" u="none" strike="noStrike" baseline="0" dirty="0">
                <a:solidFill>
                  <a:srgbClr val="000000"/>
                </a:solidFill>
              </a:rPr>
              <a:t>arhaiden osaajien minäkäsitys oli vahvempi, kun heillä oli erillinen työskentelypaikka ja käytössä ylöspäin eriytetty oppikirja</a:t>
            </a:r>
          </a:p>
          <a:p>
            <a:r>
              <a:rPr lang="fi-FI" sz="2400" b="0" i="0" u="none" strike="noStrike" baseline="0" dirty="0">
                <a:solidFill>
                  <a:srgbClr val="000000"/>
                </a:solidFill>
              </a:rPr>
              <a:t>Matematiikasta pitämistä ja matematiikan hyödylliseksi kokemista vahvistivat mahdollisuus edetä joustavasti muun ryhmän edelle ja ylöspäin eriytetyt yksittäiset tehtävät.</a:t>
            </a:r>
            <a:endParaRPr lang="fi-FI" sz="2800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FD84F0C-1D1B-ACF7-C70F-54CE14FB5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EBBF9D-EDA0-4050-893F-1F9E224A66D2}" type="datetime1">
              <a:rPr lang="en-GB" smtClean="0"/>
              <a:t>15/12/2023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BBCC8EB-627F-09EC-7CFA-C9EEE27D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Kasvatustieteellinen tiedekunta                                 KT Laura Niemi, laura.niemi@helsinki.fi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F71DE1-BE1F-0F2F-A42B-AB1252BEE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AC43C051-829E-0095-43E6-E5CDBEF5E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b="1" i="0" u="none" strike="noStrike" baseline="0" dirty="0">
                <a:solidFill>
                  <a:srgbClr val="000000"/>
                </a:solidFill>
                <a:latin typeface="+mn-lt"/>
              </a:rPr>
              <a:t>Eriyttämisen keinot selittävät enemmän asennoitumista matematiikkaan kuin osaamista</a:t>
            </a:r>
            <a:endParaRPr lang="fi-FI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142074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0E771F-0BD1-3083-9E87-814AD018CE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suosituksia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0C75A8E-30F3-C1A0-3376-BE2F36E2A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65627E-2581-4775-8052-86E8D080EA83}" type="datetime1">
              <a:rPr lang="en-GB" smtClean="0"/>
              <a:t>15/12/2023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0A00D6-9673-1BEB-6EFF-0D73DE87C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Kasvatustieteellinen tiedekunta                                 KT Laura Niemi, laura.niemi@helsinki.fi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9165D94-DFD0-1695-BD67-52984105B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614678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2908CFA2-7564-8812-E968-AA5DE1C5F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240" y="1988840"/>
            <a:ext cx="11029519" cy="3888432"/>
          </a:xfrm>
        </p:spPr>
        <p:txBody>
          <a:bodyPr/>
          <a:lstStyle/>
          <a:p>
            <a:pPr marL="92075" indent="0">
              <a:buNone/>
            </a:pPr>
            <a:endParaRPr lang="fi-FI" dirty="0"/>
          </a:p>
          <a:p>
            <a:r>
              <a:rPr lang="fi-FI" sz="2400" i="0" u="none" strike="noStrike" baseline="0" dirty="0"/>
              <a:t>Opettajia suositellaan hyödyntämään arviointitietoa työtavoista, joilla ylläpidetään parhaiden osaajien motivaatiota ja joita opettajat ovat kokeneet hyödyllisiksi eriyttämisen keinoiksi parhaille osaajille.</a:t>
            </a:r>
          </a:p>
          <a:p>
            <a:pPr lvl="1"/>
            <a:r>
              <a:rPr lang="fi-FI" sz="2000" b="0" i="0" u="none" strike="noStrike" baseline="0" dirty="0">
                <a:solidFill>
                  <a:srgbClr val="000000"/>
                </a:solidFill>
              </a:rPr>
              <a:t>Parhaiden osaajien motivaatiota matematiikan opiskeluun on pidettävä yllä ja sitä on vahvistettava.</a:t>
            </a:r>
          </a:p>
          <a:p>
            <a:pPr lvl="1"/>
            <a:r>
              <a:rPr lang="fi-FI" sz="2000" dirty="0"/>
              <a:t>Opettajankoulutuksessa ja täydennyskoulutuksessa tulisi tarjota opettajille enemmän tukea ja keinoja myös taitavien oppilaiden eriyttämiseen.</a:t>
            </a:r>
          </a:p>
          <a:p>
            <a:pPr lvl="1"/>
            <a:endParaRPr lang="fi-FI" sz="2200" i="0" u="none" strike="noStrike" baseline="0" dirty="0"/>
          </a:p>
          <a:p>
            <a:endParaRPr lang="fi-FI" dirty="0">
              <a:solidFill>
                <a:srgbClr val="000000"/>
              </a:solidFill>
            </a:endParaRPr>
          </a:p>
          <a:p>
            <a:pPr marL="92075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5CF251C-2EA5-3740-77BA-7457257D9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664EB4-8343-44AF-8DFF-186B085A274C}" type="datetime1">
              <a:rPr lang="en-GB" smtClean="0"/>
              <a:t>15/12/2023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BE58074-487F-3569-0DCA-E96ED1599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Kasvatustieteellinen tiedekunta                                 KT Laura Niemi, laura.niemi@helsinki.fi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2CDD36F-1B65-1219-13A3-7373F5BA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F556035E-BB15-358E-5490-C1884A75D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suosituksia</a:t>
            </a:r>
          </a:p>
        </p:txBody>
      </p:sp>
    </p:spTree>
    <p:extLst>
      <p:ext uri="{BB962C8B-B14F-4D97-AF65-F5344CB8AC3E}">
        <p14:creationId xmlns:p14="http://schemas.microsoft.com/office/powerpoint/2010/main" val="340736700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spcAft>
                <a:spcPts val="600"/>
              </a:spcAft>
              <a:buFont typeface="+mj-lt"/>
              <a:buAutoNum type="arabicPeriod"/>
              <a:tabLst>
                <a:tab pos="2970530" algn="l"/>
                <a:tab pos="828040" algn="l"/>
              </a:tabLst>
            </a:pPr>
            <a:r>
              <a:rPr lang="fi-FI" sz="2400" dirty="0">
                <a:effectLst/>
                <a:ea typeface="Freya"/>
                <a:cs typeface="Times New Roman" panose="02020603050405020304" pitchFamily="18" charset="0"/>
              </a:rPr>
              <a:t>Millaiset  taustatekijät erottavat matematiikan parhaat osaajat muista?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  <a:tabLst>
                <a:tab pos="2970530" algn="l"/>
                <a:tab pos="828040" algn="l"/>
              </a:tabLst>
            </a:pPr>
            <a:endParaRPr lang="fi-FI" sz="2400" dirty="0">
              <a:ea typeface="Freya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  <a:tabLst>
                <a:tab pos="2970530" algn="l"/>
                <a:tab pos="828040" algn="l"/>
              </a:tabLst>
            </a:pPr>
            <a:r>
              <a:rPr lang="fi-FI" sz="2400" dirty="0">
                <a:effectLst/>
                <a:ea typeface="Freya"/>
                <a:cs typeface="Times New Roman" panose="02020603050405020304" pitchFamily="18" charset="0"/>
              </a:rPr>
              <a:t>Mille osaamistasolle matematiikan parhaat osaajat yltävät?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  <a:tabLst>
                <a:tab pos="2970530" algn="l"/>
                <a:tab pos="828040" algn="l"/>
              </a:tabLst>
            </a:pPr>
            <a:endParaRPr lang="fi-FI" sz="2400" dirty="0">
              <a:effectLst/>
              <a:ea typeface="Freya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  <a:tabLst>
                <a:tab pos="2970530" algn="l"/>
                <a:tab pos="828040" algn="l"/>
              </a:tabLst>
            </a:pPr>
            <a:r>
              <a:rPr lang="fi-FI" sz="2400" dirty="0">
                <a:effectLst/>
                <a:ea typeface="Freya"/>
                <a:cs typeface="Times New Roman" panose="02020603050405020304" pitchFamily="18" charset="0"/>
              </a:rPr>
              <a:t>Miten akateemiset asenteet ja tunteet ilmenevät matematiikan parhailla osaajilla?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  <a:tabLst>
                <a:tab pos="2970530" algn="l"/>
                <a:tab pos="828040" algn="l"/>
              </a:tabLst>
            </a:pPr>
            <a:endParaRPr lang="fi-FI" sz="2400" dirty="0">
              <a:effectLst/>
              <a:ea typeface="Freya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  <a:tabLst>
                <a:tab pos="2970530" algn="l"/>
                <a:tab pos="828040" algn="l"/>
              </a:tabLst>
            </a:pPr>
            <a:r>
              <a:rPr lang="fi-FI" sz="2400" dirty="0">
                <a:effectLst/>
                <a:ea typeface="Freya"/>
                <a:cs typeface="Times New Roman" panose="02020603050405020304" pitchFamily="18" charset="0"/>
              </a:rPr>
              <a:t>Millaiset eriyttämisen tavat ovat toimivia matematiikan parhaiden osaajien tukemisessa?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0C0B-7FE0-49E3-84FC-665ADD31BA9E}" type="datetime1">
              <a:rPr lang="en-GB" smtClean="0"/>
              <a:t>15/12/2023</a:t>
            </a:fld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Kasvatustieteellinen tiedekunta                                 KT Laura Niemi, laura.niemi@helsinki.fi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315E-5A66-CF44-AE5D-C333B2F730C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2063552" y="802411"/>
            <a:ext cx="9722048" cy="970405"/>
          </a:xfrm>
        </p:spPr>
        <p:txBody>
          <a:bodyPr/>
          <a:lstStyle/>
          <a:p>
            <a:r>
              <a:rPr lang="fi-FI" dirty="0"/>
              <a:t>tutkimuskysymykset</a:t>
            </a:r>
          </a:p>
        </p:txBody>
      </p:sp>
    </p:spTree>
    <p:extLst>
      <p:ext uri="{BB962C8B-B14F-4D97-AF65-F5344CB8AC3E}">
        <p14:creationId xmlns:p14="http://schemas.microsoft.com/office/powerpoint/2010/main" val="147479751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CA5CC90D-9444-5F1E-4626-145C37A1C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000" b="1" dirty="0"/>
              <a:t>Parhaiden osaajien määrittelemiseen käytettiin kahta kriteeriä</a:t>
            </a:r>
            <a:r>
              <a:rPr lang="fi-FI" sz="2000" dirty="0"/>
              <a:t>:</a:t>
            </a:r>
          </a:p>
          <a:p>
            <a:r>
              <a:rPr lang="fi-FI" sz="2000" dirty="0"/>
              <a:t>kokonaispistemäärä vähintään 1,5 hajontaa enemmän kuin koko otoksen keskiarvo</a:t>
            </a:r>
          </a:p>
          <a:p>
            <a:pPr lvl="1"/>
            <a:r>
              <a:rPr lang="fi-FI" sz="1800" dirty="0"/>
              <a:t>Pisterajaksi muodostui 621,9 pistettä</a:t>
            </a:r>
          </a:p>
          <a:p>
            <a:r>
              <a:rPr lang="fi-FI" sz="2000" dirty="0"/>
              <a:t>Matematiikan arvosanan oltava 9 tai 10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sz="2000" dirty="0">
                <a:sym typeface="Wingdings" panose="05000000000000000000" pitchFamily="2" charset="2"/>
              </a:rPr>
              <a:t> n = 804 oppilasta (7,9 % koko otoksesta)</a:t>
            </a:r>
          </a:p>
          <a:p>
            <a:pPr>
              <a:buFont typeface="Wingdings" panose="05000000000000000000" pitchFamily="2" charset="2"/>
              <a:buChar char="à"/>
            </a:pPr>
            <a:endParaRPr lang="fi-FI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sz="2000" b="1" dirty="0">
                <a:sym typeface="Wingdings" panose="05000000000000000000" pitchFamily="2" charset="2"/>
              </a:rPr>
              <a:t>Vertailuryhmänä keskitason osaajat</a:t>
            </a:r>
          </a:p>
          <a:p>
            <a:r>
              <a:rPr lang="fi-FI" sz="2000" dirty="0">
                <a:sym typeface="Wingdings" panose="05000000000000000000" pitchFamily="2" charset="2"/>
              </a:rPr>
              <a:t>Pistemäärä enintään 0,5 hajonnan päässä kokeen keskiarvosta riippumatta arvosanasta</a:t>
            </a:r>
          </a:p>
          <a:p>
            <a:r>
              <a:rPr lang="fi-FI" sz="2000" dirty="0">
                <a:sym typeface="Wingdings" panose="05000000000000000000" pitchFamily="2" charset="2"/>
              </a:rPr>
              <a:t>n = 1490 oppilasta (14,6 % koko otoksesta)</a:t>
            </a:r>
            <a:endParaRPr lang="fi-FI" sz="2000" dirty="0"/>
          </a:p>
          <a:p>
            <a:endParaRPr lang="fi-FI" sz="2000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E8662EC-9473-1138-D067-C502F5F24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0DBA14-9446-464B-9F97-40BD1B5E3B45}" type="datetime1">
              <a:rPr lang="en-GB" smtClean="0"/>
              <a:t>15/12/2023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A020C53-D4A9-3DED-8BB5-8ACADFE0E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Kasvatustieteellinen tiedekunta                                 KT Laura Niemi, laura.niemi@helsinki.fi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F7918A1-590F-D36C-E1B4-EFFEC509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9D3286BE-3EE4-2953-C71C-C969AABEA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Tutkimuskohteena Parhaat osaajat</a:t>
            </a:r>
          </a:p>
        </p:txBody>
      </p:sp>
    </p:spTree>
    <p:extLst>
      <p:ext uri="{BB962C8B-B14F-4D97-AF65-F5344CB8AC3E}">
        <p14:creationId xmlns:p14="http://schemas.microsoft.com/office/powerpoint/2010/main" val="380264694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51DD99B-BF9E-7FD4-D10A-02623E278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425BCF-25A1-4C99-A26E-53ED18272E4C}" type="datetime1">
              <a:rPr lang="en-GB" smtClean="0"/>
              <a:t>15/12/2023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7CB876E-E606-1FBA-F14F-C520823AA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Kasvatustieteellinen tiedekunta                                 KT Laura Niemi, laura.niemi@helsinki.fi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DEBC7AF-3D43-5CBE-CBD1-DB5024C9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A6665C6F-5C76-EA98-CA00-5402A6462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Tutkimuskohteena parhaat osaajat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5177713-BCB0-BD99-2FCA-4FEE1ABEE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005" y="1274882"/>
            <a:ext cx="7963990" cy="491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8586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A778C836-DCA4-CE02-6058-BE16721B0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fi-FI" sz="2000" b="1" dirty="0"/>
              <a:t>”Vaikea tehtäväsarja”</a:t>
            </a:r>
          </a:p>
          <a:p>
            <a:pPr indent="-342900"/>
            <a:r>
              <a:rPr lang="fi-FI" sz="2000" dirty="0"/>
              <a:t>Suunnattu ensimmäisessä vaiheessa poikkeuksellisen hyvän suorituksen tehneille oppilaille (varsinaisen tehtäväsarjan tehtävistä 85 % tai enemmän oikein)</a:t>
            </a:r>
          </a:p>
          <a:p>
            <a:pPr indent="-342900"/>
            <a:r>
              <a:rPr lang="fi-FI" sz="2000" dirty="0"/>
              <a:t>Testiin valittiin kaikista tehtäväsarjoista vaativimmat tehtävät, 13 tehtävää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b="1" dirty="0"/>
              <a:t>2) ”Ylioppilaskoe”</a:t>
            </a:r>
          </a:p>
          <a:p>
            <a:r>
              <a:rPr lang="fi-FI" sz="2000" dirty="0"/>
              <a:t>Yhdeksän lyhyen matematiikan ylioppilaskoetehtävää</a:t>
            </a:r>
          </a:p>
          <a:p>
            <a:r>
              <a:rPr lang="fi-FI" sz="2000" dirty="0"/>
              <a:t>Yhdistelmä Karvin tehtäväsarjoihin valituista ylioppilaskoetehtävistä</a:t>
            </a:r>
          </a:p>
          <a:p>
            <a:pPr lvl="1"/>
            <a:r>
              <a:rPr lang="fi-FI" sz="1800" dirty="0"/>
              <a:t>Tehtävien keskimääräinen ratkaisuprosentti koko aineistossa 4–36 prosenttia maksimipistemäärästä </a:t>
            </a:r>
          </a:p>
          <a:p>
            <a:endParaRPr lang="fi-FI" sz="2000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E525696-87D1-DB2A-C7A1-3A213728F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589110-DCAD-43BA-AC61-7864FBD9A9E8}" type="datetime1">
              <a:rPr lang="en-GB" smtClean="0"/>
              <a:t>15/12/2023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027D032-7A74-D468-A3CD-2607E6BBE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Kasvatustieteellinen tiedekunta                                 KT Laura Niemi, laura.niemi@helsinki.fi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9703553-E323-F0F4-8E4B-575AABE08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5CF71C89-14BC-FD68-15EC-81738B4E9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ERILLISET TEHTÄVÄSARJAT</a:t>
            </a:r>
          </a:p>
        </p:txBody>
      </p:sp>
    </p:spTree>
    <p:extLst>
      <p:ext uri="{BB962C8B-B14F-4D97-AF65-F5344CB8AC3E}">
        <p14:creationId xmlns:p14="http://schemas.microsoft.com/office/powerpoint/2010/main" val="333212777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9CFDA0-3E3E-93D8-5FC9-3C26ED9365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600" dirty="0">
                <a:effectLst/>
                <a:ea typeface="Freya"/>
                <a:cs typeface="Times New Roman" panose="02020603050405020304" pitchFamily="18" charset="0"/>
              </a:rPr>
              <a:t>Millaiset  taustatekijät erottavat matematiikan parhaat osaajat muista?</a:t>
            </a:r>
            <a:br>
              <a:rPr lang="fi-FI" sz="3600" dirty="0">
                <a:effectLst/>
                <a:ea typeface="Freya"/>
                <a:cs typeface="Times New Roman" panose="02020603050405020304" pitchFamily="18" charset="0"/>
              </a:rPr>
            </a:b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CF1794D-FACF-9B19-A52F-E8CA5B0DD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4615D-E209-46E3-BC6D-119F22E926F3}" type="datetime1">
              <a:rPr lang="en-GB" smtClean="0"/>
              <a:t>15/12/2023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FAB155-B959-F4CE-C08E-A7D505EDE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Kasvatustieteellinen tiedekunta                                 KT Laura Niemi, laura.niemi@helsinki.fi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B4823CF-CD28-443E-AB32-060A26D4F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76623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A450B378-261A-DA47-FE79-EE8C94C39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Parhaat osaajat eivät juurikaan eronneet demografisesti keskitason osaajista tai koko otoksesta keskimäärin</a:t>
            </a:r>
          </a:p>
          <a:p>
            <a:r>
              <a:rPr lang="fi-FI" dirty="0">
                <a:solidFill>
                  <a:srgbClr val="000000"/>
                </a:solidFill>
              </a:rPr>
              <a:t>Parhaita osaajia oli keskimääräistä enemmän metropolialueella ja kaupunkimaisissa kunnissa</a:t>
            </a:r>
          </a:p>
          <a:p>
            <a:r>
              <a:rPr lang="fi-FI" dirty="0">
                <a:solidFill>
                  <a:srgbClr val="000000"/>
                </a:solidFill>
              </a:rPr>
              <a:t>Parhaista osaajista oli kaupungeissa 74 %</a:t>
            </a:r>
            <a:endParaRPr lang="fi-FI" dirty="0"/>
          </a:p>
          <a:p>
            <a:r>
              <a:rPr lang="fi-FI" dirty="0"/>
              <a:t>Parhaista osaajista oli poikia 58,3 % ja tyttöjä 41,7 % </a:t>
            </a:r>
            <a:r>
              <a:rPr lang="fi-FI" sz="1800" dirty="0"/>
              <a:t>(</a:t>
            </a:r>
            <a:r>
              <a:rPr lang="fi-FI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 </a:t>
            </a:r>
            <a:r>
              <a:rPr lang="fi-FI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&lt; 0,001; </a:t>
            </a:r>
            <a:r>
              <a:rPr lang="fi-FI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 </a:t>
            </a:r>
            <a:r>
              <a:rPr lang="fi-FI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= 0,33)</a:t>
            </a:r>
            <a:endParaRPr lang="fi-FI" sz="1800" dirty="0"/>
          </a:p>
          <a:p>
            <a:pPr lvl="1"/>
            <a:r>
              <a:rPr lang="fi-FI" dirty="0"/>
              <a:t>osaaminen oli keskimäärin saman tasoista </a:t>
            </a:r>
          </a:p>
          <a:p>
            <a:pPr marL="382588" lvl="1" indent="0">
              <a:buNone/>
            </a:pPr>
            <a:r>
              <a:rPr lang="fi-FI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(poikien ka. 671,4 ja tyttöjen ka. 664,0; </a:t>
            </a:r>
            <a:r>
              <a:rPr lang="fi-FI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 </a:t>
            </a:r>
            <a:r>
              <a:rPr lang="fi-FI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= 0,024; </a:t>
            </a:r>
            <a:r>
              <a:rPr lang="fi-FI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ƒ </a:t>
            </a:r>
            <a:r>
              <a:rPr lang="fi-FI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= 0,078)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C99615-7CE8-1A07-9044-8F44E32E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633435-5A69-487D-9309-42DB91B2B319}" type="datetime1">
              <a:rPr lang="en-GB" smtClean="0"/>
              <a:t>15/12/2023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27637C6-AF77-B92D-95E0-DBB0A8C84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Kasvatustieteellinen tiedekunta                                 KT Laura Niemi, laura.niemi@helsinki.fi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8F16ABC-EAFB-C9F5-B867-34CEEFC0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E728B987-3E13-7318-E72E-5CD30C597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Matematiikan parhaiden osaajien tunnuspiirteitä</a:t>
            </a:r>
          </a:p>
        </p:txBody>
      </p:sp>
    </p:spTree>
    <p:extLst>
      <p:ext uri="{BB962C8B-B14F-4D97-AF65-F5344CB8AC3E}">
        <p14:creationId xmlns:p14="http://schemas.microsoft.com/office/powerpoint/2010/main" val="32983950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39E5D18-A58F-7D22-1925-C05AEACB8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504470-4B2E-4886-8EA5-7DEF52138840}" type="datetime1">
              <a:rPr lang="en-GB" smtClean="0"/>
              <a:t>15/12/2023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47DE48F-3BCD-666D-469A-4816506B1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Kasvatustieteellinen tiedekunta                                 KT Laura Niemi, laura.niemi@helsinki.fi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C459ED4-BAA3-75FA-A264-F7E869810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70EF6963-2C60-EDD7-5C29-63C984846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359" y="404664"/>
            <a:ext cx="10009112" cy="970405"/>
          </a:xfrm>
        </p:spPr>
        <p:txBody>
          <a:bodyPr/>
          <a:lstStyle/>
          <a:p>
            <a:r>
              <a:rPr lang="fi-FI" sz="2800" dirty="0"/>
              <a:t>Matematiikassa menestymistä selittävät tekijät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ACFD34C-5267-296A-3DFA-2EED1EC3D5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75"/>
          <a:stretch/>
        </p:blipFill>
        <p:spPr>
          <a:xfrm>
            <a:off x="2489515" y="884939"/>
            <a:ext cx="7212970" cy="556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77411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DDF43D-79A8-C754-5D54-C3775EDBCD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600" dirty="0">
                <a:effectLst/>
                <a:ea typeface="Freya"/>
                <a:cs typeface="Times New Roman" panose="02020603050405020304" pitchFamily="18" charset="0"/>
              </a:rPr>
              <a:t>Mille osaamistasolle matematiikan parhaat osaajat yltävät?</a:t>
            </a:r>
            <a:br>
              <a:rPr lang="fi-FI" sz="3600" dirty="0">
                <a:effectLst/>
                <a:ea typeface="Freya"/>
                <a:cs typeface="Times New Roman" panose="02020603050405020304" pitchFamily="18" charset="0"/>
              </a:rPr>
            </a:b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009A608-7085-79C5-1694-6F27D5181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DCC97-ECFB-443B-BC8F-F1C7AE536972}" type="datetime1">
              <a:rPr lang="en-GB" smtClean="0"/>
              <a:t>15/12/2023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0177C53-D180-671D-ED37-023984256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Kasvatustieteellinen tiedekunta                                 KT Laura Niemi, laura.niemi@helsinki.fi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9F789E4-08B3-7AC9-2AFC-A9C0C486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543715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HY_2016">
  <a:themeElements>
    <a:clrScheme name="HY2016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0E4073"/>
      </a:accent1>
      <a:accent2>
        <a:srgbClr val="7B3CB4"/>
      </a:accent2>
      <a:accent3>
        <a:srgbClr val="45BC9F"/>
      </a:accent3>
      <a:accent4>
        <a:srgbClr val="A5E363"/>
      </a:accent4>
      <a:accent5>
        <a:srgbClr val="7ECEF1"/>
      </a:accent5>
      <a:accent6>
        <a:srgbClr val="FFE263"/>
      </a:accent6>
      <a:hlink>
        <a:srgbClr val="0091D0"/>
      </a:hlink>
      <a:folHlink>
        <a:srgbClr val="8C8A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:ma14="http://schemas.microsoft.com/office/mac/drawingml/2011/main" xmlns="" val="1"/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9" id="{15A8AA6E-22A8-47F1-9430-E9ABB6FFDC07}" vid="{A7C32328-25AC-42FB-B39A-22C021B310A8}"/>
    </a:ext>
  </a:extLst>
</a:theme>
</file>

<file path=ppt/theme/theme2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8EAC7D"/>
      </a:accent5>
      <a:accent6>
        <a:srgbClr val="718A93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8EAC7D"/>
      </a:accent5>
      <a:accent6>
        <a:srgbClr val="718A93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D8180200A5034BBB08666459FC8661" ma:contentTypeVersion="15" ma:contentTypeDescription="Create a new document." ma:contentTypeScope="" ma:versionID="86ac37cfe048d673f44f4bcf72a84baa">
  <xsd:schema xmlns:xsd="http://www.w3.org/2001/XMLSchema" xmlns:xs="http://www.w3.org/2001/XMLSchema" xmlns:p="http://schemas.microsoft.com/office/2006/metadata/properties" xmlns:ns3="c864b31f-c151-44e8-9fdd-c6a38494202a" xmlns:ns4="67c6a182-2b78-4a71-9a65-9a52deea60aa" targetNamespace="http://schemas.microsoft.com/office/2006/metadata/properties" ma:root="true" ma:fieldsID="30cdf6935d1fddbab18969d922745b63" ns3:_="" ns4:_="">
    <xsd:import namespace="c864b31f-c151-44e8-9fdd-c6a38494202a"/>
    <xsd:import namespace="67c6a182-2b78-4a71-9a65-9a52deea60a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64b31f-c151-44e8-9fdd-c6a3849420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6a182-2b78-4a71-9a65-9a52deea6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864b31f-c151-44e8-9fdd-c6a38494202a" xsi:nil="true"/>
  </documentManagement>
</p:properties>
</file>

<file path=customXml/itemProps1.xml><?xml version="1.0" encoding="utf-8"?>
<ds:datastoreItem xmlns:ds="http://schemas.openxmlformats.org/officeDocument/2006/customXml" ds:itemID="{B9CA7A78-BB95-4CA8-9C14-A7F3DB8C75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64b31f-c151-44e8-9fdd-c6a38494202a"/>
    <ds:schemaRef ds:uri="67c6a182-2b78-4a71-9a65-9a52deea60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65935C-5E8D-4A22-BCC4-1239BFF8DB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10DB3A-3688-4FB7-B69C-0DD92433205B}">
  <ds:schemaRefs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c864b31f-c151-44e8-9fdd-c6a38494202a"/>
    <ds:schemaRef ds:uri="http://schemas.microsoft.com/office/infopath/2007/PartnerControls"/>
    <ds:schemaRef ds:uri="67c6a182-2b78-4a71-9a65-9a52deea60a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Educational+sciences+template</Template>
  <TotalTime>777</TotalTime>
  <Words>861</Words>
  <Application>Microsoft Office PowerPoint</Application>
  <PresentationFormat>Laajakuva</PresentationFormat>
  <Paragraphs>138</Paragraphs>
  <Slides>18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4" baseType="lpstr">
      <vt:lpstr>Arial</vt:lpstr>
      <vt:lpstr>Gotham Narrow Bold</vt:lpstr>
      <vt:lpstr>Gotham Narrow Book</vt:lpstr>
      <vt:lpstr>Gotham-Bold</vt:lpstr>
      <vt:lpstr>Wingdings</vt:lpstr>
      <vt:lpstr>HY_2016</vt:lpstr>
      <vt:lpstr>Matematiikassa parhaiten suoriutuneiden oppilaiden ominaispiirteitä</vt:lpstr>
      <vt:lpstr>tutkimuskysymykset</vt:lpstr>
      <vt:lpstr>Tutkimuskohteena Parhaat osaajat</vt:lpstr>
      <vt:lpstr>Tutkimuskohteena parhaat osaajat</vt:lpstr>
      <vt:lpstr>ERILLISET TEHTÄVÄSARJAT</vt:lpstr>
      <vt:lpstr>Millaiset  taustatekijät erottavat matematiikan parhaat osaajat muista? </vt:lpstr>
      <vt:lpstr>Matematiikan parhaiden osaajien tunnuspiirteitä</vt:lpstr>
      <vt:lpstr>Matematiikassa menestymistä selittävät tekijät</vt:lpstr>
      <vt:lpstr>Mille osaamistasolle matematiikan parhaat osaajat yltävät? </vt:lpstr>
      <vt:lpstr>PARHAAT OSAAJAT SUORIUTUVAT ERITTÄIN HYVIN erillisissä tehtäväsarjoissa</vt:lpstr>
      <vt:lpstr>Parhaiden osaajien asenteet, uskomukset ja akateemiset tunteet</vt:lpstr>
      <vt:lpstr>Parhaiden osaajien asennoituminen matematiikkaan on selvästi positiivisempaa kuin keskiosaajien </vt:lpstr>
      <vt:lpstr>Tytöt kokevat voimakkaammin negatiivisia tunteita myös parhaiden osaajien ryhmässä</vt:lpstr>
      <vt:lpstr>Eriyttäminen taitavien oppilaiden opetuksessa</vt:lpstr>
      <vt:lpstr>Parhaiden osaajien osalta toimivimmaksi koettu tapa eriyttää ovat ylöspäin eriytetyt tehtävät</vt:lpstr>
      <vt:lpstr>Eriyttämisen keinot selittävät enemmän asennoitumista matematiikkaan kuin osaamista</vt:lpstr>
      <vt:lpstr>suosituksia</vt:lpstr>
      <vt:lpstr>suosituksia</vt:lpstr>
    </vt:vector>
  </TitlesOfParts>
  <Manager/>
  <Company>University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of educational sciences</dc:title>
  <dc:subject/>
  <dc:creator>Niemi, Laura H L</dc:creator>
  <cp:lastModifiedBy>Niemi, Laura H L</cp:lastModifiedBy>
  <cp:revision>5</cp:revision>
  <dcterms:created xsi:type="dcterms:W3CDTF">2023-12-08T10:44:42Z</dcterms:created>
  <dcterms:modified xsi:type="dcterms:W3CDTF">2023-12-15T09:28:02Z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0x010100F7D8180200A5034BBB08666459FC8661</vt:lpwstr>
  </property>
</Properties>
</file>