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1"/>
    <p:sldMasterId id="2147484875" r:id="rId2"/>
    <p:sldMasterId id="2147484894" r:id="rId3"/>
  </p:sldMasterIdLst>
  <p:notesMasterIdLst>
    <p:notesMasterId r:id="rId25"/>
  </p:notesMasterIdLst>
  <p:handoutMasterIdLst>
    <p:handoutMasterId r:id="rId26"/>
  </p:handoutMasterIdLst>
  <p:sldIdLst>
    <p:sldId id="262" r:id="rId4"/>
    <p:sldId id="942" r:id="rId5"/>
    <p:sldId id="941" r:id="rId6"/>
    <p:sldId id="935" r:id="rId7"/>
    <p:sldId id="264" r:id="rId8"/>
    <p:sldId id="937" r:id="rId9"/>
    <p:sldId id="543" r:id="rId10"/>
    <p:sldId id="934" r:id="rId11"/>
    <p:sldId id="261" r:id="rId12"/>
    <p:sldId id="918" r:id="rId13"/>
    <p:sldId id="932" r:id="rId14"/>
    <p:sldId id="544" r:id="rId15"/>
    <p:sldId id="925" r:id="rId16"/>
    <p:sldId id="929" r:id="rId17"/>
    <p:sldId id="943" r:id="rId18"/>
    <p:sldId id="732" r:id="rId19"/>
    <p:sldId id="939" r:id="rId20"/>
    <p:sldId id="735" r:id="rId21"/>
    <p:sldId id="933" r:id="rId22"/>
    <p:sldId id="923" r:id="rId23"/>
    <p:sldId id="926" r:id="rId2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455" userDrawn="1">
          <p15:clr>
            <a:srgbClr val="A4A3A4"/>
          </p15:clr>
        </p15:guide>
        <p15:guide id="3" pos="72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i-Kukka Okkonen" initials="MO" lastIdx="1" clrIdx="0">
    <p:extLst>
      <p:ext uri="{19B8F6BF-5375-455C-9EA6-DF929625EA0E}">
        <p15:presenceInfo xmlns:p15="http://schemas.microsoft.com/office/powerpoint/2012/main" userId="S::merikukka.okkonen@faktor.fi::83a715e7-d1c6-4346-80e5-7f1536cc0d53" providerId="AD"/>
      </p:ext>
    </p:extLst>
  </p:cmAuthor>
  <p:cmAuthor id="2" name="Vlasov Janniina (Karvi)" initials="VJ(" lastIdx="1" clrIdx="1">
    <p:extLst>
      <p:ext uri="{19B8F6BF-5375-455C-9EA6-DF929625EA0E}">
        <p15:presenceInfo xmlns:p15="http://schemas.microsoft.com/office/powerpoint/2012/main" userId="S::janniina.vlasov@karvi.fi::66f9b952-130d-4c29-b54c-74d933c84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DC4"/>
    <a:srgbClr val="1366AA"/>
    <a:srgbClr val="EDB354"/>
    <a:srgbClr val="28A7DA"/>
    <a:srgbClr val="96CBF0"/>
    <a:srgbClr val="1F4E79"/>
    <a:srgbClr val="843C0C"/>
    <a:srgbClr val="B7E6FB"/>
    <a:srgbClr val="FFFFFF"/>
    <a:srgbClr val="7AC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828" y="56"/>
      </p:cViewPr>
      <p:guideLst>
        <p:guide orient="horz"/>
        <p:guide pos="455"/>
        <p:guide pos="7213"/>
      </p:guideLst>
    </p:cSldViewPr>
  </p:slideViewPr>
  <p:outlineViewPr>
    <p:cViewPr>
      <p:scale>
        <a:sx n="33" d="100"/>
        <a:sy n="33" d="100"/>
      </p:scale>
      <p:origin x="0" y="-5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8/31/2023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31.8.2023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294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5329855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51D41A45-43E6-457A-B149-72ED8CECB2A7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26132C77-0126-449E-B529-19A28D32563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9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01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5C44CB59-1B4F-4084-940B-6183553AF038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5CBC45A6-3B94-43D3-981F-049DEF451E7F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791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672219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62C63C96-A267-47D3-B41B-9AD7D61B314A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D2E8CE73-9BF6-4360-90C2-466273E512D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4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74A1D7-D388-4E58-973D-F47BBAC824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FD25-9FBE-4B03-8AA3-10EEA18237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984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294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5329855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235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llinen kansi sinisellä tekstill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2699656"/>
            <a:ext cx="12199620" cy="4165963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40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6061166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2698392"/>
            <a:ext cx="4028531" cy="416553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486971"/>
            <a:ext cx="3051493" cy="1371347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4104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llinen kansi sinisellä tekstill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2699656"/>
            <a:ext cx="12199620" cy="4165963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40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6061166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2698392"/>
            <a:ext cx="4028531" cy="416553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486971"/>
            <a:ext cx="3051493" cy="1371347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669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">
    <p:bg>
      <p:bgPr>
        <a:solidFill>
          <a:srgbClr val="378D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29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8D08D294-216F-442D-97F7-E95BB942B012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7BC346B6-D59F-4922-88E5-422A8B3E4AA0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4914899" y="5283200"/>
            <a:ext cx="6536267" cy="5773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55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 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paamuotoinen: Muoto 3">
            <a:extLst>
              <a:ext uri="{FF2B5EF4-FFF2-40B4-BE49-F238E27FC236}">
                <a16:creationId xmlns:a16="http://schemas.microsoft.com/office/drawing/2014/main" id="{A9BAFD28-F1A4-4B74-A669-43891398B979}"/>
              </a:ext>
            </a:extLst>
          </p:cNvPr>
          <p:cNvSpPr/>
          <p:nvPr userDrawn="1"/>
        </p:nvSpPr>
        <p:spPr>
          <a:xfrm>
            <a:off x="0" y="-7620"/>
            <a:ext cx="5113020" cy="6865620"/>
          </a:xfrm>
          <a:custGeom>
            <a:avLst/>
            <a:gdLst>
              <a:gd name="connsiteX0" fmla="*/ 5113020 w 5113020"/>
              <a:gd name="connsiteY0" fmla="*/ 0 h 6880860"/>
              <a:gd name="connsiteX1" fmla="*/ 2979420 w 5113020"/>
              <a:gd name="connsiteY1" fmla="*/ 6880860 h 6880860"/>
              <a:gd name="connsiteX2" fmla="*/ 0 w 5113020"/>
              <a:gd name="connsiteY2" fmla="*/ 6865620 h 6880860"/>
              <a:gd name="connsiteX3" fmla="*/ 0 w 5113020"/>
              <a:gd name="connsiteY3" fmla="*/ 0 h 6880860"/>
              <a:gd name="connsiteX4" fmla="*/ 5113020 w 5113020"/>
              <a:gd name="connsiteY4" fmla="*/ 0 h 6880860"/>
              <a:gd name="connsiteX0" fmla="*/ 5113020 w 5113020"/>
              <a:gd name="connsiteY0" fmla="*/ 0 h 6865620"/>
              <a:gd name="connsiteX1" fmla="*/ 2998470 w 5113020"/>
              <a:gd name="connsiteY1" fmla="*/ 6864985 h 6865620"/>
              <a:gd name="connsiteX2" fmla="*/ 0 w 5113020"/>
              <a:gd name="connsiteY2" fmla="*/ 6865620 h 6865620"/>
              <a:gd name="connsiteX3" fmla="*/ 0 w 5113020"/>
              <a:gd name="connsiteY3" fmla="*/ 0 h 6865620"/>
              <a:gd name="connsiteX4" fmla="*/ 5113020 w 5113020"/>
              <a:gd name="connsiteY4" fmla="*/ 0 h 686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3020" h="6865620">
                <a:moveTo>
                  <a:pt x="5113020" y="0"/>
                </a:moveTo>
                <a:lnTo>
                  <a:pt x="2998470" y="6864985"/>
                </a:lnTo>
                <a:lnTo>
                  <a:pt x="0" y="6865620"/>
                </a:lnTo>
                <a:lnTo>
                  <a:pt x="0" y="0"/>
                </a:lnTo>
                <a:lnTo>
                  <a:pt x="5113020" y="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42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D120851B-61D6-4A60-9BF0-66474664A6B6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06E93023-C6AC-41E1-8879-6661246D8B0B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77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029CD026-7F47-4F87-91D1-C3689AB46A9A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E64FDC42-703A-4571-A80D-821190DDF7E1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41B4A677-B136-4726-BB6A-E265255E727D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116282" y="446399"/>
            <a:ext cx="7083337" cy="114618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5B6EE55-8538-4484-AA72-6F4F69FCF4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29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- nosto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B56BCA98-83EF-4A2E-A53E-8397E5D02014}"/>
              </a:ext>
            </a:extLst>
          </p:cNvPr>
          <p:cNvSpPr/>
          <p:nvPr userDrawn="1"/>
        </p:nvSpPr>
        <p:spPr>
          <a:xfrm>
            <a:off x="3812115" y="4498974"/>
            <a:ext cx="7859185" cy="1876425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106C9CE-B35D-4F9D-B580-F52D76DD900E}"/>
              </a:ext>
            </a:extLst>
          </p:cNvPr>
          <p:cNvSpPr txBox="1"/>
          <p:nvPr userDrawn="1"/>
        </p:nvSpPr>
        <p:spPr>
          <a:xfrm>
            <a:off x="3812115" y="3728520"/>
            <a:ext cx="2162175" cy="529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4400" b="1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281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5C5974A-92E5-447A-A74F-126A226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38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ja kuvio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1785" y="1912266"/>
            <a:ext cx="10691140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BDCF47E-3E49-4587-B526-04B917F4D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3" name="Vapaamuotoinen: Muoto 2">
            <a:extLst>
              <a:ext uri="{FF2B5EF4-FFF2-40B4-BE49-F238E27FC236}">
                <a16:creationId xmlns:a16="http://schemas.microsoft.com/office/drawing/2014/main" id="{965F3F81-83D2-4265-B857-439498CF5505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BA2B021C-837B-46B0-83E2-272CBB5D4492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999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18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51D41A45-43E6-457A-B149-72ED8CECB2A7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26132C77-0126-449E-B529-19A28D32563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172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2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">
    <p:bg>
      <p:bgPr>
        <a:solidFill>
          <a:srgbClr val="378D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29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8D08D294-216F-442D-97F7-E95BB942B012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7BC346B6-D59F-4922-88E5-422A8B3E4AA0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4914899" y="5283200"/>
            <a:ext cx="6536267" cy="5773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79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5C44CB59-1B4F-4084-940B-6183553AF038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5CBC45A6-3B94-43D3-981F-049DEF451E7F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001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50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672219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62C63C96-A267-47D3-B41B-9AD7D61B314A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D2E8CE73-9BF6-4360-90C2-466273E512D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98111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74A1D7-D388-4E58-973D-F47BBAC824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626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426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C435-196C-497B-96BE-5867459A1E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8592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294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5329855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7727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llinen kansi sinisellä tekstill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2699656"/>
            <a:ext cx="12199620" cy="4165963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40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6061166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2698392"/>
            <a:ext cx="4028531" cy="416553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486971"/>
            <a:ext cx="3051493" cy="1371347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02117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">
    <p:bg>
      <p:bgPr>
        <a:solidFill>
          <a:srgbClr val="378D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29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8D08D294-216F-442D-97F7-E95BB942B012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7BC346B6-D59F-4922-88E5-422A8B3E4AA0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4914899" y="5283200"/>
            <a:ext cx="6536267" cy="5773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1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 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paamuotoinen: Muoto 3">
            <a:extLst>
              <a:ext uri="{FF2B5EF4-FFF2-40B4-BE49-F238E27FC236}">
                <a16:creationId xmlns:a16="http://schemas.microsoft.com/office/drawing/2014/main" id="{A9BAFD28-F1A4-4B74-A669-43891398B979}"/>
              </a:ext>
            </a:extLst>
          </p:cNvPr>
          <p:cNvSpPr/>
          <p:nvPr userDrawn="1"/>
        </p:nvSpPr>
        <p:spPr>
          <a:xfrm>
            <a:off x="0" y="-7620"/>
            <a:ext cx="5113020" cy="6865620"/>
          </a:xfrm>
          <a:custGeom>
            <a:avLst/>
            <a:gdLst>
              <a:gd name="connsiteX0" fmla="*/ 5113020 w 5113020"/>
              <a:gd name="connsiteY0" fmla="*/ 0 h 6880860"/>
              <a:gd name="connsiteX1" fmla="*/ 2979420 w 5113020"/>
              <a:gd name="connsiteY1" fmla="*/ 6880860 h 6880860"/>
              <a:gd name="connsiteX2" fmla="*/ 0 w 5113020"/>
              <a:gd name="connsiteY2" fmla="*/ 6865620 h 6880860"/>
              <a:gd name="connsiteX3" fmla="*/ 0 w 5113020"/>
              <a:gd name="connsiteY3" fmla="*/ 0 h 6880860"/>
              <a:gd name="connsiteX4" fmla="*/ 5113020 w 5113020"/>
              <a:gd name="connsiteY4" fmla="*/ 0 h 6880860"/>
              <a:gd name="connsiteX0" fmla="*/ 5113020 w 5113020"/>
              <a:gd name="connsiteY0" fmla="*/ 0 h 6865620"/>
              <a:gd name="connsiteX1" fmla="*/ 2998470 w 5113020"/>
              <a:gd name="connsiteY1" fmla="*/ 6864985 h 6865620"/>
              <a:gd name="connsiteX2" fmla="*/ 0 w 5113020"/>
              <a:gd name="connsiteY2" fmla="*/ 6865620 h 6865620"/>
              <a:gd name="connsiteX3" fmla="*/ 0 w 5113020"/>
              <a:gd name="connsiteY3" fmla="*/ 0 h 6865620"/>
              <a:gd name="connsiteX4" fmla="*/ 5113020 w 5113020"/>
              <a:gd name="connsiteY4" fmla="*/ 0 h 686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3020" h="6865620">
                <a:moveTo>
                  <a:pt x="5113020" y="0"/>
                </a:moveTo>
                <a:lnTo>
                  <a:pt x="2998470" y="6864985"/>
                </a:lnTo>
                <a:lnTo>
                  <a:pt x="0" y="6865620"/>
                </a:lnTo>
                <a:lnTo>
                  <a:pt x="0" y="0"/>
                </a:lnTo>
                <a:lnTo>
                  <a:pt x="5113020" y="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42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D120851B-61D6-4A60-9BF0-66474664A6B6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06E93023-C6AC-41E1-8879-6661246D8B0B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654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 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paamuotoinen: Muoto 3">
            <a:extLst>
              <a:ext uri="{FF2B5EF4-FFF2-40B4-BE49-F238E27FC236}">
                <a16:creationId xmlns:a16="http://schemas.microsoft.com/office/drawing/2014/main" id="{A9BAFD28-F1A4-4B74-A669-43891398B979}"/>
              </a:ext>
            </a:extLst>
          </p:cNvPr>
          <p:cNvSpPr/>
          <p:nvPr userDrawn="1"/>
        </p:nvSpPr>
        <p:spPr>
          <a:xfrm>
            <a:off x="0" y="-7620"/>
            <a:ext cx="5113020" cy="6865620"/>
          </a:xfrm>
          <a:custGeom>
            <a:avLst/>
            <a:gdLst>
              <a:gd name="connsiteX0" fmla="*/ 5113020 w 5113020"/>
              <a:gd name="connsiteY0" fmla="*/ 0 h 6880860"/>
              <a:gd name="connsiteX1" fmla="*/ 2979420 w 5113020"/>
              <a:gd name="connsiteY1" fmla="*/ 6880860 h 6880860"/>
              <a:gd name="connsiteX2" fmla="*/ 0 w 5113020"/>
              <a:gd name="connsiteY2" fmla="*/ 6865620 h 6880860"/>
              <a:gd name="connsiteX3" fmla="*/ 0 w 5113020"/>
              <a:gd name="connsiteY3" fmla="*/ 0 h 6880860"/>
              <a:gd name="connsiteX4" fmla="*/ 5113020 w 5113020"/>
              <a:gd name="connsiteY4" fmla="*/ 0 h 6880860"/>
              <a:gd name="connsiteX0" fmla="*/ 5113020 w 5113020"/>
              <a:gd name="connsiteY0" fmla="*/ 0 h 6865620"/>
              <a:gd name="connsiteX1" fmla="*/ 2998470 w 5113020"/>
              <a:gd name="connsiteY1" fmla="*/ 6864985 h 6865620"/>
              <a:gd name="connsiteX2" fmla="*/ 0 w 5113020"/>
              <a:gd name="connsiteY2" fmla="*/ 6865620 h 6865620"/>
              <a:gd name="connsiteX3" fmla="*/ 0 w 5113020"/>
              <a:gd name="connsiteY3" fmla="*/ 0 h 6865620"/>
              <a:gd name="connsiteX4" fmla="*/ 5113020 w 5113020"/>
              <a:gd name="connsiteY4" fmla="*/ 0 h 686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3020" h="6865620">
                <a:moveTo>
                  <a:pt x="5113020" y="0"/>
                </a:moveTo>
                <a:lnTo>
                  <a:pt x="2998470" y="6864985"/>
                </a:lnTo>
                <a:lnTo>
                  <a:pt x="0" y="6865620"/>
                </a:lnTo>
                <a:lnTo>
                  <a:pt x="0" y="0"/>
                </a:lnTo>
                <a:lnTo>
                  <a:pt x="5113020" y="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42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D120851B-61D6-4A60-9BF0-66474664A6B6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06E93023-C6AC-41E1-8879-6661246D8B0B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083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029CD026-7F47-4F87-91D1-C3689AB46A9A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E64FDC42-703A-4571-A80D-821190DDF7E1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41B4A677-B136-4726-BB6A-E265255E727D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116282" y="446399"/>
            <a:ext cx="7083337" cy="114618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5B6EE55-8538-4484-AA72-6F4F69FCF4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632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- nosto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B56BCA98-83EF-4A2E-A53E-8397E5D02014}"/>
              </a:ext>
            </a:extLst>
          </p:cNvPr>
          <p:cNvSpPr/>
          <p:nvPr userDrawn="1"/>
        </p:nvSpPr>
        <p:spPr>
          <a:xfrm>
            <a:off x="3812115" y="4498974"/>
            <a:ext cx="7859185" cy="1876425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106C9CE-B35D-4F9D-B580-F52D76DD900E}"/>
              </a:ext>
            </a:extLst>
          </p:cNvPr>
          <p:cNvSpPr txBox="1"/>
          <p:nvPr userDrawn="1"/>
        </p:nvSpPr>
        <p:spPr>
          <a:xfrm>
            <a:off x="3812115" y="3728520"/>
            <a:ext cx="2162175" cy="529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4400" b="1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4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5C5974A-92E5-447A-A74F-126A226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198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ja kuvio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1785" y="1912266"/>
            <a:ext cx="10691140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BDCF47E-3E49-4587-B526-04B917F4D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3" name="Vapaamuotoinen: Muoto 2">
            <a:extLst>
              <a:ext uri="{FF2B5EF4-FFF2-40B4-BE49-F238E27FC236}">
                <a16:creationId xmlns:a16="http://schemas.microsoft.com/office/drawing/2014/main" id="{965F3F81-83D2-4265-B857-439498CF5505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BA2B021C-837B-46B0-83E2-272CBB5D4492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351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91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51D41A45-43E6-457A-B149-72ED8CECB2A7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26132C77-0126-449E-B529-19A28D32563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537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866E-17CE-4BA3-AC10-2F2207232F9F}" type="datetime1">
              <a:rPr lang="fi-FI" smtClean="0"/>
              <a:t>31.8.2023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638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866E-17CE-4BA3-AC10-2F2207232F9F}" type="datetime1">
              <a:rPr lang="fi-FI" smtClean="0"/>
              <a:t>31.8.2023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651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866E-17CE-4BA3-AC10-2F2207232F9F}" type="datetime1">
              <a:rPr lang="fi-FI" smtClean="0"/>
              <a:t>31.8.2023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5C44CB59-1B4F-4084-940B-6183553AF038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5CBC45A6-3B94-43D3-981F-049DEF451E7F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12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029CD026-7F47-4F87-91D1-C3689AB46A9A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E64FDC42-703A-4571-A80D-821190DDF7E1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41B4A677-B136-4726-BB6A-E265255E727D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116282" y="446399"/>
            <a:ext cx="7083337" cy="114618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5B6EE55-8538-4484-AA72-6F4F69FCF4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95C47-C6ED-4B94-86A5-1E33528D2E24}" type="datetime1">
              <a:rPr lang="fi-FI" smtClean="0"/>
              <a:t>31.8.2023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721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672219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95C47-C6ED-4B94-86A5-1E33528D2E24}" type="datetime1">
              <a:rPr lang="fi-FI" smtClean="0"/>
              <a:t>31.8.2023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62C63C96-A267-47D3-B41B-9AD7D61B314A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D2E8CE73-9BF6-4360-90C2-466273E512D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6457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F22D-1183-408D-8AA6-A22F3114EC0B}" type="datetime1">
              <a:rPr lang="fi-FI" smtClean="0"/>
              <a:t>31.8.2023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74A1D7-D388-4E58-973D-F47BBAC824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210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41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- nosto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B56BCA98-83EF-4A2E-A53E-8397E5D02014}"/>
              </a:ext>
            </a:extLst>
          </p:cNvPr>
          <p:cNvSpPr/>
          <p:nvPr userDrawn="1"/>
        </p:nvSpPr>
        <p:spPr>
          <a:xfrm>
            <a:off x="3812115" y="4498974"/>
            <a:ext cx="7859185" cy="1876425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106C9CE-B35D-4F9D-B580-F52D76DD900E}"/>
              </a:ext>
            </a:extLst>
          </p:cNvPr>
          <p:cNvSpPr txBox="1"/>
          <p:nvPr userDrawn="1"/>
        </p:nvSpPr>
        <p:spPr>
          <a:xfrm>
            <a:off x="3812115" y="3728520"/>
            <a:ext cx="2162175" cy="529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4400" b="1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5C5974A-92E5-447A-A74F-126A226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3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ja kuvio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1785" y="1912266"/>
            <a:ext cx="10691140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BDCF47E-3E49-4587-B526-04B917F4D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3" name="Vapaamuotoinen: Muoto 2">
            <a:extLst>
              <a:ext uri="{FF2B5EF4-FFF2-40B4-BE49-F238E27FC236}">
                <a16:creationId xmlns:a16="http://schemas.microsoft.com/office/drawing/2014/main" id="{965F3F81-83D2-4265-B857-439498CF5505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BA2B021C-837B-46B0-83E2-272CBB5D4492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61" r:id="rId2"/>
    <p:sldLayoutId id="2147484839" r:id="rId3"/>
    <p:sldLayoutId id="2147484855" r:id="rId4"/>
    <p:sldLayoutId id="2147484821" r:id="rId5"/>
    <p:sldLayoutId id="2147484847" r:id="rId6"/>
    <p:sldLayoutId id="2147484860" r:id="rId7"/>
    <p:sldLayoutId id="2147484845" r:id="rId8"/>
    <p:sldLayoutId id="2147484850" r:id="rId9"/>
    <p:sldLayoutId id="2147484858" r:id="rId10"/>
    <p:sldLayoutId id="2147484848" r:id="rId11"/>
    <p:sldLayoutId id="2147484856" r:id="rId12"/>
    <p:sldLayoutId id="2147484859" r:id="rId13"/>
    <p:sldLayoutId id="2147484852" r:id="rId14"/>
    <p:sldLayoutId id="2147484857" r:id="rId15"/>
    <p:sldLayoutId id="2147484853" r:id="rId16"/>
    <p:sldLayoutId id="2147484854" r:id="rId17"/>
    <p:sldLayoutId id="2147484862" r:id="rId18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913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6" r:id="rId1"/>
    <p:sldLayoutId id="2147484877" r:id="rId2"/>
    <p:sldLayoutId id="2147484878" r:id="rId3"/>
    <p:sldLayoutId id="2147484879" r:id="rId4"/>
    <p:sldLayoutId id="2147484880" r:id="rId5"/>
    <p:sldLayoutId id="2147484881" r:id="rId6"/>
    <p:sldLayoutId id="2147484882" r:id="rId7"/>
    <p:sldLayoutId id="2147484883" r:id="rId8"/>
    <p:sldLayoutId id="2147484884" r:id="rId9"/>
    <p:sldLayoutId id="2147484885" r:id="rId10"/>
    <p:sldLayoutId id="2147484886" r:id="rId11"/>
    <p:sldLayoutId id="2147484887" r:id="rId12"/>
    <p:sldLayoutId id="2147484888" r:id="rId13"/>
    <p:sldLayoutId id="2147484889" r:id="rId14"/>
    <p:sldLayoutId id="2147484890" r:id="rId15"/>
    <p:sldLayoutId id="2147484891" r:id="rId16"/>
    <p:sldLayoutId id="2147484892" r:id="rId17"/>
    <p:sldLayoutId id="2147484893" r:id="rId18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5591C4-5CCB-4469-BC80-0D582F3DE5F0}" type="datetime1">
              <a:rPr lang="fi-FI" smtClean="0"/>
              <a:t>31.8.2023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36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95" r:id="rId1"/>
    <p:sldLayoutId id="2147484896" r:id="rId2"/>
    <p:sldLayoutId id="2147484897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906" r:id="rId12"/>
    <p:sldLayoutId id="2147484907" r:id="rId13"/>
    <p:sldLayoutId id="2147484908" r:id="rId14"/>
    <p:sldLayoutId id="2147484909" r:id="rId15"/>
    <p:sldLayoutId id="2147484910" r:id="rId16"/>
    <p:sldLayoutId id="2147484911" r:id="rId1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irsi.mustonen@karvi.fi" TargetMode="External"/><Relationship Id="rId2" Type="http://schemas.openxmlformats.org/officeDocument/2006/relationships/hyperlink" Target="mailto:tarja.frisk@karvi.fi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tuomas.sarkkinen@karvi.fi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karvi.fi/ammatillinen-koulutus/teema-ja-jarjestelmaarvioinnit/varhaiskasvatuksen-koulutusten-arviointi/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DBD74C-9B0A-4827-ACB0-6E87F3A1B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2679" y="2945332"/>
            <a:ext cx="8135917" cy="2123266"/>
          </a:xfrm>
        </p:spPr>
        <p:txBody>
          <a:bodyPr/>
          <a:lstStyle/>
          <a:p>
            <a:r>
              <a:rPr lang="fi-FI" sz="4000" dirty="0"/>
              <a:t>Varhaiskasvatuksen koulutusten arviointi</a:t>
            </a:r>
            <a:br>
              <a:rPr lang="fi-FI" sz="4000" dirty="0"/>
            </a:br>
            <a:r>
              <a:rPr lang="fi-FI" sz="3200" dirty="0"/>
              <a:t>Kuulemistilaisuus ammatillisen koulutuksen järjestäjille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355C67-362C-4438-B626-5ABFE90CE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2679" y="5068598"/>
            <a:ext cx="6768133" cy="731311"/>
          </a:xfrm>
        </p:spPr>
        <p:txBody>
          <a:bodyPr>
            <a:normAutofit/>
          </a:bodyPr>
          <a:lstStyle/>
          <a:p>
            <a:r>
              <a:rPr lang="fi-FI" sz="2400" b="1" dirty="0"/>
              <a:t>1.9.2022</a:t>
            </a:r>
          </a:p>
        </p:txBody>
      </p:sp>
    </p:spTree>
    <p:extLst>
      <p:ext uri="{BB962C8B-B14F-4D97-AF65-F5344CB8AC3E}">
        <p14:creationId xmlns:p14="http://schemas.microsoft.com/office/powerpoint/2010/main" val="167780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7BC324-BD60-4FA4-869E-92E7072C1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1366AA"/>
                </a:solidFill>
              </a:rPr>
              <a:t>Arvioinnin kohteena olevat varhaiskasvatuksen koulutukset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2B381E-69FB-4149-B5C8-EE055599F4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5" y="1114426"/>
            <a:ext cx="10729383" cy="4822142"/>
          </a:xfrm>
        </p:spPr>
        <p:txBody>
          <a:bodyPr/>
          <a:lstStyle/>
          <a:p>
            <a:pPr lvl="0" algn="just">
              <a:lnSpc>
                <a:spcPct val="107000"/>
              </a:lnSpc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Yliopistoissa </a:t>
            </a:r>
            <a:r>
              <a:rPr lang="fi-FI" sz="2400" b="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(varhaiskasvatuksen opettajan ja varhaiskasvatuksen erityisopettajan kelpoisuuden tuottava koulutus, mahdollisesti KM-tutkinnot)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Ammattikorkeakouluissa </a:t>
            </a:r>
            <a:r>
              <a:rPr lang="fi-FI" sz="2400" b="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(varhaiskasvatuksen sosionomin kelpoisuuden tuottava koulutus, mahdollisesti sosionomi YAMK -tutkinnot)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i-FI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mmatillisessa koulutuksessa  </a:t>
            </a:r>
            <a:r>
              <a:rPr lang="fi-FI" sz="2400" b="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(varhaiskasvatuksen lastenhoitajan kelpoisuuden tuottavat koulutukset: kasvatus- ja ohjausalan pt ja sosiaali- ja terveysalan pt, kasvatus- ja ohjausalan at, perhepäivähoitaja)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Snellman-korkeakoulu</a:t>
            </a:r>
            <a:r>
              <a:rPr lang="fi-FI" sz="2400" b="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i-FI" sz="2400" b="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steinerpedagoginen</a:t>
            </a:r>
            <a:r>
              <a:rPr lang="fi-FI" sz="2400" b="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varhaiskasvattaja)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Jatkuva oppiminen, em. tutkintoja järjestävien koulutusorganisaatioiden osalta.</a:t>
            </a:r>
            <a:endParaRPr lang="fi-FI" sz="2400" b="0" dirty="0">
              <a:effectLst/>
              <a:highlight>
                <a:srgbClr val="FFFF00"/>
              </a:highligh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A10759-ACB5-4749-B746-C3105171D7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166C280-E889-4AFA-AB23-C057C41E2E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77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5E6A7-8B96-4081-AF2A-AA3299416C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Arvioinnin suunnittelu ja toteutus </a:t>
            </a:r>
            <a:br>
              <a:rPr lang="fi-FI" dirty="0">
                <a:solidFill>
                  <a:srgbClr val="378DC4"/>
                </a:solidFill>
              </a:rPr>
            </a:br>
            <a:endParaRPr lang="fi-FI" dirty="0">
              <a:solidFill>
                <a:srgbClr val="378D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93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F3DFD1-B5D7-453A-A06A-8E94CF725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84" y="207514"/>
            <a:ext cx="10729383" cy="1195798"/>
          </a:xfrm>
        </p:spPr>
        <p:txBody>
          <a:bodyPr/>
          <a:lstStyle/>
          <a:p>
            <a:r>
              <a:rPr lang="fi-FI" sz="3200" dirty="0"/>
              <a:t>Valmisteluvaihe, kevät-kesä 2022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E734E0-D225-4B69-B031-05751B46C1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3" y="676676"/>
            <a:ext cx="10729383" cy="2332139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perehtyminen aiheeseen ja taustoihin, keskeisten tahojen kuulemiset</a:t>
            </a:r>
            <a:endParaRPr lang="fi-FI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arviointiryhmän nimeäminen </a:t>
            </a:r>
            <a:endParaRPr lang="fi-FI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7079B4-535E-48EC-A426-EFD7F8583DA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B4D0FD5-7954-49D6-8C33-8CF78F76F87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B8A5C8A5-5ACA-4125-915A-94924556CD57}"/>
              </a:ext>
            </a:extLst>
          </p:cNvPr>
          <p:cNvSpPr txBox="1">
            <a:spLocks/>
          </p:cNvSpPr>
          <p:nvPr/>
        </p:nvSpPr>
        <p:spPr>
          <a:xfrm>
            <a:off x="731308" y="158006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fi-FI" sz="3200" dirty="0"/>
              <a:t>Suunnitteluvaihe, syksy 2022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1BA85A01-0A7B-4F07-82F0-42752F68F565}"/>
              </a:ext>
            </a:extLst>
          </p:cNvPr>
          <p:cNvSpPr txBox="1">
            <a:spLocks/>
          </p:cNvSpPr>
          <p:nvPr/>
        </p:nvSpPr>
        <p:spPr>
          <a:xfrm>
            <a:off x="740834" y="2075489"/>
            <a:ext cx="10729383" cy="73314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96863" indent="-2714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78DC4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2pPr>
            <a:lvl3pPr marL="601663" indent="-296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600" i="1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defRPr>
            </a:lvl3pPr>
            <a:lvl4pPr marL="900113" indent="-298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defRPr>
            </a:lvl4pPr>
            <a:lvl5pPr marL="1227138" indent="-320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300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  <a:t>hankesuunnitelman laatiminen ja hyväksyminen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  <a:t>aineistonkeruun suunnittelu ja käynnistäminen</a:t>
            </a:r>
            <a:endParaRPr lang="fi-FI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C68509D9-15C8-4C76-B6E8-8DBEE1D83749}"/>
              </a:ext>
            </a:extLst>
          </p:cNvPr>
          <p:cNvSpPr txBox="1">
            <a:spLocks/>
          </p:cNvSpPr>
          <p:nvPr/>
        </p:nvSpPr>
        <p:spPr>
          <a:xfrm>
            <a:off x="731308" y="3041593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fi-FI" sz="3200" dirty="0"/>
              <a:t>Toteutusvaihe, kevät 2023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139A3E54-74E2-4DB3-BB28-2F116A4EE43C}"/>
              </a:ext>
            </a:extLst>
          </p:cNvPr>
          <p:cNvSpPr txBox="1">
            <a:spLocks/>
          </p:cNvSpPr>
          <p:nvPr/>
        </p:nvSpPr>
        <p:spPr>
          <a:xfrm>
            <a:off x="740834" y="3531682"/>
            <a:ext cx="10729383" cy="14769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96863" indent="-2714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78DC4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2pPr>
            <a:lvl3pPr marL="601663" indent="-296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600" i="1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defRPr>
            </a:lvl3pPr>
            <a:lvl4pPr marL="900113" indent="-298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defRPr>
            </a:lvl4pPr>
            <a:lvl5pPr marL="1227138" indent="-320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300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aineistonkeruun jatkuminen ja analyysi</a:t>
            </a:r>
            <a:endParaRPr lang="fi-FI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tulosten raportoinnin käynnistyminen</a:t>
            </a:r>
            <a:endParaRPr lang="fi-FI" b="0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E5D5677D-1987-4D42-870B-3E65185BEA52}"/>
              </a:ext>
            </a:extLst>
          </p:cNvPr>
          <p:cNvSpPr txBox="1">
            <a:spLocks/>
          </p:cNvSpPr>
          <p:nvPr/>
        </p:nvSpPr>
        <p:spPr>
          <a:xfrm>
            <a:off x="731308" y="4497296"/>
            <a:ext cx="10729383" cy="66716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fi-FI" sz="3200" dirty="0"/>
              <a:t>Päätös ja palaute, syksy 2023</a:t>
            </a:r>
          </a:p>
        </p:txBody>
      </p: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F106270D-D646-4B9F-B7FF-F62F7B4FDE64}"/>
              </a:ext>
            </a:extLst>
          </p:cNvPr>
          <p:cNvSpPr txBox="1">
            <a:spLocks/>
          </p:cNvSpPr>
          <p:nvPr/>
        </p:nvSpPr>
        <p:spPr>
          <a:xfrm>
            <a:off x="721782" y="5004245"/>
            <a:ext cx="10729383" cy="14769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96863" indent="-2714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78DC4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2pPr>
            <a:lvl3pPr marL="601663" indent="-296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600" i="1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defRPr>
            </a:lvl3pPr>
            <a:lvl4pPr marL="900113" indent="-298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defRPr>
            </a:lvl4pPr>
            <a:lvl5pPr marL="1227138" indent="-320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300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johtopäätökset ja kehittämissuositukset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raportin valmistuminen ja julkistamistilaisuus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5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B5B620-9902-4FD6-80AC-B5E6992B0A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Arviointiryhmä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5B6AF5-FDC1-4F00-9951-CD64C2296F9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5" y="863030"/>
            <a:ext cx="10729383" cy="5167900"/>
          </a:xfrm>
        </p:spPr>
        <p:txBody>
          <a:bodyPr/>
          <a:lstStyle/>
          <a:p>
            <a:endParaRPr lang="fi-FI" sz="2000" dirty="0"/>
          </a:p>
          <a:p>
            <a:r>
              <a:rPr lang="fi-FI" sz="2000" dirty="0"/>
              <a:t>Hankkeelle on nimetty arviointiryhmä kesäkuussa 2022. Arviointiryhmän jäseninä toimivat seuraavat henkilöt:</a:t>
            </a:r>
          </a:p>
          <a:p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Professori emerita </a:t>
            </a:r>
            <a:r>
              <a:rPr lang="fi-FI" sz="2000" dirty="0"/>
              <a:t>Kirsti Karila</a:t>
            </a:r>
            <a:r>
              <a:rPr lang="fi-FI" sz="2000" b="0" dirty="0"/>
              <a:t>, Tampereen yliopisto (puheenjohtaja)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 err="1"/>
              <a:t>Lektor</a:t>
            </a:r>
            <a:r>
              <a:rPr lang="fi-FI" sz="2000" b="0" dirty="0"/>
              <a:t> </a:t>
            </a:r>
            <a:r>
              <a:rPr lang="fi-FI" sz="2000" dirty="0"/>
              <a:t>Susanne </a:t>
            </a:r>
            <a:r>
              <a:rPr lang="fi-FI" sz="2000" dirty="0" err="1"/>
              <a:t>Davidsson</a:t>
            </a:r>
            <a:r>
              <a:rPr lang="fi-FI" sz="2000" b="0" dirty="0"/>
              <a:t>, </a:t>
            </a:r>
            <a:r>
              <a:rPr lang="fi-FI" sz="2000" b="0" dirty="0" err="1"/>
              <a:t>Yrkeshögskolan</a:t>
            </a:r>
            <a:r>
              <a:rPr lang="fi-FI" sz="2000" b="0" dirty="0"/>
              <a:t> Novia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Opettaja </a:t>
            </a:r>
            <a:r>
              <a:rPr lang="fi-FI" sz="2000" dirty="0"/>
              <a:t>Paula Helakari</a:t>
            </a:r>
            <a:r>
              <a:rPr lang="fi-FI" sz="2000" b="0" dirty="0"/>
              <a:t>, Koulutuskuntayhtymä OSAO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Edunvalvonnan koordinaattori </a:t>
            </a:r>
            <a:r>
              <a:rPr lang="fi-FI" sz="2000" dirty="0"/>
              <a:t>Emma Holsti</a:t>
            </a:r>
            <a:r>
              <a:rPr lang="fi-FI" sz="2000" b="0" dirty="0"/>
              <a:t>, OSKU 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Varhaiskasvatuspäällikkö </a:t>
            </a:r>
            <a:r>
              <a:rPr lang="fi-FI" sz="2000" dirty="0"/>
              <a:t>Riitta Keloneva</a:t>
            </a:r>
            <a:r>
              <a:rPr lang="fi-FI" sz="2000" b="0" dirty="0"/>
              <a:t>, Tornion kaupunki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Varhaiskasvatustoimenjohtaja </a:t>
            </a:r>
            <a:r>
              <a:rPr lang="fi-FI" sz="2000" dirty="0"/>
              <a:t>Kai Kytölaakso</a:t>
            </a:r>
            <a:r>
              <a:rPr lang="fi-FI" sz="2000" b="0" dirty="0"/>
              <a:t>, Kokkolan kaupunki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Varhaiskasvatuksen opettajaopiskelija </a:t>
            </a:r>
            <a:r>
              <a:rPr lang="fi-FI" sz="2000" dirty="0"/>
              <a:t>Lauri Malkamäki</a:t>
            </a:r>
            <a:r>
              <a:rPr lang="fi-FI" sz="2000" b="0" dirty="0"/>
              <a:t>, SOOL 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Koulutuspäällikkö </a:t>
            </a:r>
            <a:r>
              <a:rPr lang="fi-FI" sz="2000" dirty="0"/>
              <a:t>Krister Rantala</a:t>
            </a:r>
            <a:r>
              <a:rPr lang="fi-FI" sz="2000" b="0" dirty="0"/>
              <a:t>, Turun kristillinen opisto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Yliopettaja </a:t>
            </a:r>
            <a:r>
              <a:rPr lang="fi-FI" sz="2000" dirty="0"/>
              <a:t>Meeri </a:t>
            </a:r>
            <a:r>
              <a:rPr lang="fi-FI" sz="2000" dirty="0" err="1"/>
              <a:t>Rusi</a:t>
            </a:r>
            <a:r>
              <a:rPr lang="fi-FI" sz="2000" b="0" dirty="0"/>
              <a:t>, Turun ammattikorkeakoulu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/>
              <a:t>Yliopistonlehtori </a:t>
            </a:r>
            <a:r>
              <a:rPr lang="fi-FI" sz="2000" dirty="0"/>
              <a:t>Satu Valkonen</a:t>
            </a:r>
            <a:r>
              <a:rPr lang="fi-FI" sz="2000" b="0" dirty="0"/>
              <a:t>, Helsingin yliopisto.</a:t>
            </a:r>
          </a:p>
        </p:txBody>
      </p:sp>
    </p:spTree>
    <p:extLst>
      <p:ext uri="{BB962C8B-B14F-4D97-AF65-F5344CB8AC3E}">
        <p14:creationId xmlns:p14="http://schemas.microsoft.com/office/powerpoint/2010/main" val="87686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ECA247-77EE-4FC8-BCB4-E8A6E27E4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Arvioinnin tiedonkeruu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91EB15-6470-465D-BB3F-3B5A4BAAB60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Tiedonkeruun tapoja ja aikataulua suunnitellaan syksyn 2022 aikana.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Alustavan suunnitelman mukaan pääasiallinen tiedonkeruu ajoittuu vuodelle 2023. </a:t>
            </a:r>
          </a:p>
          <a:p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Tiedotamme arvioinnin tiedonkeruista tarkemmin suoraan arvioinnin yhteyshenkilöille. </a:t>
            </a:r>
          </a:p>
          <a:p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Lisäksi tiedotamme tiedonkeruista arviointihankkeen verkkosivulla.</a:t>
            </a:r>
          </a:p>
        </p:txBody>
      </p:sp>
    </p:spTree>
    <p:extLst>
      <p:ext uri="{BB962C8B-B14F-4D97-AF65-F5344CB8AC3E}">
        <p14:creationId xmlns:p14="http://schemas.microsoft.com/office/powerpoint/2010/main" val="121326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099715-5FAC-4768-BAAA-F076517D10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>
                <a:solidFill>
                  <a:srgbClr val="378DC4"/>
                </a:solidFill>
              </a:rPr>
              <a:t>Keskustelut pienryhmissä</a:t>
            </a:r>
            <a:br>
              <a:rPr lang="fi-FI" sz="6000" dirty="0">
                <a:solidFill>
                  <a:srgbClr val="378DC4"/>
                </a:solidFill>
              </a:rPr>
            </a:br>
            <a:br>
              <a:rPr lang="fi-FI" sz="4800" dirty="0">
                <a:solidFill>
                  <a:schemeClr val="tx1"/>
                </a:solidFill>
              </a:rPr>
            </a:br>
            <a:endParaRPr lang="fi-FI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6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DA94E-D701-4166-8412-23174C13A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28A7DA"/>
                </a:solidFill>
              </a:rPr>
              <a:t>Keskustelut pienryhmissä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62BC8A-6917-4C76-813C-4BCB920EC75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5" y="852756"/>
            <a:ext cx="10729383" cy="5083812"/>
          </a:xfrm>
        </p:spPr>
        <p:txBody>
          <a:bodyPr/>
          <a:lstStyle/>
          <a:p>
            <a:r>
              <a:rPr lang="fi-FI" sz="3200" dirty="0">
                <a:solidFill>
                  <a:srgbClr val="28A7DA"/>
                </a:solidFill>
                <a:latin typeface="+mn-lt"/>
              </a:rPr>
              <a:t>Keskustelkaa ryhmässä: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rgbClr val="378DC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Mitä pääteemoja varhaiskasvatuksen koulutusten arviointiin tulisi sisällyttää koulutuksen järjestäjien näkökulmasta? </a:t>
            </a:r>
            <a:endParaRPr lang="fi-FI" sz="2800" dirty="0">
              <a:solidFill>
                <a:srgbClr val="378DC4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Kirjatkaa keskustelussanne esille tulleita pääteemoja ja niitä täsmentäviä alateemoja </a:t>
            </a:r>
            <a:r>
              <a:rPr lang="fi-FI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Padletille</a:t>
            </a:r>
            <a:r>
              <a:rPr lang="fi-FI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(linkki chatissä)</a:t>
            </a:r>
            <a:r>
              <a:rPr lang="fi-FI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Valitkaa ryhmästänne kirjuri.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Valmistautukaa esittämään pohdintanne kuulemistilaisuuden päätteeksi.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Aikaa keskusteluun n. 45 min. Tarkennetaan tarkka aika.</a:t>
            </a:r>
            <a:endParaRPr lang="fi-FI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800" dirty="0"/>
          </a:p>
          <a:p>
            <a:endParaRPr lang="fi-FI" sz="3200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4B2712-A4B0-4A83-92BB-A0D9C605E8F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990DC42-E964-4219-AB68-4B615E4BDD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2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D50762-B253-4B64-8076-9F8BF638E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378DC4"/>
                </a:solidFill>
              </a:rPr>
              <a:t>Padlet</a:t>
            </a:r>
            <a:r>
              <a:rPr lang="fi-FI" dirty="0">
                <a:solidFill>
                  <a:srgbClr val="378DC4"/>
                </a:solidFill>
              </a:rPr>
              <a:t>-alusta</a:t>
            </a:r>
            <a:br>
              <a:rPr lang="fi-FI" dirty="0">
                <a:solidFill>
                  <a:srgbClr val="378DC4"/>
                </a:solidFill>
              </a:rPr>
            </a:br>
            <a:r>
              <a:rPr lang="fi-FI" dirty="0">
                <a:solidFill>
                  <a:srgbClr val="378DC4"/>
                </a:solidFill>
              </a:rPr>
              <a:t>Klikkaa </a:t>
            </a:r>
            <a:r>
              <a:rPr lang="fi-FI" dirty="0" err="1">
                <a:solidFill>
                  <a:srgbClr val="378DC4"/>
                </a:solidFill>
              </a:rPr>
              <a:t>Padlet</a:t>
            </a:r>
            <a:r>
              <a:rPr lang="fi-FI" dirty="0">
                <a:solidFill>
                  <a:srgbClr val="378DC4"/>
                </a:solidFill>
              </a:rPr>
              <a:t>-alusta auki chatissä olevasta linkistä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F3A006A7-1643-48F7-B2D7-8EF6EEFE4C3C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182830" y="1576798"/>
            <a:ext cx="9319611" cy="4251325"/>
          </a:xfrm>
        </p:spPr>
      </p:pic>
    </p:spTree>
    <p:extLst>
      <p:ext uri="{BB962C8B-B14F-4D97-AF65-F5344CB8AC3E}">
        <p14:creationId xmlns:p14="http://schemas.microsoft.com/office/powerpoint/2010/main" val="3738559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2B2C13-8DA2-41E0-8216-AF18F7005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28A7DA"/>
                </a:solidFill>
              </a:rPr>
              <a:t>Ryhmäjako</a:t>
            </a:r>
            <a:endParaRPr lang="fi-FI" dirty="0">
              <a:solidFill>
                <a:srgbClr val="28A7DA"/>
              </a:solidFill>
              <a:highlight>
                <a:srgbClr val="FFFF00"/>
              </a:highlight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E0E757-DF74-46E8-8A35-B1B5FDB1CE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5" y="1175658"/>
            <a:ext cx="10729383" cy="4760910"/>
          </a:xfrm>
        </p:spPr>
        <p:txBody>
          <a:bodyPr/>
          <a:lstStyle/>
          <a:p>
            <a:r>
              <a:rPr lang="fi-FI" dirty="0"/>
              <a:t>Ryhmäjako on tehty aakkosittain. Jokaiselle pienryhmälle on oma linkki. Klikkaa chatissä sitä linkkiä, joka on oman sukunimen alkukirjainten kohdalla.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1 A-B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2 E-</a:t>
            </a:r>
            <a:r>
              <a:rPr lang="fi-FI" dirty="0" err="1"/>
              <a:t>Har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3 Hei-</a:t>
            </a:r>
            <a:r>
              <a:rPr lang="fi-FI" dirty="0" err="1"/>
              <a:t>Kal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4 </a:t>
            </a:r>
            <a:r>
              <a:rPr lang="fi-FI" dirty="0" err="1"/>
              <a:t>Kar</a:t>
            </a:r>
            <a:r>
              <a:rPr lang="fi-FI" dirty="0"/>
              <a:t>-Kivi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5 Kos-</a:t>
            </a:r>
            <a:r>
              <a:rPr lang="fi-FI" dirty="0" err="1"/>
              <a:t>Käm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6 L-N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7 P-</a:t>
            </a:r>
            <a:r>
              <a:rPr lang="fi-FI" dirty="0" err="1"/>
              <a:t>Ru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8: </a:t>
            </a:r>
            <a:r>
              <a:rPr lang="fi-FI" dirty="0" err="1"/>
              <a:t>Rö-Sin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9: Sjö-</a:t>
            </a:r>
            <a:r>
              <a:rPr lang="fi-FI" dirty="0" err="1"/>
              <a:t>Tir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Ryhmä 10: </a:t>
            </a:r>
            <a:r>
              <a:rPr lang="fi-FI" dirty="0" err="1"/>
              <a:t>Tup</a:t>
            </a:r>
            <a:r>
              <a:rPr lang="fi-FI" dirty="0"/>
              <a:t>-Yli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052270-7552-47FB-9651-AE222EBC590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7304F7-011B-4A52-9F7F-39D6E44065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136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03980-2200-40F4-AC2E-63B4D5E95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Lisätietoa arvioinnista ja yhteystiedot </a:t>
            </a:r>
            <a:br>
              <a:rPr lang="fi-FI" dirty="0">
                <a:solidFill>
                  <a:srgbClr val="378DC4"/>
                </a:solidFill>
              </a:rPr>
            </a:br>
            <a:endParaRPr lang="fi-FI" dirty="0">
              <a:solidFill>
                <a:srgbClr val="378D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3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1A96FA-EFE6-4FB9-81D0-0736197D04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Kuulemistilaisuuden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771CF9-475A-4632-AF8B-FA91C233BE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3200" dirty="0"/>
              <a:t>Tavoitteena on, että ammatillisen koulutuksen järjestäjät voivat tuoda esiin näkemyksiään siitä, mihin teemoihin ja kysymyksiin varhaiskasvatuksen koulutusten arvioinnin tulisi keskittyä. </a:t>
            </a:r>
          </a:p>
        </p:txBody>
      </p:sp>
    </p:spTree>
    <p:extLst>
      <p:ext uri="{BB962C8B-B14F-4D97-AF65-F5344CB8AC3E}">
        <p14:creationId xmlns:p14="http://schemas.microsoft.com/office/powerpoint/2010/main" val="487038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8AF654-9A6B-41BB-A7BB-B0151831FB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  <a:cs typeface="Arial"/>
              </a:rPr>
              <a:t>Karvin arviointitiimi </a:t>
            </a:r>
            <a:endParaRPr lang="fi-FI" dirty="0">
              <a:solidFill>
                <a:srgbClr val="378DC4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8F786F-DC9A-4EC9-96DF-2AC65281547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5" y="1124960"/>
            <a:ext cx="10729383" cy="4811607"/>
          </a:xfrm>
        </p:spPr>
        <p:txBody>
          <a:bodyPr vert="horz" lIns="0" tIns="0" rIns="0" bIns="0" anchor="t"/>
          <a:lstStyle/>
          <a:p>
            <a:pPr marL="285750" indent="-285750">
              <a:buChar char="•"/>
            </a:pPr>
            <a:r>
              <a:rPr lang="fi-FI" sz="2800" dirty="0">
                <a:cs typeface="Arial"/>
              </a:rPr>
              <a:t>Tarja Frisk</a:t>
            </a:r>
            <a:r>
              <a:rPr lang="fi-FI" sz="2800" b="0" dirty="0">
                <a:cs typeface="Arial"/>
              </a:rPr>
              <a:t>, johtava arviointiasiantuntija, ammatillinen koulutus</a:t>
            </a:r>
          </a:p>
          <a:p>
            <a:r>
              <a:rPr lang="fi-FI" sz="2800" b="0" dirty="0">
                <a:cs typeface="Arial"/>
              </a:rPr>
              <a:t>    sähköposti: </a:t>
            </a:r>
            <a:r>
              <a:rPr lang="fi-FI" sz="2800" b="0" dirty="0">
                <a:cs typeface="Arial"/>
                <a:hlinkClick r:id="rId2"/>
              </a:rPr>
              <a:t>tarja.frisk@karvi.fi</a:t>
            </a:r>
            <a:r>
              <a:rPr lang="fi-FI" sz="2800" b="0" dirty="0">
                <a:cs typeface="Arial"/>
              </a:rPr>
              <a:t>, puh. 029 533 5504</a:t>
            </a:r>
          </a:p>
          <a:p>
            <a:endParaRPr lang="fi-FI" sz="2800" dirty="0">
              <a:cs typeface="Arial"/>
            </a:endParaRPr>
          </a:p>
          <a:p>
            <a:pPr marL="285750" indent="-285750">
              <a:buChar char="•"/>
            </a:pPr>
            <a:r>
              <a:rPr lang="fi-FI" sz="2800" dirty="0">
                <a:cs typeface="Arial"/>
              </a:rPr>
              <a:t>Kirsi Mustonen</a:t>
            </a:r>
            <a:r>
              <a:rPr lang="fi-FI" sz="2800" b="0" dirty="0">
                <a:cs typeface="Arial"/>
              </a:rPr>
              <a:t>, arviointiasiantuntija, korkeakoulutus ja vapaa sivistystyö</a:t>
            </a:r>
          </a:p>
          <a:p>
            <a:r>
              <a:rPr lang="fi-FI" sz="2800" b="0" dirty="0">
                <a:cs typeface="Arial"/>
              </a:rPr>
              <a:t>   sähköposti </a:t>
            </a:r>
            <a:r>
              <a:rPr lang="fi-FI" sz="2800" b="0" dirty="0">
                <a:cs typeface="Arial"/>
                <a:hlinkClick r:id="rId3"/>
              </a:rPr>
              <a:t>kirsi.mustonen@karvi.fi</a:t>
            </a:r>
            <a:r>
              <a:rPr lang="fi-FI" sz="2800" b="0" dirty="0">
                <a:cs typeface="Arial"/>
              </a:rPr>
              <a:t>, puh. 029 533 5515</a:t>
            </a:r>
          </a:p>
          <a:p>
            <a:pPr marL="285750" indent="-285750">
              <a:buChar char="•"/>
            </a:pPr>
            <a:endParaRPr lang="fi-FI" sz="2800" b="0" dirty="0">
              <a:cs typeface="Arial"/>
            </a:endParaRPr>
          </a:p>
          <a:p>
            <a:pPr marL="285750" indent="-285750">
              <a:buChar char="•"/>
            </a:pPr>
            <a:r>
              <a:rPr lang="fi-FI" sz="2800" dirty="0">
                <a:cs typeface="Arial"/>
              </a:rPr>
              <a:t>Tuomas Sarkkinen</a:t>
            </a:r>
            <a:r>
              <a:rPr lang="fi-FI" sz="2800" b="0" dirty="0">
                <a:cs typeface="Arial"/>
              </a:rPr>
              <a:t>, arviointiasiantuntija, varhaiskasvatus</a:t>
            </a:r>
          </a:p>
          <a:p>
            <a:r>
              <a:rPr lang="fi-FI" sz="2800" b="0" dirty="0">
                <a:cs typeface="Arial"/>
              </a:rPr>
              <a:t>    sähköposti: </a:t>
            </a:r>
            <a:r>
              <a:rPr lang="fi-FI" sz="2800" b="0" dirty="0">
                <a:cs typeface="Arial"/>
                <a:hlinkClick r:id="rId4"/>
              </a:rPr>
              <a:t>tuomas.sarkkinen@karvi.fi</a:t>
            </a:r>
            <a:r>
              <a:rPr lang="fi-FI" sz="2800" b="0" dirty="0">
                <a:cs typeface="Arial"/>
              </a:rPr>
              <a:t>, puh. 029 533 5550</a:t>
            </a:r>
          </a:p>
          <a:p>
            <a:endParaRPr lang="fi-FI" sz="2800" b="0" dirty="0">
              <a:cs typeface="Arial"/>
            </a:endParaRPr>
          </a:p>
          <a:p>
            <a:pPr marL="285750" indent="-285750">
              <a:buChar char="•"/>
            </a:pPr>
            <a:endParaRPr lang="fi-FI" sz="2800" b="0" dirty="0">
              <a:cs typeface="Arial"/>
            </a:endParaRPr>
          </a:p>
          <a:p>
            <a:pPr marL="285750" indent="-285750">
              <a:buChar char="•"/>
            </a:pPr>
            <a:endParaRPr lang="fi-FI" sz="2800" dirty="0">
              <a:cs typeface="Arial"/>
            </a:endParaRPr>
          </a:p>
          <a:p>
            <a:endParaRPr lang="fi-FI" dirty="0">
              <a:cs typeface="Arial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67A23D-BA97-4AE6-B36B-F4FF8DFBD62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D072C2-0F04-48C5-9426-6D609545BB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120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23D572-085C-481C-AB1D-A768F2CF7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Lisätietoa arvioinnista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3B0F58-FCC7-4B32-84E0-1CB2E4834A7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3966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Arvioinnin etenemistä päivitetään hankkeen sivuilla </a:t>
            </a:r>
          </a:p>
          <a:p>
            <a:endParaRPr lang="fi-FI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Ammatillisen koulutuksen järjestäjät:</a:t>
            </a:r>
          </a:p>
          <a:p>
            <a:pPr marL="639763" lvl="1" indent="-342900"/>
            <a:r>
              <a:rPr lang="fi-FI" sz="2800" dirty="0">
                <a:hlinkClick r:id="rId2"/>
              </a:rPr>
              <a:t>https://karvi.fi/ammatillinen-koulutus/teema-ja-jarjestelmaarvioinnit/varhaiskasvatuksen-koulutusten-arviointi/</a:t>
            </a:r>
            <a:endParaRPr lang="fi-FI" sz="2800" dirty="0"/>
          </a:p>
          <a:p>
            <a:pPr lvl="1" indent="0">
              <a:buNone/>
            </a:pPr>
            <a:endParaRPr lang="fi-FI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Korkeakoulut:</a:t>
            </a:r>
          </a:p>
          <a:p>
            <a:pPr marL="639763" lvl="1" indent="-342900"/>
            <a:r>
              <a:rPr lang="fi-FI" sz="2800" dirty="0"/>
              <a:t>https://karvi.fi/korkeakoulutus/teema-ja-jarjestelmaarvioinnit/varhaiskasvatuksen-koulutusten-arviointi/</a:t>
            </a:r>
          </a:p>
        </p:txBody>
      </p:sp>
    </p:spTree>
    <p:extLst>
      <p:ext uri="{BB962C8B-B14F-4D97-AF65-F5344CB8AC3E}">
        <p14:creationId xmlns:p14="http://schemas.microsoft.com/office/powerpoint/2010/main" val="35258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3B805A-70C6-44B3-BD80-EEB31B1E1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Ohjelma 1.9.2022 klo 8.00-10.00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3B6AAD-4250-4077-99A1-4D96DEB47EE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/>
              <a:t>klo 8.00─8.20		Varhaiskasvatuksen koulutusten arvioinnin lähtökohdat, tavoitteet 					ja toteutus</a:t>
            </a:r>
          </a:p>
          <a:p>
            <a:endParaRPr lang="fi-FI" dirty="0"/>
          </a:p>
          <a:p>
            <a:r>
              <a:rPr lang="fi-FI" dirty="0"/>
              <a:t>klo 8.20─9.00 		Mitä pääteemoja ja niihin liittyviä alateemoja varhaiskasvatuksen 					koulutusten arviointiin tulisi sisällyttää koulutuksen järjestäjien 						näkökulmasta?  - työskentely pienryhmissä</a:t>
            </a:r>
          </a:p>
          <a:p>
            <a:endParaRPr lang="fi-FI" dirty="0"/>
          </a:p>
          <a:p>
            <a:r>
              <a:rPr lang="fi-FI" dirty="0"/>
              <a:t>klo 9.10─9.55		Pienryhmäkeskustelujen yhteenveto ja täydennykset </a:t>
            </a:r>
          </a:p>
          <a:p>
            <a:endParaRPr lang="fi-FI" dirty="0"/>
          </a:p>
          <a:p>
            <a:r>
              <a:rPr lang="fi-FI" dirty="0"/>
              <a:t>klo 9.55─10.00 	Arvioinnin jatko ja tilaisuuden päätös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57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68122A-C2CB-485A-BB2E-F4E3D830A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900" y="3041151"/>
            <a:ext cx="6536267" cy="3327447"/>
          </a:xfrm>
        </p:spPr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Arvioinnin lähtökohtia</a:t>
            </a:r>
            <a:br>
              <a:rPr lang="fi-FI" dirty="0">
                <a:solidFill>
                  <a:srgbClr val="378DC4"/>
                </a:solidFill>
              </a:rPr>
            </a:b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57C2EC-219B-466C-B006-A5BB8D80E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1366AA"/>
                </a:solidFill>
              </a:rPr>
              <a:t>Arvioinnin lähtökohdat 1/3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B073FE-42FB-4C97-82BC-EF4B81D74F1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31308" y="978899"/>
            <a:ext cx="10729383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Kansallinen koulutuksen arviointikeskus (Karvi) toteuttaa varhaiskasvatuksen koulutusten arvioinnin vuosina 2022-2023.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Arviointi on osa Karvin arviointisuunnitelmaa (2020–2023) ja ajankohtainen arviointi mm. ohjausjärjestelmään ja ammattinimikkeisiin kohdistuneiden muutosten vuoksi. </a:t>
            </a:r>
          </a:p>
          <a:p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01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0850A5-AFB9-462A-99AF-CABC7FD74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1366AA"/>
                </a:solidFill>
              </a:rPr>
              <a:t>Arvioinnin lähtökohdat 2/3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44A8CC-0892-40F6-B919-349CC0E337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Varhaiskasvatuksen koulutus Suomessa –arviointi (2013) nosti esiin yhteisiä ja sektorikohtaisia vahvuuksia ja kehittämiskohteita.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Yhteisenä vahvuutena oli eri koulutusten vetovoimaisuus, ja koulutusten järjestäjät ja työelämä olivat melko tyytyväisiä koulutusten laatuun ja niiden tuottamaan osaamiseen.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Yhteiset haasteet liittyivät koulutusten tietoperustan ajantasaisuuteen ja koulutusrakenteen epäselvyyksiin.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Arvioinnin perusteella annettiin kehittämissuosituksia mm. koulutusten sisältöjen, opiskelijavalintojen ja koulutusrakenteen osalta.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Arviointi suositteli, että seuraava arviointi keskittyisi koulutusten sisältöjen kehittymiseen ja koulutusrakenteen toimivuuteen.</a:t>
            </a:r>
          </a:p>
        </p:txBody>
      </p:sp>
    </p:spTree>
    <p:extLst>
      <p:ext uri="{BB962C8B-B14F-4D97-AF65-F5344CB8AC3E}">
        <p14:creationId xmlns:p14="http://schemas.microsoft.com/office/powerpoint/2010/main" val="66937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7BC324-BD60-4FA4-869E-92E7072C1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1366AA"/>
                </a:solidFill>
              </a:rPr>
              <a:t>Arvioinnin lähtökohdat 3/3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2B381E-69FB-4149-B5C8-EE055599F4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0832" y="928787"/>
            <a:ext cx="10729383" cy="5635998"/>
          </a:xfrm>
        </p:spPr>
        <p:txBody>
          <a:bodyPr/>
          <a:lstStyle/>
          <a:p>
            <a:pPr lvl="0" algn="just">
              <a:lnSpc>
                <a:spcPct val="107000"/>
              </a:lnSpc>
            </a:pPr>
            <a:r>
              <a:rPr lang="fi-FI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Mm. seuraavat asiat on tunnistettu aiemmissa arvioinneissa:</a:t>
            </a:r>
          </a:p>
          <a:p>
            <a:pPr lvl="0" algn="just">
              <a:lnSpc>
                <a:spcPct val="107000"/>
              </a:lnSpc>
            </a:pPr>
            <a:endParaRPr lang="fi-FI" sz="24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9763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varhaiskasvatuksen koulutusten sisällölliset kehittämistarpeet</a:t>
            </a:r>
          </a:p>
          <a:p>
            <a:pPr marL="639763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nykyisen koulutusrakenteen toimivuus</a:t>
            </a:r>
            <a:endParaRPr lang="fi-FI" sz="24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9763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koulutuksen alueellinen tasalaatuisuus</a:t>
            </a:r>
          </a:p>
          <a:p>
            <a:pPr marL="639763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opetussuunnitelmien sisällöt, opetussuunnitelmien toteutuminen ja koulutusten laatu</a:t>
            </a:r>
          </a:p>
          <a:p>
            <a:pPr marL="639763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koulutusten välinen yhteistyö ja yhteistyö työelämän kanssa.</a:t>
            </a:r>
          </a:p>
          <a:p>
            <a:pPr marL="639763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9763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A10759-ACB5-4749-B746-C3105171D7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31.8.2023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166C280-E889-4AFA-AB23-C057C41E2E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612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251EE1-4BAA-4646-9D3A-811BFE6BF6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378DC4"/>
                </a:solidFill>
              </a:rPr>
              <a:t>Arvioinnin tehtävä, tavoitteet ja kohteet 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4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852534-4241-4937-A17E-B38375F62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1366AA"/>
                </a:solidFill>
              </a:rPr>
              <a:t>Arvioinnin yleinen tehtävä</a:t>
            </a:r>
            <a:br>
              <a:rPr lang="fi-FI" dirty="0">
                <a:solidFill>
                  <a:srgbClr val="1366AA"/>
                </a:solidFill>
              </a:rPr>
            </a:br>
            <a:br>
              <a:rPr lang="fi-FI" dirty="0">
                <a:solidFill>
                  <a:srgbClr val="1366AA"/>
                </a:solidFill>
              </a:rPr>
            </a:br>
            <a:endParaRPr lang="fi-FI" dirty="0">
              <a:solidFill>
                <a:srgbClr val="1366AA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A7610F-073E-426A-9ECA-74DCA83B96B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1784" y="1294544"/>
            <a:ext cx="10729383" cy="4076944"/>
          </a:xfrm>
        </p:spPr>
        <p:txBody>
          <a:bodyPr/>
          <a:lstStyle/>
          <a:p>
            <a:r>
              <a:rPr lang="fi-FI" sz="2400" dirty="0"/>
              <a:t>Karvin arviointisuunnitelmassa (2020-2023) on määritelty arvioinnin tehtäviä seuraavasti: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Varhaiskasvatuksen koulutusten arviointi tuottaa tietoa varhaiskasvatuksen opetus-, johtamis-, kasvatus- ja hoitotehtäviin kelpoisuuden tuottavien koulutusten sisällöllisistä kehittämistarpeista.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Lisäksi arvioinnilla selvitetään, onko varhaiskasvatuksen opettajien ja muun henkilöstön koulutus alueellisesti tasalaatuista.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Arvioinnissa tarkastellaan yliopistoissa, ammattikorkeakouluissa,  ammatillisissa oppilaitoksissa sekä Snellman-korkeakoulussa järjestettäviä varhaiskasvatuksen koulutuksia. </a:t>
            </a:r>
          </a:p>
          <a:p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2436536"/>
      </p:ext>
    </p:extLst>
  </p:cSld>
  <p:clrMapOvr>
    <a:masterClrMapping/>
  </p:clrMapOvr>
</p:sld>
</file>

<file path=ppt/theme/theme1.xml><?xml version="1.0" encoding="utf-8"?>
<a:theme xmlns:a="http://schemas.openxmlformats.org/drawingml/2006/main" name="KARVI_FI_2015">
  <a:themeElements>
    <a:clrScheme name="Mukautettu 1">
      <a:dk1>
        <a:sysClr val="windowText" lastClr="000000"/>
      </a:dk1>
      <a:lt1>
        <a:srgbClr val="FFFFFF"/>
      </a:lt1>
      <a:dk2>
        <a:srgbClr val="28A7DA"/>
      </a:dk2>
      <a:lt2>
        <a:srgbClr val="958B81"/>
      </a:lt2>
      <a:accent1>
        <a:srgbClr val="0D93D2"/>
      </a:accent1>
      <a:accent2>
        <a:srgbClr val="C8DDF1"/>
      </a:accent2>
      <a:accent3>
        <a:srgbClr val="A7D0B3"/>
      </a:accent3>
      <a:accent4>
        <a:srgbClr val="DBEEE1"/>
      </a:accent4>
      <a:accent5>
        <a:srgbClr val="EDB354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1A410B61-038F-4BCD-8949-4DE98A9FCB73}" vid="{30C4B16E-58CC-4296-B232-0BBC67B778F5}"/>
    </a:ext>
  </a:extLst>
</a:theme>
</file>

<file path=ppt/theme/theme2.xml><?xml version="1.0" encoding="utf-8"?>
<a:theme xmlns:a="http://schemas.openxmlformats.org/drawingml/2006/main" name="1_KARVI_FI_2015">
  <a:themeElements>
    <a:clrScheme name="Mukautettu 1">
      <a:dk1>
        <a:sysClr val="windowText" lastClr="000000"/>
      </a:dk1>
      <a:lt1>
        <a:srgbClr val="FFFFFF"/>
      </a:lt1>
      <a:dk2>
        <a:srgbClr val="28A7DA"/>
      </a:dk2>
      <a:lt2>
        <a:srgbClr val="958B81"/>
      </a:lt2>
      <a:accent1>
        <a:srgbClr val="0D93D2"/>
      </a:accent1>
      <a:accent2>
        <a:srgbClr val="C8DDF1"/>
      </a:accent2>
      <a:accent3>
        <a:srgbClr val="A7D0B3"/>
      </a:accent3>
      <a:accent4>
        <a:srgbClr val="DBEEE1"/>
      </a:accent4>
      <a:accent5>
        <a:srgbClr val="EDB354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1A410B61-038F-4BCD-8949-4DE98A9FCB73}" vid="{30C4B16E-58CC-4296-B232-0BBC67B778F5}"/>
    </a:ext>
  </a:extLst>
</a:theme>
</file>

<file path=ppt/theme/theme3.xml><?xml version="1.0" encoding="utf-8"?>
<a:theme xmlns:a="http://schemas.openxmlformats.org/drawingml/2006/main" name="2_KARVI_FI_2015">
  <a:themeElements>
    <a:clrScheme name="Mukautettu 1">
      <a:dk1>
        <a:sysClr val="windowText" lastClr="000000"/>
      </a:dk1>
      <a:lt1>
        <a:srgbClr val="FFFFFF"/>
      </a:lt1>
      <a:dk2>
        <a:srgbClr val="28A7DA"/>
      </a:dk2>
      <a:lt2>
        <a:srgbClr val="958B81"/>
      </a:lt2>
      <a:accent1>
        <a:srgbClr val="0D93D2"/>
      </a:accent1>
      <a:accent2>
        <a:srgbClr val="C8DDF1"/>
      </a:accent2>
      <a:accent3>
        <a:srgbClr val="A7D0B3"/>
      </a:accent3>
      <a:accent4>
        <a:srgbClr val="DBEEE1"/>
      </a:accent4>
      <a:accent5>
        <a:srgbClr val="EDB354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1A410B61-038F-4BCD-8949-4DE98A9FCB73}" vid="{30C4B16E-58CC-4296-B232-0BBC67B778F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4003</TotalTime>
  <Words>830</Words>
  <Application>Microsoft Office PowerPoint</Application>
  <PresentationFormat>Laajakuva</PresentationFormat>
  <Paragraphs>144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KARVI_FI_2015</vt:lpstr>
      <vt:lpstr>1_KARVI_FI_2015</vt:lpstr>
      <vt:lpstr>2_KARVI_FI_2015</vt:lpstr>
      <vt:lpstr>Varhaiskasvatuksen koulutusten arviointi Kuulemistilaisuus ammatillisen koulutuksen järjestäjille </vt:lpstr>
      <vt:lpstr>Kuulemistilaisuuden tavoitteet</vt:lpstr>
      <vt:lpstr>Ohjelma 1.9.2022 klo 8.00-10.00</vt:lpstr>
      <vt:lpstr>Arvioinnin lähtökohtia </vt:lpstr>
      <vt:lpstr>Arvioinnin lähtökohdat 1/3</vt:lpstr>
      <vt:lpstr>Arvioinnin lähtökohdat 2/3</vt:lpstr>
      <vt:lpstr>Arvioinnin lähtökohdat 3/3</vt:lpstr>
      <vt:lpstr>Arvioinnin tehtävä, tavoitteet ja kohteet </vt:lpstr>
      <vt:lpstr>Arvioinnin yleinen tehtävä  </vt:lpstr>
      <vt:lpstr>Arvioinnin kohteena olevat varhaiskasvatuksen koulutukset</vt:lpstr>
      <vt:lpstr>Arvioinnin suunnittelu ja toteutus  </vt:lpstr>
      <vt:lpstr>Valmisteluvaihe, kevät-kesä 2022</vt:lpstr>
      <vt:lpstr>Arviointiryhmä </vt:lpstr>
      <vt:lpstr>Arvioinnin tiedonkeruu</vt:lpstr>
      <vt:lpstr>Keskustelut pienryhmissä  </vt:lpstr>
      <vt:lpstr>Keskustelut pienryhmissä</vt:lpstr>
      <vt:lpstr>Padlet-alusta Klikkaa Padlet-alusta auki chatissä olevasta linkistä</vt:lpstr>
      <vt:lpstr>Ryhmäjako</vt:lpstr>
      <vt:lpstr>Lisätietoa arvioinnista ja yhteystiedot  </vt:lpstr>
      <vt:lpstr>Karvin arviointitiimi </vt:lpstr>
      <vt:lpstr>Lisätietoa arvioinnista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Skantz Suvi</dc:creator>
  <cp:lastModifiedBy>Seppälä Saana (Karvi)</cp:lastModifiedBy>
  <cp:revision>324</cp:revision>
  <cp:lastPrinted>2012-10-17T07:14:15Z</cp:lastPrinted>
  <dcterms:created xsi:type="dcterms:W3CDTF">2019-04-26T11:56:14Z</dcterms:created>
  <dcterms:modified xsi:type="dcterms:W3CDTF">2023-08-31T11:42:38Z</dcterms:modified>
</cp:coreProperties>
</file>